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98" r:id="rId1"/>
  </p:sldMasterIdLst>
  <p:notesMasterIdLst>
    <p:notesMasterId r:id="rId57"/>
  </p:notesMasterIdLst>
  <p:sldIdLst>
    <p:sldId id="612" r:id="rId2"/>
    <p:sldId id="519" r:id="rId3"/>
    <p:sldId id="260" r:id="rId4"/>
    <p:sldId id="534" r:id="rId5"/>
    <p:sldId id="491" r:id="rId6"/>
    <p:sldId id="492" r:id="rId7"/>
    <p:sldId id="592" r:id="rId8"/>
    <p:sldId id="567" r:id="rId9"/>
    <p:sldId id="608" r:id="rId10"/>
    <p:sldId id="609" r:id="rId11"/>
    <p:sldId id="568" r:id="rId12"/>
    <p:sldId id="569" r:id="rId13"/>
    <p:sldId id="570" r:id="rId14"/>
    <p:sldId id="571" r:id="rId15"/>
    <p:sldId id="572" r:id="rId16"/>
    <p:sldId id="573" r:id="rId17"/>
    <p:sldId id="574" r:id="rId18"/>
    <p:sldId id="576" r:id="rId19"/>
    <p:sldId id="577" r:id="rId20"/>
    <p:sldId id="575" r:id="rId21"/>
    <p:sldId id="578" r:id="rId22"/>
    <p:sldId id="579" r:id="rId23"/>
    <p:sldId id="580" r:id="rId24"/>
    <p:sldId id="581" r:id="rId25"/>
    <p:sldId id="582" r:id="rId26"/>
    <p:sldId id="610" r:id="rId27"/>
    <p:sldId id="583" r:id="rId28"/>
    <p:sldId id="584" r:id="rId29"/>
    <p:sldId id="611" r:id="rId30"/>
    <p:sldId id="585" r:id="rId31"/>
    <p:sldId id="586" r:id="rId32"/>
    <p:sldId id="587" r:id="rId33"/>
    <p:sldId id="588" r:id="rId34"/>
    <p:sldId id="589" r:id="rId35"/>
    <p:sldId id="598" r:id="rId36"/>
    <p:sldId id="493" r:id="rId37"/>
    <p:sldId id="495" r:id="rId38"/>
    <p:sldId id="563" r:id="rId39"/>
    <p:sldId id="268" r:id="rId40"/>
    <p:sldId id="600" r:id="rId41"/>
    <p:sldId id="311" r:id="rId42"/>
    <p:sldId id="552" r:id="rId43"/>
    <p:sldId id="554" r:id="rId44"/>
    <p:sldId id="555" r:id="rId45"/>
    <p:sldId id="556" r:id="rId46"/>
    <p:sldId id="557" r:id="rId47"/>
    <p:sldId id="558" r:id="rId48"/>
    <p:sldId id="559" r:id="rId49"/>
    <p:sldId id="561" r:id="rId50"/>
    <p:sldId id="562" r:id="rId51"/>
    <p:sldId id="594" r:id="rId52"/>
    <p:sldId id="602" r:id="rId53"/>
    <p:sldId id="604" r:id="rId54"/>
    <p:sldId id="607" r:id="rId55"/>
    <p:sldId id="522" r:id="rId56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5000" autoAdjust="0"/>
    <p:restoredTop sz="94660"/>
  </p:normalViewPr>
  <p:slideViewPr>
    <p:cSldViewPr>
      <p:cViewPr varScale="1">
        <p:scale>
          <a:sx n="66" d="100"/>
          <a:sy n="66" d="100"/>
        </p:scale>
        <p:origin x="-153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78BEBEE7-2EEE-4363-8924-A647993A49CD}" type="datetimeFigureOut">
              <a:rPr lang="fa-IR" smtClean="0"/>
              <a:pPr/>
              <a:t>14/08/1441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EDE3EC76-4241-41AB-8B8E-F61090FF7959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924439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684039-5820-44CC-879B-A85823F70FB2}" type="slidenum">
              <a:rPr lang="en-CA" smtClean="0"/>
              <a:pPr/>
              <a:t>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99806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684039-5820-44CC-879B-A85823F70FB2}" type="slidenum">
              <a:rPr lang="en-CA" smtClean="0"/>
              <a:pPr/>
              <a:t>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99806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684039-5820-44CC-879B-A85823F70FB2}" type="slidenum">
              <a:rPr lang="en-CA" smtClean="0"/>
              <a:pPr/>
              <a:t>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99806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684039-5820-44CC-879B-A85823F70FB2}" type="slidenum">
              <a:rPr lang="en-CA" smtClean="0"/>
              <a:pPr/>
              <a:t>36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99806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684039-5820-44CC-879B-A85823F70FB2}" type="slidenum">
              <a:rPr lang="en-CA" smtClean="0"/>
              <a:pPr/>
              <a:t>37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99806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77D7BA9-9450-4991-B872-E3C621F89ED1}" type="datetimeFigureOut">
              <a:rPr lang="fa-IR" smtClean="0"/>
              <a:pPr/>
              <a:t>14/08/1441</a:t>
            </a:fld>
            <a:endParaRPr lang="fa-IR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fa-IR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3E48D69-7335-447E-9D51-241B2336C444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77D7BA9-9450-4991-B872-E3C621F89ED1}" type="datetimeFigureOut">
              <a:rPr lang="fa-IR" smtClean="0"/>
              <a:pPr/>
              <a:t>14/08/1441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3E48D69-7335-447E-9D51-241B2336C444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77D7BA9-9450-4991-B872-E3C621F89ED1}" type="datetimeFigureOut">
              <a:rPr lang="fa-IR" smtClean="0"/>
              <a:pPr/>
              <a:t>14/08/1441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3E48D69-7335-447E-9D51-241B2336C444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77D7BA9-9450-4991-B872-E3C621F89ED1}" type="datetimeFigureOut">
              <a:rPr lang="fa-IR" smtClean="0"/>
              <a:pPr/>
              <a:t>14/08/1441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3E48D69-7335-447E-9D51-241B2336C444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77D7BA9-9450-4991-B872-E3C621F89ED1}" type="datetimeFigureOut">
              <a:rPr lang="fa-IR" smtClean="0"/>
              <a:pPr/>
              <a:t>14/08/1441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3E48D69-7335-447E-9D51-241B2336C444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77D7BA9-9450-4991-B872-E3C621F89ED1}" type="datetimeFigureOut">
              <a:rPr lang="fa-IR" smtClean="0"/>
              <a:pPr/>
              <a:t>14/08/1441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3E48D69-7335-447E-9D51-241B2336C444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77D7BA9-9450-4991-B872-E3C621F89ED1}" type="datetimeFigureOut">
              <a:rPr lang="fa-IR" smtClean="0"/>
              <a:pPr/>
              <a:t>14/08/1441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3E48D69-7335-447E-9D51-241B2336C444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D77D7BA9-9450-4991-B872-E3C621F89ED1}" type="datetimeFigureOut">
              <a:rPr lang="fa-IR" smtClean="0"/>
              <a:pPr/>
              <a:t>14/08/1441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3E48D69-7335-447E-9D51-241B2336C444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77D7BA9-9450-4991-B872-E3C621F89ED1}" type="datetimeFigureOut">
              <a:rPr lang="fa-IR" smtClean="0"/>
              <a:pPr/>
              <a:t>14/08/1441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3E48D69-7335-447E-9D51-241B2336C444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77D7BA9-9450-4991-B872-E3C621F89ED1}" type="datetimeFigureOut">
              <a:rPr lang="fa-IR" smtClean="0"/>
              <a:pPr/>
              <a:t>14/08/1441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3E48D69-7335-447E-9D51-241B2336C444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77D7BA9-9450-4991-B872-E3C621F89ED1}" type="datetimeFigureOut">
              <a:rPr lang="fa-IR" smtClean="0"/>
              <a:pPr/>
              <a:t>14/08/1441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3E48D69-7335-447E-9D51-241B2336C444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D77D7BA9-9450-4991-B872-E3C621F89ED1}" type="datetimeFigureOut">
              <a:rPr lang="fa-IR" smtClean="0"/>
              <a:pPr/>
              <a:t>14/08/1441</a:t>
            </a:fld>
            <a:endParaRPr lang="fa-IR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fa-IR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23E48D69-7335-447E-9D51-241B2336C444}" type="slidenum">
              <a:rPr lang="fa-IR" smtClean="0"/>
              <a:pPr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9" r:id="rId1"/>
    <p:sldLayoutId id="2147483800" r:id="rId2"/>
    <p:sldLayoutId id="2147483801" r:id="rId3"/>
    <p:sldLayoutId id="2147483802" r:id="rId4"/>
    <p:sldLayoutId id="2147483803" r:id="rId5"/>
    <p:sldLayoutId id="2147483804" r:id="rId6"/>
    <p:sldLayoutId id="2147483805" r:id="rId7"/>
    <p:sldLayoutId id="2147483806" r:id="rId8"/>
    <p:sldLayoutId id="2147483807" r:id="rId9"/>
    <p:sldLayoutId id="2147483808" r:id="rId10"/>
    <p:sldLayoutId id="2147483809" r:id="rId11"/>
  </p:sldLayoutIdLst>
  <p:txStyles>
    <p:titleStyle>
      <a:lvl1pPr algn="l" rtl="1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r" rtl="1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r" rtl="1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r" rtl="1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r" rtl="1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r" rtl="1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40938992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28564" y="785794"/>
            <a:ext cx="8715436" cy="5072098"/>
          </a:xfrm>
        </p:spPr>
        <p:txBody>
          <a:bodyPr>
            <a:normAutofit/>
          </a:bodyPr>
          <a:lstStyle/>
          <a:p>
            <a:pPr algn="ctr">
              <a:lnSpc>
                <a:spcPct val="200000"/>
              </a:lnSpc>
            </a:pPr>
            <a:r>
              <a:rPr lang="fa-IR" sz="3100" dirty="0">
                <a:solidFill>
                  <a:schemeClr val="tx1"/>
                </a:solidFill>
                <a:effectLst/>
                <a:latin typeface="Zar"/>
                <a:cs typeface="B Lotus" panose="00000700000000000000" pitchFamily="2" charset="-78"/>
              </a:rPr>
              <a:t>کارگاه تخصصی پژوهش </a:t>
            </a:r>
            <a:br>
              <a:rPr lang="fa-IR" sz="3100" dirty="0">
                <a:solidFill>
                  <a:schemeClr val="tx1"/>
                </a:solidFill>
                <a:effectLst/>
                <a:latin typeface="Zar"/>
                <a:cs typeface="B Lotus" panose="00000700000000000000" pitchFamily="2" charset="-78"/>
              </a:rPr>
            </a:br>
            <a:r>
              <a:rPr lang="fa-IR" sz="3100" dirty="0">
                <a:solidFill>
                  <a:schemeClr val="tx1"/>
                </a:solidFill>
                <a:effectLst/>
                <a:latin typeface="Zar"/>
                <a:cs typeface="B Lotus" panose="00000700000000000000" pitchFamily="2" charset="-78"/>
              </a:rPr>
              <a:t> جشنواره نوجوان خوارزمی</a:t>
            </a:r>
            <a:br>
              <a:rPr lang="fa-IR" sz="3100" dirty="0">
                <a:solidFill>
                  <a:schemeClr val="tx1"/>
                </a:solidFill>
                <a:effectLst/>
                <a:latin typeface="Zar"/>
                <a:cs typeface="B Lotus" panose="00000700000000000000" pitchFamily="2" charset="-78"/>
              </a:rPr>
            </a:br>
            <a:endParaRPr lang="fa-IR" dirty="0">
              <a:solidFill>
                <a:srgbClr val="FF0000"/>
              </a:solidFill>
              <a:effectLst/>
              <a:cs typeface="B Titr" pitchFamily="2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split orient="vert"/>
      </p:transition>
    </mc:Choice>
    <mc:Fallback xmlns="">
      <p:transition spd="slow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4"/>
          <p:cNvSpPr txBox="1">
            <a:spLocks noChangeArrowheads="1"/>
          </p:cNvSpPr>
          <p:nvPr/>
        </p:nvSpPr>
        <p:spPr bwMode="auto">
          <a:xfrm>
            <a:off x="446088" y="517525"/>
            <a:ext cx="8207375" cy="495520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a-IR" sz="4800" b="1" dirty="0" smtClean="0">
                <a:cs typeface="B Lotus" panose="00000700000000000000" pitchFamily="2" charset="-78"/>
              </a:rPr>
              <a:t>بخش تخصصی پژوهش</a:t>
            </a:r>
          </a:p>
          <a:p>
            <a:pPr algn="ctr">
              <a:spcBef>
                <a:spcPct val="50000"/>
              </a:spcBef>
            </a:pPr>
            <a:endParaRPr lang="fa-IR" sz="4800" b="1" dirty="0" smtClean="0">
              <a:cs typeface="B Lotus" panose="00000700000000000000" pitchFamily="2" charset="-78"/>
            </a:endParaRPr>
          </a:p>
          <a:p>
            <a:pPr algn="ctr">
              <a:spcBef>
                <a:spcPct val="50000"/>
              </a:spcBef>
            </a:pPr>
            <a:r>
              <a:rPr lang="fa-IR" sz="2800" b="1" dirty="0" smtClean="0">
                <a:cs typeface="B Lotus" panose="00000700000000000000" pitchFamily="2" charset="-78"/>
              </a:rPr>
              <a:t>این محور به دنبال توانمند سازی دانش آموزان در زمینه طراحی و انجام یک پروژه ی پژوهشی است  .</a:t>
            </a:r>
          </a:p>
          <a:p>
            <a:pPr>
              <a:spcBef>
                <a:spcPct val="50000"/>
              </a:spcBef>
            </a:pPr>
            <a:r>
              <a:rPr lang="fa-IR" sz="2800" b="1" dirty="0" smtClean="0">
                <a:cs typeface="B Lotus" panose="00000700000000000000" pitchFamily="2" charset="-78"/>
              </a:rPr>
              <a:t>انجام پژوهش به صورت  انجام می پذیرد :  </a:t>
            </a:r>
          </a:p>
          <a:p>
            <a:pPr>
              <a:spcBef>
                <a:spcPct val="50000"/>
              </a:spcBef>
            </a:pPr>
            <a:r>
              <a:rPr lang="fa-IR" sz="2800" b="1" dirty="0" smtClean="0">
                <a:cs typeface="B Lotus" panose="00000700000000000000" pitchFamily="2" charset="-78"/>
              </a:rPr>
              <a:t>1- کمی :  ( استدلال های آماری و عددی ) </a:t>
            </a:r>
          </a:p>
          <a:p>
            <a:pPr>
              <a:spcBef>
                <a:spcPct val="50000"/>
              </a:spcBef>
            </a:pPr>
            <a:r>
              <a:rPr lang="fa-IR" sz="2800" b="1" dirty="0" smtClean="0">
                <a:cs typeface="B Lotus" panose="00000700000000000000" pitchFamily="2" charset="-78"/>
              </a:rPr>
              <a:t>2- کیفی : ( مفاهیم نظری و دسته بندی های مفهومی ) </a:t>
            </a:r>
            <a:endParaRPr lang="en-US" sz="2800" b="1" dirty="0">
              <a:cs typeface="B Lotus" panose="00000700000000000000" pitchFamily="2" charset="-78"/>
            </a:endParaRPr>
          </a:p>
        </p:txBody>
      </p:sp>
    </p:spTree>
  </p:cSld>
  <p:clrMapOvr>
    <a:masterClrMapping/>
  </p:clrMapOvr>
  <p:transition spd="slow" advTm="30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857232"/>
            <a:ext cx="8606760" cy="4500594"/>
          </a:xfrm>
        </p:spPr>
        <p:txBody>
          <a:bodyPr>
            <a:normAutofit fontScale="92500" lnSpcReduction="20000"/>
          </a:bodyPr>
          <a:lstStyle/>
          <a:p>
            <a:pPr algn="r" rtl="1"/>
            <a:r>
              <a:rPr lang="fa-IR" sz="2800" dirty="0" smtClean="0">
                <a:solidFill>
                  <a:schemeClr val="tx1"/>
                </a:solidFill>
                <a:latin typeface="Zar"/>
                <a:cs typeface="B Nazanin" pitchFamily="2" charset="-78"/>
              </a:rPr>
              <a:t>                             شرایط شرکت </a:t>
            </a:r>
            <a:r>
              <a:rPr lang="fa-IR" sz="2800" dirty="0" err="1" smtClean="0">
                <a:solidFill>
                  <a:schemeClr val="tx1"/>
                </a:solidFill>
                <a:latin typeface="Zar"/>
                <a:cs typeface="B Nazanin" pitchFamily="2" charset="-78"/>
              </a:rPr>
              <a:t>کنندگان</a:t>
            </a:r>
            <a:r>
              <a:rPr lang="fa-IR" sz="2800" dirty="0" smtClean="0">
                <a:solidFill>
                  <a:schemeClr val="tx1"/>
                </a:solidFill>
                <a:latin typeface="Zar"/>
                <a:cs typeface="B Nazanin" pitchFamily="2" charset="-78"/>
              </a:rPr>
              <a:t> : </a:t>
            </a:r>
          </a:p>
          <a:p>
            <a:pPr algn="just" rtl="1"/>
            <a:endParaRPr lang="fa-IR" sz="2800" dirty="0" smtClean="0">
              <a:solidFill>
                <a:schemeClr val="tx1"/>
              </a:solidFill>
              <a:latin typeface="Zar"/>
              <a:cs typeface="B Lotus" panose="00000700000000000000" pitchFamily="2" charset="-78"/>
            </a:endParaRPr>
          </a:p>
          <a:p>
            <a:pPr algn="just" rtl="1"/>
            <a:r>
              <a:rPr lang="fa-IR" sz="2800" dirty="0" smtClean="0">
                <a:latin typeface="Zar"/>
                <a:cs typeface="B Lotus" panose="00000700000000000000" pitchFamily="2" charset="-78"/>
              </a:rPr>
              <a:t>همه دانش آموزان متوسطه اول  ، در قالب گروه های دو نفره ، </a:t>
            </a:r>
            <a:r>
              <a:rPr lang="fa-IR" sz="2800" dirty="0" err="1" smtClean="0">
                <a:latin typeface="Zar"/>
                <a:cs typeface="B Lotus" panose="00000700000000000000" pitchFamily="2" charset="-78"/>
              </a:rPr>
              <a:t>الزاما</a:t>
            </a:r>
            <a:r>
              <a:rPr lang="fa-IR" sz="2800" dirty="0" smtClean="0">
                <a:latin typeface="Zar"/>
                <a:cs typeface="B Lotus" panose="00000700000000000000" pitchFamily="2" charset="-78"/>
              </a:rPr>
              <a:t> از یک آموزشگاه . </a:t>
            </a:r>
          </a:p>
          <a:p>
            <a:pPr algn="just" rtl="1"/>
            <a:r>
              <a:rPr lang="fa-IR" sz="2800" dirty="0" smtClean="0">
                <a:solidFill>
                  <a:schemeClr val="tx1"/>
                </a:solidFill>
                <a:latin typeface="Zar"/>
                <a:cs typeface="B Lotus" panose="00000700000000000000" pitchFamily="2" charset="-78"/>
              </a:rPr>
              <a:t>ترکیب گروه ها می تواند از یک پایه و یا از دو پایه ی متفاوت باشد . </a:t>
            </a:r>
          </a:p>
          <a:p>
            <a:pPr algn="just" rtl="1"/>
            <a:endParaRPr lang="fa-IR" sz="2800" dirty="0" smtClean="0">
              <a:solidFill>
                <a:schemeClr val="tx1"/>
              </a:solidFill>
              <a:latin typeface="Zar"/>
              <a:cs typeface="B Lotus" panose="00000700000000000000" pitchFamily="2" charset="-78"/>
            </a:endParaRPr>
          </a:p>
          <a:p>
            <a:pPr algn="just" rtl="1"/>
            <a:r>
              <a:rPr lang="fa-IR" sz="2800" dirty="0" smtClean="0">
                <a:latin typeface="Zar"/>
                <a:cs typeface="B Lotus" panose="00000700000000000000" pitchFamily="2" charset="-78"/>
              </a:rPr>
              <a:t>دبیر راهنما یک نفر ، بدون توجه به رشته تحصیلی بر اساس علاقمندی .</a:t>
            </a:r>
          </a:p>
          <a:p>
            <a:pPr algn="just" rtl="1"/>
            <a:r>
              <a:rPr lang="fa-IR" sz="2800" dirty="0" smtClean="0">
                <a:solidFill>
                  <a:schemeClr val="tx1"/>
                </a:solidFill>
                <a:latin typeface="Zar"/>
                <a:cs typeface="B Lotus" panose="00000700000000000000" pitchFamily="2" charset="-78"/>
              </a:rPr>
              <a:t>خانواده های توانمند می توانند به عنوان مشاور طرح حضور یابند .</a:t>
            </a:r>
          </a:p>
          <a:p>
            <a:pPr algn="r" rtl="1"/>
            <a:endParaRPr lang="fa-IR" sz="2600" dirty="0">
              <a:solidFill>
                <a:schemeClr val="tx1"/>
              </a:solidFill>
              <a:cs typeface="B Nazanin" pitchFamily="2" charset="-78"/>
            </a:endParaRPr>
          </a:p>
          <a:p>
            <a:pPr algn="r" rtl="1"/>
            <a:endParaRPr lang="fa-IR" sz="2600" dirty="0" smtClean="0">
              <a:solidFill>
                <a:schemeClr val="tx1"/>
              </a:solidFill>
              <a:cs typeface="B Nazanin" pitchFamily="2" charset="-78"/>
            </a:endParaRPr>
          </a:p>
          <a:p>
            <a:pPr algn="r" rtl="1"/>
            <a:endParaRPr lang="fa-IR" sz="2600" dirty="0" smtClean="0">
              <a:solidFill>
                <a:schemeClr val="tx1"/>
              </a:solidFill>
              <a:cs typeface="0 Nazanin" panose="00000400000000000000" pitchFamily="2" charset="-78"/>
            </a:endParaRPr>
          </a:p>
          <a:p>
            <a:pPr algn="r" rtl="1"/>
            <a:endParaRPr lang="en-US" dirty="0">
              <a:solidFill>
                <a:schemeClr val="tx1"/>
              </a:solidFill>
              <a:cs typeface="0 Nazanin" panose="00000400000000000000" pitchFamily="2" charset="-78"/>
            </a:endParaRPr>
          </a:p>
          <a:p>
            <a:endParaRPr lang="en-US" dirty="0"/>
          </a:p>
          <a:p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474416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0"/>
    </mc:Choice>
    <mc:Fallback xmlns="">
      <p:transition spd="slow" advTm="30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340768"/>
            <a:ext cx="8568952" cy="5256584"/>
          </a:xfrm>
        </p:spPr>
        <p:txBody>
          <a:bodyPr>
            <a:normAutofit fontScale="77500" lnSpcReduction="20000"/>
          </a:bodyPr>
          <a:lstStyle/>
          <a:p>
            <a:pPr marL="109728" indent="0" algn="r" rtl="1">
              <a:buNone/>
            </a:pPr>
            <a:endParaRPr lang="fa-IR" sz="2600" dirty="0">
              <a:solidFill>
                <a:schemeClr val="tx1"/>
              </a:solidFill>
              <a:cs typeface="B Nazanin" pitchFamily="2" charset="-78"/>
            </a:endParaRPr>
          </a:p>
          <a:p>
            <a:pPr algn="just" rtl="1"/>
            <a:r>
              <a:rPr lang="fa-IR" sz="2600" dirty="0" smtClean="0">
                <a:solidFill>
                  <a:schemeClr val="tx1"/>
                </a:solidFill>
                <a:cs typeface="B Lotus" panose="00000700000000000000" pitchFamily="2" charset="-78"/>
              </a:rPr>
              <a:t>آثار پژوهشی در دو مرحله ی حضوری و غیر حضوری ،  در پنج سطح </a:t>
            </a:r>
            <a:r>
              <a:rPr lang="en-US" sz="2600" dirty="0" smtClean="0">
                <a:solidFill>
                  <a:schemeClr val="tx1"/>
                </a:solidFill>
                <a:cs typeface="B Lotus" panose="00000700000000000000" pitchFamily="2" charset="-78"/>
              </a:rPr>
              <a:t> </a:t>
            </a:r>
            <a:r>
              <a:rPr lang="fa-IR" sz="2600" dirty="0" smtClean="0">
                <a:solidFill>
                  <a:schemeClr val="tx1"/>
                </a:solidFill>
                <a:cs typeface="B Lotus" panose="00000700000000000000" pitchFamily="2" charset="-78"/>
              </a:rPr>
              <a:t>، آموزشگاه ، ناحیه ، قطب ، استانی و کشوری  برگزار می گردد. </a:t>
            </a:r>
          </a:p>
          <a:p>
            <a:pPr algn="just"/>
            <a:r>
              <a:rPr lang="fa-IR" sz="2600" dirty="0" smtClean="0">
                <a:cs typeface="B Lotus" panose="00000700000000000000" pitchFamily="2" charset="-78"/>
              </a:rPr>
              <a:t>در تمام سطوح  ،  بخش حضوری 30 </a:t>
            </a:r>
            <a:r>
              <a:rPr lang="fa-IR" sz="2600" dirty="0" err="1" smtClean="0">
                <a:cs typeface="B Lotus" panose="00000700000000000000" pitchFamily="2" charset="-78"/>
              </a:rPr>
              <a:t>امتیازدارد</a:t>
            </a:r>
            <a:r>
              <a:rPr lang="fa-IR" sz="2600" dirty="0" smtClean="0">
                <a:cs typeface="B Lotus" panose="00000700000000000000" pitchFamily="2" charset="-78"/>
              </a:rPr>
              <a:t>  و شامل ارائه ی شفاهی و  دفاعیه ی دو نفره دانش آموزان به وسیله ی </a:t>
            </a:r>
            <a:r>
              <a:rPr lang="fa-IR" sz="2600" dirty="0" err="1" smtClean="0">
                <a:cs typeface="B Lotus" panose="00000700000000000000" pitchFamily="2" charset="-78"/>
              </a:rPr>
              <a:t>پاورپونت</a:t>
            </a:r>
            <a:r>
              <a:rPr lang="fa-IR" sz="2600" dirty="0" smtClean="0">
                <a:cs typeface="B Lotus" panose="00000700000000000000" pitchFamily="2" charset="-78"/>
              </a:rPr>
              <a:t> می باشد.</a:t>
            </a:r>
          </a:p>
          <a:p>
            <a:pPr algn="just" rtl="1"/>
            <a:endParaRPr lang="fa-IR" sz="2600" dirty="0" smtClean="0">
              <a:cs typeface="B Lotus" panose="00000700000000000000" pitchFamily="2" charset="-78"/>
            </a:endParaRPr>
          </a:p>
          <a:p>
            <a:pPr algn="just"/>
            <a:r>
              <a:rPr lang="fa-IR" sz="2600" dirty="0" smtClean="0">
                <a:cs typeface="B Lotus" panose="00000700000000000000" pitchFamily="2" charset="-78"/>
              </a:rPr>
              <a:t> </a:t>
            </a:r>
            <a:r>
              <a:rPr lang="fa-IR" sz="2600" dirty="0">
                <a:cs typeface="B Lotus" panose="00000700000000000000" pitchFamily="2" charset="-78"/>
              </a:rPr>
              <a:t>بخش غیر حضوری 70 امتیاز دارد . </a:t>
            </a:r>
            <a:r>
              <a:rPr lang="fa-IR" sz="2600" dirty="0" smtClean="0">
                <a:cs typeface="B Lotus" panose="00000700000000000000" pitchFamily="2" charset="-78"/>
              </a:rPr>
              <a:t>که شامل  بررسی </a:t>
            </a:r>
            <a:r>
              <a:rPr lang="fa-IR" sz="2600" dirty="0">
                <a:cs typeface="B Lotus" panose="00000700000000000000" pitchFamily="2" charset="-78"/>
              </a:rPr>
              <a:t>مستندات </a:t>
            </a:r>
            <a:r>
              <a:rPr lang="fa-IR" sz="2600" dirty="0" smtClean="0">
                <a:cs typeface="B Lotus" panose="00000700000000000000" pitchFamily="2" charset="-78"/>
              </a:rPr>
              <a:t>پژوهش بوسیله ی داوران می باشد . این مستندات شامل  </a:t>
            </a:r>
            <a:r>
              <a:rPr lang="fa-IR" sz="2600" dirty="0">
                <a:cs typeface="B Lotus" panose="00000700000000000000" pitchFamily="2" charset="-78"/>
              </a:rPr>
              <a:t>موارد </a:t>
            </a:r>
            <a:r>
              <a:rPr lang="fa-IR" sz="2600" dirty="0" smtClean="0">
                <a:cs typeface="B Lotus" panose="00000700000000000000" pitchFamily="2" charset="-78"/>
              </a:rPr>
              <a:t>زیر </a:t>
            </a:r>
            <a:r>
              <a:rPr lang="fa-IR" sz="2600" dirty="0">
                <a:cs typeface="B Lotus" panose="00000700000000000000" pitchFamily="2" charset="-78"/>
              </a:rPr>
              <a:t>می </a:t>
            </a:r>
            <a:r>
              <a:rPr lang="fa-IR" sz="2600" dirty="0" smtClean="0">
                <a:cs typeface="B Lotus" panose="00000700000000000000" pitchFamily="2" charset="-78"/>
              </a:rPr>
              <a:t>باشند</a:t>
            </a:r>
            <a:r>
              <a:rPr lang="fa-IR" sz="2600" dirty="0">
                <a:cs typeface="B Lotus" panose="00000700000000000000" pitchFamily="2" charset="-78"/>
              </a:rPr>
              <a:t>:</a:t>
            </a:r>
            <a:endParaRPr lang="en-US" sz="2600" dirty="0">
              <a:cs typeface="B Lotus" panose="00000700000000000000" pitchFamily="2" charset="-78"/>
            </a:endParaRPr>
          </a:p>
          <a:p>
            <a:pPr algn="just"/>
            <a:r>
              <a:rPr lang="fa-IR" sz="2600" dirty="0">
                <a:cs typeface="B Lotus" panose="00000700000000000000" pitchFamily="2" charset="-78"/>
              </a:rPr>
              <a:t> -گزارش مکتوب پژوهش ، لوح فشرده ، فایل </a:t>
            </a:r>
            <a:r>
              <a:rPr lang="en-US" sz="2600" dirty="0">
                <a:cs typeface="B Lotus" panose="00000700000000000000" pitchFamily="2" charset="-78"/>
              </a:rPr>
              <a:t>word</a:t>
            </a:r>
            <a:r>
              <a:rPr lang="fa-IR" sz="2600" dirty="0">
                <a:cs typeface="B Lotus" panose="00000700000000000000" pitchFamily="2" charset="-78"/>
              </a:rPr>
              <a:t> ، </a:t>
            </a:r>
            <a:r>
              <a:rPr lang="en-US" sz="2600" dirty="0">
                <a:cs typeface="B Lotus" panose="00000700000000000000" pitchFamily="2" charset="-78"/>
              </a:rPr>
              <a:t>pdf </a:t>
            </a:r>
            <a:r>
              <a:rPr lang="fa-IR" sz="2600" dirty="0">
                <a:cs typeface="B Lotus" panose="00000700000000000000" pitchFamily="2" charset="-78"/>
              </a:rPr>
              <a:t>، </a:t>
            </a:r>
            <a:endParaRPr lang="en-US" sz="2600" dirty="0">
              <a:cs typeface="B Lotus" panose="00000700000000000000" pitchFamily="2" charset="-78"/>
            </a:endParaRPr>
          </a:p>
          <a:p>
            <a:pPr algn="just"/>
            <a:r>
              <a:rPr lang="fa-IR" sz="2600" dirty="0">
                <a:cs typeface="B Lotus" panose="00000700000000000000" pitchFamily="2" charset="-78"/>
              </a:rPr>
              <a:t>- فیلم و عکس های مراحل انجام </a:t>
            </a:r>
            <a:r>
              <a:rPr lang="fa-IR" sz="2600" dirty="0" smtClean="0">
                <a:cs typeface="B Lotus" panose="00000700000000000000" pitchFamily="2" charset="-78"/>
              </a:rPr>
              <a:t>پژوهش .</a:t>
            </a:r>
            <a:endParaRPr lang="en-US" sz="2600" dirty="0">
              <a:cs typeface="B Lotus" panose="00000700000000000000" pitchFamily="2" charset="-78"/>
            </a:endParaRPr>
          </a:p>
          <a:p>
            <a:pPr algn="just"/>
            <a:r>
              <a:rPr lang="fa-IR" sz="2600" dirty="0">
                <a:cs typeface="B Lotus" panose="00000700000000000000" pitchFamily="2" charset="-78"/>
              </a:rPr>
              <a:t>- پیوست های گزارش که شامل : فیش برداری، پرسشنامه، فرم های مصاحبه ، فرم مشاهده، </a:t>
            </a:r>
            <a:r>
              <a:rPr lang="fa-IR" sz="2600" dirty="0" err="1">
                <a:cs typeface="B Lotus" panose="00000700000000000000" pitchFamily="2" charset="-78"/>
              </a:rPr>
              <a:t>مجوزها</a:t>
            </a:r>
            <a:r>
              <a:rPr lang="fa-IR" sz="2600" dirty="0">
                <a:cs typeface="B Lotus" panose="00000700000000000000" pitchFamily="2" charset="-78"/>
              </a:rPr>
              <a:t> و </a:t>
            </a:r>
            <a:r>
              <a:rPr lang="fa-IR" sz="2600" dirty="0" smtClean="0">
                <a:cs typeface="B Lotus" panose="00000700000000000000" pitchFamily="2" charset="-78"/>
              </a:rPr>
              <a:t>........  .</a:t>
            </a:r>
            <a:endParaRPr lang="en-US" sz="2600" dirty="0">
              <a:cs typeface="B Lotus" panose="00000700000000000000" pitchFamily="2" charset="-78"/>
            </a:endParaRPr>
          </a:p>
          <a:p>
            <a:pPr marL="109728" indent="0" algn="just" rtl="1">
              <a:buNone/>
            </a:pPr>
            <a:endParaRPr lang="fa-IR" sz="2600" dirty="0">
              <a:cs typeface="B Lotus" panose="00000700000000000000" pitchFamily="2" charset="-78"/>
            </a:endParaRPr>
          </a:p>
          <a:p>
            <a:pPr algn="just" rtl="1"/>
            <a:r>
              <a:rPr lang="fa-IR" sz="2600" dirty="0" smtClean="0">
                <a:solidFill>
                  <a:schemeClr val="tx1"/>
                </a:solidFill>
                <a:cs typeface="B Lotus" panose="00000700000000000000" pitchFamily="2" charset="-78"/>
              </a:rPr>
              <a:t>بخش آموزشگاه،  ناحیه ، استانی و کشوری  دو مرحله ، حضوری و غیر حضوری دارد. </a:t>
            </a:r>
          </a:p>
          <a:p>
            <a:pPr algn="just" rtl="1"/>
            <a:r>
              <a:rPr lang="fa-IR" sz="2600" dirty="0" smtClean="0">
                <a:cs typeface="B Lotus" panose="00000700000000000000" pitchFamily="2" charset="-78"/>
              </a:rPr>
              <a:t>بخش قطبی فقط به صورت غیر حضوری برگزار می گردد.  </a:t>
            </a:r>
            <a:endParaRPr lang="fa-IR" sz="2600" dirty="0" smtClean="0">
              <a:solidFill>
                <a:schemeClr val="tx1"/>
              </a:solidFill>
              <a:cs typeface="B Lotus" panose="00000700000000000000" pitchFamily="2" charset="-78"/>
            </a:endParaRPr>
          </a:p>
          <a:p>
            <a:pPr algn="r" rtl="1"/>
            <a:endParaRPr lang="fa-IR" sz="2600" dirty="0">
              <a:solidFill>
                <a:schemeClr val="tx1"/>
              </a:solidFill>
              <a:cs typeface="B Nazanin" pitchFamily="2" charset="-78"/>
            </a:endParaRPr>
          </a:p>
          <a:p>
            <a:pPr algn="r" rtl="1"/>
            <a:endParaRPr lang="fa-IR" sz="2600" dirty="0" smtClean="0">
              <a:solidFill>
                <a:schemeClr val="tx1"/>
              </a:solidFill>
              <a:cs typeface="B Nazanin" pitchFamily="2" charset="-78"/>
            </a:endParaRPr>
          </a:p>
          <a:p>
            <a:pPr algn="r" rtl="1"/>
            <a:endParaRPr lang="fa-IR" sz="2600" dirty="0" smtClean="0">
              <a:solidFill>
                <a:schemeClr val="tx1"/>
              </a:solidFill>
              <a:cs typeface="0 Nazanin" panose="00000400000000000000" pitchFamily="2" charset="-78"/>
            </a:endParaRPr>
          </a:p>
          <a:p>
            <a:pPr algn="r" rtl="1"/>
            <a:endParaRPr lang="en-US" dirty="0">
              <a:solidFill>
                <a:schemeClr val="tx1"/>
              </a:solidFill>
              <a:cs typeface="0 Nazanin" panose="00000400000000000000" pitchFamily="2" charset="-78"/>
            </a:endParaRPr>
          </a:p>
          <a:p>
            <a:endParaRPr lang="en-US" dirty="0"/>
          </a:p>
          <a:p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en-CA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07288" cy="778098"/>
          </a:xfrm>
        </p:spPr>
        <p:txBody>
          <a:bodyPr>
            <a:noAutofit/>
          </a:bodyPr>
          <a:lstStyle/>
          <a:p>
            <a:pPr algn="ctr" rtl="1"/>
            <a:r>
              <a:rPr lang="fa-IR" sz="6000" dirty="0" smtClean="0">
                <a:solidFill>
                  <a:schemeClr val="tx1"/>
                </a:solidFill>
                <a:cs typeface="B Lotus" panose="00000700000000000000" pitchFamily="2" charset="-78"/>
              </a:rPr>
              <a:t>نحوه اجرا : </a:t>
            </a:r>
            <a:endParaRPr lang="en-CA" sz="6000" dirty="0">
              <a:solidFill>
                <a:schemeClr val="tx1"/>
              </a:solidFill>
              <a:cs typeface="B Lotus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38806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0"/>
    </mc:Choice>
    <mc:Fallback xmlns="">
      <p:transition spd="slow" advTm="30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340768"/>
            <a:ext cx="8568952" cy="5256584"/>
          </a:xfrm>
        </p:spPr>
        <p:txBody>
          <a:bodyPr>
            <a:normAutofit fontScale="85000" lnSpcReduction="20000"/>
          </a:bodyPr>
          <a:lstStyle/>
          <a:p>
            <a:endParaRPr lang="fa-IR" sz="2400" b="1" dirty="0">
              <a:cs typeface="B Lotus" panose="00000700000000000000" pitchFamily="2" charset="-78"/>
            </a:endParaRPr>
          </a:p>
          <a:p>
            <a:pPr algn="just"/>
            <a:r>
              <a:rPr lang="ar-SA" sz="2400" b="1" dirty="0" smtClean="0">
                <a:cs typeface="B Lotus" panose="00000700000000000000" pitchFamily="2" charset="-78"/>
              </a:rPr>
              <a:t>در </a:t>
            </a:r>
            <a:r>
              <a:rPr lang="ar-SA" sz="2400" b="1" dirty="0">
                <a:cs typeface="B Lotus" panose="00000700000000000000" pitchFamily="2" charset="-78"/>
              </a:rPr>
              <a:t>تدوين پژوهش­ توجّه به موارد ذيل ضروري است:</a:t>
            </a:r>
            <a:endParaRPr lang="en-US" sz="2400" b="1" dirty="0">
              <a:cs typeface="B Lotus" panose="00000700000000000000" pitchFamily="2" charset="-78"/>
            </a:endParaRPr>
          </a:p>
          <a:p>
            <a:pPr algn="just"/>
            <a:r>
              <a:rPr lang="fa-IR" sz="2400" b="1" dirty="0">
                <a:cs typeface="B Lotus" panose="00000700000000000000" pitchFamily="2" charset="-78"/>
              </a:rPr>
              <a:t> </a:t>
            </a:r>
            <a:endParaRPr lang="en-US" sz="2400" b="1" dirty="0">
              <a:cs typeface="B Lotus" panose="00000700000000000000" pitchFamily="2" charset="-78"/>
            </a:endParaRPr>
          </a:p>
          <a:p>
            <a:pPr algn="just"/>
            <a:r>
              <a:rPr lang="ar-SA" sz="2400" b="1" dirty="0">
                <a:cs typeface="B Lotus" panose="00000700000000000000" pitchFamily="2" charset="-78"/>
              </a:rPr>
              <a:t>پژوهش بايد در برگه­ي </a:t>
            </a:r>
            <a:r>
              <a:rPr lang="en-US" sz="2400" b="1" dirty="0">
                <a:cs typeface="B Lotus" panose="00000700000000000000" pitchFamily="2" charset="-78"/>
              </a:rPr>
              <a:t>A4 </a:t>
            </a:r>
            <a:r>
              <a:rPr lang="fa-IR" sz="2400" b="1" dirty="0" smtClean="0">
                <a:cs typeface="B Lotus" panose="00000700000000000000" pitchFamily="2" charset="-78"/>
              </a:rPr>
              <a:t> </a:t>
            </a:r>
            <a:r>
              <a:rPr lang="ar-SA" sz="2400" b="1" dirty="0" smtClean="0">
                <a:cs typeface="B Lotus" panose="00000700000000000000" pitchFamily="2" charset="-78"/>
              </a:rPr>
              <a:t>و </a:t>
            </a:r>
            <a:r>
              <a:rPr lang="ar-SA" sz="2400" b="1" dirty="0">
                <a:cs typeface="B Lotus" panose="00000700000000000000" pitchFamily="2" charset="-78"/>
              </a:rPr>
              <a:t>با قلم لوتوس (</a:t>
            </a:r>
            <a:r>
              <a:rPr lang="en-US" sz="2400" b="1" dirty="0">
                <a:cs typeface="B Lotus" panose="00000700000000000000" pitchFamily="2" charset="-78"/>
              </a:rPr>
              <a:t>B Lotus</a:t>
            </a:r>
            <a:r>
              <a:rPr lang="ar-SA" sz="2400" b="1" dirty="0">
                <a:cs typeface="B Lotus" panose="00000700000000000000" pitchFamily="2" charset="-78"/>
              </a:rPr>
              <a:t>) و اندازه 14 در محيط2010 </a:t>
            </a:r>
            <a:r>
              <a:rPr lang="en-US" sz="2400" b="1" dirty="0">
                <a:cs typeface="B Lotus" panose="00000700000000000000" pitchFamily="2" charset="-78"/>
              </a:rPr>
              <a:t>Word  </a:t>
            </a:r>
            <a:r>
              <a:rPr lang="fa-IR" sz="2400" b="1" dirty="0" smtClean="0">
                <a:cs typeface="B Lotus" panose="00000700000000000000" pitchFamily="2" charset="-78"/>
              </a:rPr>
              <a:t>  </a:t>
            </a:r>
            <a:r>
              <a:rPr lang="ar-SA" sz="2400" b="1" dirty="0" smtClean="0">
                <a:cs typeface="B Lotus" panose="00000700000000000000" pitchFamily="2" charset="-78"/>
              </a:rPr>
              <a:t>به </a:t>
            </a:r>
            <a:r>
              <a:rPr lang="ar-SA" sz="2400" b="1" dirty="0">
                <a:cs typeface="B Lotus" panose="00000700000000000000" pitchFamily="2" charset="-78"/>
              </a:rPr>
              <a:t>بالا تايپ گردد</a:t>
            </a:r>
            <a:r>
              <a:rPr lang="ar-SA" sz="2400" b="1" dirty="0" smtClean="0">
                <a:cs typeface="B Lotus" panose="00000700000000000000" pitchFamily="2" charset="-78"/>
              </a:rPr>
              <a:t>.</a:t>
            </a:r>
            <a:endParaRPr lang="fa-IR" sz="2400" b="1" dirty="0" smtClean="0">
              <a:cs typeface="B Lotus" panose="00000700000000000000" pitchFamily="2" charset="-78"/>
            </a:endParaRPr>
          </a:p>
          <a:p>
            <a:pPr algn="just"/>
            <a:r>
              <a:rPr lang="ar-SA" sz="2400" b="1" dirty="0" smtClean="0">
                <a:cs typeface="B Lotus" panose="00000700000000000000" pitchFamily="2" charset="-78"/>
              </a:rPr>
              <a:t> </a:t>
            </a:r>
            <a:r>
              <a:rPr lang="ar-SA" sz="2400" b="1" dirty="0">
                <a:cs typeface="B Lotus" panose="00000700000000000000" pitchFamily="2" charset="-78"/>
              </a:rPr>
              <a:t>از سمت راست حدود 3 و از سمت چپ 2 سانتي متر و از بالا 2 و از پایین 2 سانتی متر حاشیه در نظر گرفته شود.</a:t>
            </a:r>
            <a:endParaRPr lang="en-US" sz="2400" b="1" dirty="0">
              <a:cs typeface="B Lotus" panose="00000700000000000000" pitchFamily="2" charset="-78"/>
            </a:endParaRPr>
          </a:p>
          <a:p>
            <a:pPr algn="just"/>
            <a:r>
              <a:rPr lang="ar-SA" sz="2400" b="1" dirty="0">
                <a:cs typeface="B Lotus" panose="00000700000000000000" pitchFamily="2" charset="-78"/>
              </a:rPr>
              <a:t>متن پژوهش ارائه شده حدّاقل در 15 و حدّاكثر در 40 صفحه تنظيم گردد.</a:t>
            </a:r>
            <a:endParaRPr lang="en-US" sz="2400" b="1" dirty="0">
              <a:cs typeface="B Lotus" panose="00000700000000000000" pitchFamily="2" charset="-78"/>
            </a:endParaRPr>
          </a:p>
          <a:p>
            <a:pPr marL="109728" indent="0" algn="just">
              <a:buNone/>
            </a:pPr>
            <a:r>
              <a:rPr lang="ar-SA" sz="2400" b="1" dirty="0">
                <a:cs typeface="B Lotus" panose="00000700000000000000" pitchFamily="2" charset="-78"/>
              </a:rPr>
              <a:t>(بدون احتساب صفحات ابتدايي: صفحه عنوان، بسم الله، شناسنامه اثر، چکیده و فهرست).</a:t>
            </a:r>
            <a:endParaRPr lang="en-US" sz="2400" b="1" dirty="0">
              <a:cs typeface="B Lotus" panose="00000700000000000000" pitchFamily="2" charset="-78"/>
            </a:endParaRPr>
          </a:p>
          <a:p>
            <a:pPr marL="109728" indent="0" algn="just">
              <a:buNone/>
            </a:pPr>
            <a:endParaRPr lang="en-US" sz="2400" b="1" dirty="0">
              <a:cs typeface="B Lotus" panose="00000700000000000000" pitchFamily="2" charset="-78"/>
            </a:endParaRPr>
          </a:p>
          <a:p>
            <a:pPr algn="just"/>
            <a:r>
              <a:rPr lang="ar-SA" sz="2400" b="1" dirty="0">
                <a:cs typeface="B Lotus" panose="00000700000000000000" pitchFamily="2" charset="-78"/>
              </a:rPr>
              <a:t>پژوهش­ محدود به درس خاصّي نيست و تمام حوزه­هاي يادگيري </a:t>
            </a:r>
            <a:r>
              <a:rPr lang="ar-SA" sz="2400" b="1" dirty="0" smtClean="0">
                <a:cs typeface="B Lotus" panose="00000700000000000000" pitchFamily="2" charset="-78"/>
              </a:rPr>
              <a:t>( </a:t>
            </a:r>
            <a:r>
              <a:rPr lang="ar-SA" sz="2400" b="1" dirty="0">
                <a:cs typeface="B Lotus" panose="00000700000000000000" pitchFamily="2" charset="-78"/>
              </a:rPr>
              <a:t>ميان رشته­اي) را در بر‌مي­گيرد. </a:t>
            </a:r>
            <a:endParaRPr lang="en-US" sz="2400" b="1" dirty="0">
              <a:cs typeface="B Lotus" panose="00000700000000000000" pitchFamily="2" charset="-78"/>
            </a:endParaRPr>
          </a:p>
          <a:p>
            <a:pPr lvl="0" algn="just"/>
            <a:r>
              <a:rPr lang="ar-SA" sz="2400" b="1" dirty="0">
                <a:cs typeface="B Lotus" panose="00000700000000000000" pitchFamily="2" charset="-78"/>
              </a:rPr>
              <a:t>فايل پژوهش­ بايد به صورت </a:t>
            </a:r>
            <a:r>
              <a:rPr lang="en-US" sz="2400" b="1" dirty="0">
                <a:cs typeface="B Lotus" panose="00000700000000000000" pitchFamily="2" charset="-78"/>
              </a:rPr>
              <a:t>Word </a:t>
            </a:r>
            <a:r>
              <a:rPr lang="fa-IR" sz="2400" b="1" dirty="0" smtClean="0">
                <a:cs typeface="B Lotus" panose="00000700000000000000" pitchFamily="2" charset="-78"/>
              </a:rPr>
              <a:t>    </a:t>
            </a:r>
            <a:r>
              <a:rPr lang="ar-SA" sz="2400" b="1" dirty="0" smtClean="0">
                <a:cs typeface="B Lotus" panose="00000700000000000000" pitchFamily="2" charset="-78"/>
              </a:rPr>
              <a:t>و </a:t>
            </a:r>
            <a:r>
              <a:rPr lang="fa-IR" sz="2400" b="1" dirty="0" smtClean="0">
                <a:cs typeface="B Lotus" panose="00000700000000000000" pitchFamily="2" charset="-78"/>
              </a:rPr>
              <a:t> </a:t>
            </a:r>
            <a:r>
              <a:rPr lang="en-US" sz="2400" b="1" dirty="0" smtClean="0">
                <a:cs typeface="B Lotus" panose="00000700000000000000" pitchFamily="2" charset="-78"/>
              </a:rPr>
              <a:t>PDF </a:t>
            </a:r>
            <a:r>
              <a:rPr lang="fa-IR" sz="2400" b="1" dirty="0" smtClean="0">
                <a:cs typeface="B Lotus" panose="00000700000000000000" pitchFamily="2" charset="-78"/>
              </a:rPr>
              <a:t>  </a:t>
            </a:r>
            <a:r>
              <a:rPr lang="ar-SA" sz="2400" b="1" dirty="0" smtClean="0">
                <a:cs typeface="B Lotus" panose="00000700000000000000" pitchFamily="2" charset="-78"/>
              </a:rPr>
              <a:t>در </a:t>
            </a:r>
            <a:r>
              <a:rPr lang="ar-SA" sz="2400" b="1" dirty="0">
                <a:cs typeface="B Lotus" panose="00000700000000000000" pitchFamily="2" charset="-78"/>
              </a:rPr>
              <a:t>لوح فشرده به همراه يك نسخه چاپ شده ارائه شود. </a:t>
            </a:r>
            <a:endParaRPr lang="en-US" sz="2400" b="1" dirty="0">
              <a:cs typeface="B Lotus" panose="00000700000000000000" pitchFamily="2" charset="-78"/>
            </a:endParaRPr>
          </a:p>
          <a:p>
            <a:pPr lvl="0" algn="just"/>
            <a:r>
              <a:rPr lang="ar-SA" sz="2400" b="1" dirty="0">
                <a:cs typeface="B Lotus" panose="00000700000000000000" pitchFamily="2" charset="-78"/>
              </a:rPr>
              <a:t>در تدوین گزارش پژوهش، ارجاع دهی درون متنی و نکات ادبی و ویرایشی لحاظ گردد</a:t>
            </a:r>
            <a:r>
              <a:rPr lang="ar-SA" sz="2400" dirty="0">
                <a:cs typeface="B Lotus" panose="00000700000000000000" pitchFamily="2" charset="-78"/>
              </a:rPr>
              <a:t>.</a:t>
            </a:r>
            <a:endParaRPr lang="en-US" sz="2400" dirty="0">
              <a:cs typeface="B Lotus" panose="00000700000000000000" pitchFamily="2" charset="-78"/>
            </a:endParaRPr>
          </a:p>
          <a:p>
            <a:pPr algn="r" rtl="1"/>
            <a:endParaRPr lang="en-US" dirty="0">
              <a:solidFill>
                <a:schemeClr val="tx1"/>
              </a:solidFill>
              <a:cs typeface="0 Nazanin" panose="00000400000000000000" pitchFamily="2" charset="-78"/>
            </a:endParaRPr>
          </a:p>
          <a:p>
            <a:endParaRPr lang="en-US" dirty="0"/>
          </a:p>
          <a:p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en-CA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07288" cy="778098"/>
          </a:xfrm>
        </p:spPr>
        <p:txBody>
          <a:bodyPr>
            <a:noAutofit/>
          </a:bodyPr>
          <a:lstStyle/>
          <a:p>
            <a:pPr algn="ctr" rtl="1"/>
            <a:r>
              <a:rPr lang="fa-IR" sz="4800" dirty="0" smtClean="0">
                <a:solidFill>
                  <a:schemeClr val="tx1"/>
                </a:solidFill>
                <a:cs typeface="B Lotus" panose="00000700000000000000" pitchFamily="2" charset="-78"/>
              </a:rPr>
              <a:t>مشخصات طرح پژوهش: </a:t>
            </a:r>
            <a:endParaRPr lang="en-CA" sz="4800" dirty="0">
              <a:solidFill>
                <a:schemeClr val="tx1"/>
              </a:solidFill>
              <a:cs typeface="B Lotus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08456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0"/>
    </mc:Choice>
    <mc:Fallback xmlns="">
      <p:transition spd="slow" advTm="30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 descr="1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43174" y="2857496"/>
            <a:ext cx="4442958" cy="3685403"/>
          </a:xfr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11354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lnSpc>
                <a:spcPct val="150000"/>
              </a:lnSpc>
            </a:pPr>
            <a:r>
              <a:rPr lang="fa-IR" dirty="0" smtClean="0">
                <a:ln w="11430"/>
                <a:solidFill>
                  <a:srgbClr val="0070C0"/>
                </a:solidFill>
                <a:cs typeface="B Jadid" pitchFamily="2" charset="-78"/>
              </a:rPr>
              <a:t>اصطلاحات مفهومی در تحقیقات علمی   </a:t>
            </a:r>
            <a:endParaRPr lang="fa-IR" dirty="0">
              <a:ln w="11430"/>
              <a:solidFill>
                <a:srgbClr val="0070C0"/>
              </a:solidFill>
              <a:cs typeface="B Jadid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0416676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fa-IR" dirty="0" smtClean="0">
                <a:cs typeface="B Lotus" panose="00000700000000000000" pitchFamily="2" charset="-78"/>
              </a:rPr>
              <a:t>تحقیق علمی : 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با ظهور یک مساله یا </a:t>
            </a:r>
            <a:r>
              <a:rPr lang="fa-IR" dirty="0" err="1" smtClean="0">
                <a:cs typeface="B Lotus" panose="00000700000000000000" pitchFamily="2" charset="-78"/>
              </a:rPr>
              <a:t>مجهولی</a:t>
            </a:r>
            <a:r>
              <a:rPr lang="fa-IR" dirty="0" smtClean="0">
                <a:cs typeface="B Lotus" panose="00000700000000000000" pitchFamily="2" charset="-78"/>
              </a:rPr>
              <a:t> در ذهن محقق شروع می شود و هدف اصلی آن ، حل مساله و پاسخ یافتن برای آن است .</a:t>
            </a:r>
          </a:p>
          <a:p>
            <a:pPr algn="just"/>
            <a:endParaRPr lang="fa-IR" dirty="0" smtClean="0">
              <a:cs typeface="B Lotus" panose="00000700000000000000" pitchFamily="2" charset="-78"/>
            </a:endParaRP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تحقیق علمی یک هدف اولیه  و یک هدف </a:t>
            </a:r>
            <a:r>
              <a:rPr lang="fa-IR" dirty="0" err="1" smtClean="0">
                <a:cs typeface="B Lotus" panose="00000700000000000000" pitchFamily="2" charset="-78"/>
              </a:rPr>
              <a:t>غایی</a:t>
            </a:r>
            <a:r>
              <a:rPr lang="fa-IR" dirty="0" smtClean="0">
                <a:cs typeface="B Lotus" panose="00000700000000000000" pitchFamily="2" charset="-78"/>
              </a:rPr>
              <a:t> دارد. </a:t>
            </a:r>
          </a:p>
          <a:p>
            <a:pPr algn="just"/>
            <a:endParaRPr lang="fa-IR" dirty="0" smtClean="0">
              <a:cs typeface="B Lotus" panose="00000700000000000000" pitchFamily="2" charset="-78"/>
            </a:endParaRP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هدف اولیه ، به دنبال  روشن شدن مساله ی خاص است .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 هدف </a:t>
            </a:r>
            <a:r>
              <a:rPr lang="fa-IR" dirty="0" err="1" smtClean="0">
                <a:cs typeface="B Lotus" panose="00000700000000000000" pitchFamily="2" charset="-78"/>
              </a:rPr>
              <a:t>غایی</a:t>
            </a:r>
            <a:r>
              <a:rPr lang="fa-IR" dirty="0" smtClean="0">
                <a:cs typeface="B Lotus" panose="00000700000000000000" pitchFamily="2" charset="-78"/>
              </a:rPr>
              <a:t> ، در پی دست یابی به معلومات کلی و </a:t>
            </a:r>
            <a:r>
              <a:rPr lang="fa-IR" dirty="0" err="1" smtClean="0">
                <a:cs typeface="B Lotus" panose="00000700000000000000" pitchFamily="2" charset="-78"/>
              </a:rPr>
              <a:t>قضایای</a:t>
            </a:r>
            <a:r>
              <a:rPr lang="fa-IR" dirty="0" smtClean="0">
                <a:cs typeface="B Lotus" panose="00000700000000000000" pitchFamily="2" charset="-78"/>
              </a:rPr>
              <a:t> علمی است که ، خصلتی جهان شمول دارد.  </a:t>
            </a:r>
            <a:endParaRPr lang="en-US" dirty="0">
              <a:cs typeface="B Lotus" panose="000007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تحقیق علمی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8297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0"/>
    </mc:Choice>
    <mc:Fallback xmlns="">
      <p:transition spd="slow" advTm="30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fa-IR" dirty="0">
                <a:cs typeface="B Lotus" panose="00000700000000000000" pitchFamily="2" charset="-78"/>
              </a:rPr>
              <a:t>مدل مفهومی یا چهارچوب نظری </a:t>
            </a:r>
            <a:r>
              <a:rPr lang="ar-SA" dirty="0">
                <a:cs typeface="B Lotus" panose="00000700000000000000" pitchFamily="2" charset="-78"/>
              </a:rPr>
              <a:t>که اغلب با یک مفهوم و به صورت جایگزین هم</a:t>
            </a:r>
            <a:r>
              <a:rPr lang="fa-IR" dirty="0">
                <a:cs typeface="B Lotus" panose="00000700000000000000" pitchFamily="2" charset="-78"/>
              </a:rPr>
              <a:t> استفاده می شوند ، در واقع نقشه ی راه پژوهش هستند و </a:t>
            </a:r>
            <a:r>
              <a:rPr lang="ar-SA" dirty="0">
                <a:cs typeface="B Lotus" panose="00000700000000000000" pitchFamily="2" charset="-78"/>
              </a:rPr>
              <a:t>برای طراحی چنین نقشه‌ای </a:t>
            </a:r>
            <a:r>
              <a:rPr lang="ar-SA" dirty="0" smtClean="0">
                <a:cs typeface="B Lotus" panose="00000700000000000000" pitchFamily="2" charset="-78"/>
              </a:rPr>
              <a:t>باید</a:t>
            </a:r>
            <a:r>
              <a:rPr lang="fa-IR" dirty="0" smtClean="0">
                <a:cs typeface="B Lotus" panose="00000700000000000000" pitchFamily="2" charset="-78"/>
              </a:rPr>
              <a:t> : </a:t>
            </a:r>
          </a:p>
          <a:p>
            <a:pPr algn="just"/>
            <a:r>
              <a:rPr lang="ar-SA" dirty="0" smtClean="0">
                <a:cs typeface="B Lotus" panose="00000700000000000000" pitchFamily="2" charset="-78"/>
              </a:rPr>
              <a:t>مسئله </a:t>
            </a:r>
            <a:r>
              <a:rPr lang="ar-SA" dirty="0">
                <a:cs typeface="B Lotus" panose="00000700000000000000" pitchFamily="2" charset="-78"/>
              </a:rPr>
              <a:t>پژوهش و حد و مرز </a:t>
            </a:r>
            <a:r>
              <a:rPr lang="ar-SA" dirty="0" smtClean="0">
                <a:cs typeface="B Lotus" panose="00000700000000000000" pitchFamily="2" charset="-78"/>
              </a:rPr>
              <a:t>دانش</a:t>
            </a:r>
            <a:r>
              <a:rPr lang="fa-IR" dirty="0" smtClean="0">
                <a:cs typeface="B Lotus" panose="00000700000000000000" pitchFamily="2" charset="-78"/>
              </a:rPr>
              <a:t>، </a:t>
            </a:r>
            <a:r>
              <a:rPr lang="ar-SA" dirty="0" smtClean="0">
                <a:cs typeface="B Lotus" panose="00000700000000000000" pitchFamily="2" charset="-78"/>
              </a:rPr>
              <a:t>درپژوهش به</a:t>
            </a:r>
            <a:r>
              <a:rPr lang="fa-IR" dirty="0" smtClean="0">
                <a:cs typeface="B Lotus" panose="00000700000000000000" pitchFamily="2" charset="-78"/>
              </a:rPr>
              <a:t> </a:t>
            </a:r>
            <a:r>
              <a:rPr lang="ar-SA" dirty="0" smtClean="0">
                <a:cs typeface="B Lotus" panose="00000700000000000000" pitchFamily="2" charset="-78"/>
              </a:rPr>
              <a:t>دقت </a:t>
            </a:r>
            <a:r>
              <a:rPr lang="ar-SA" dirty="0">
                <a:cs typeface="B Lotus" panose="00000700000000000000" pitchFamily="2" charset="-78"/>
              </a:rPr>
              <a:t>چ</a:t>
            </a:r>
            <a:r>
              <a:rPr lang="fa-IR" dirty="0">
                <a:cs typeface="B Lotus" panose="00000700000000000000" pitchFamily="2" charset="-78"/>
              </a:rPr>
              <a:t>ه</a:t>
            </a:r>
            <a:r>
              <a:rPr lang="ar-SA" dirty="0">
                <a:cs typeface="B Lotus" panose="00000700000000000000" pitchFamily="2" charset="-78"/>
              </a:rPr>
              <a:t>ارچوب‌بندی شده باش</a:t>
            </a:r>
            <a:r>
              <a:rPr lang="fa-IR" dirty="0">
                <a:cs typeface="B Lotus" panose="00000700000000000000" pitchFamily="2" charset="-78"/>
              </a:rPr>
              <a:t>د . </a:t>
            </a:r>
            <a:endParaRPr lang="en-US" dirty="0">
              <a:cs typeface="B Lotus" panose="00000700000000000000" pitchFamily="2" charset="-78"/>
            </a:endParaRPr>
          </a:p>
          <a:p>
            <a:pPr lvl="0" algn="just"/>
            <a:r>
              <a:rPr lang="ar-SA" dirty="0">
                <a:cs typeface="B Lotus" panose="00000700000000000000" pitchFamily="2" charset="-78"/>
              </a:rPr>
              <a:t>پرسش و هدف پژوهش مشخص باش</a:t>
            </a:r>
            <a:r>
              <a:rPr lang="fa-IR" dirty="0">
                <a:cs typeface="B Lotus" panose="00000700000000000000" pitchFamily="2" charset="-78"/>
              </a:rPr>
              <a:t>د.</a:t>
            </a:r>
            <a:endParaRPr lang="en-US" dirty="0">
              <a:cs typeface="B Lotus" panose="00000700000000000000" pitchFamily="2" charset="-78"/>
            </a:endParaRPr>
          </a:p>
          <a:p>
            <a:pPr algn="just"/>
            <a:r>
              <a:rPr lang="ar-SA" dirty="0" smtClean="0">
                <a:cs typeface="B Lotus" panose="00000700000000000000" pitchFamily="2" charset="-78"/>
              </a:rPr>
              <a:t> </a:t>
            </a:r>
            <a:r>
              <a:rPr lang="ar-SA" dirty="0">
                <a:cs typeface="B Lotus" panose="00000700000000000000" pitchFamily="2" charset="-78"/>
              </a:rPr>
              <a:t>پژوهشگر تسلط خوبی بر متون، نظریه‌ها و پژوهش‌های مرتبط داشته باشد</a:t>
            </a:r>
            <a:r>
              <a:rPr lang="fa-IR" dirty="0">
                <a:cs typeface="B Lotus" panose="00000700000000000000" pitchFamily="2" charset="-78"/>
              </a:rPr>
              <a:t> . </a:t>
            </a:r>
            <a:r>
              <a:rPr lang="ar-SA" dirty="0">
                <a:cs typeface="B Lotus" panose="00000700000000000000" pitchFamily="2" charset="-78"/>
              </a:rPr>
              <a:t>تا بتواند از دل آنها متغیرها و سازه‌های مناسبی را برای پرسش </a:t>
            </a:r>
            <a:r>
              <a:rPr lang="fa-IR" dirty="0">
                <a:cs typeface="B Lotus" panose="00000700000000000000" pitchFamily="2" charset="-78"/>
              </a:rPr>
              <a:t>های </a:t>
            </a:r>
            <a:r>
              <a:rPr lang="ar-SA" dirty="0">
                <a:cs typeface="B Lotus" panose="00000700000000000000" pitchFamily="2" charset="-78"/>
              </a:rPr>
              <a:t>پژوهشش استخراج کند </a:t>
            </a:r>
            <a:r>
              <a:rPr lang="fa-IR" dirty="0">
                <a:cs typeface="B Lotus" panose="00000700000000000000" pitchFamily="2" charset="-78"/>
              </a:rPr>
              <a:t>.</a:t>
            </a:r>
            <a:endParaRPr lang="en-US" dirty="0">
              <a:cs typeface="B Lotus" panose="00000700000000000000" pitchFamily="2" charset="-78"/>
            </a:endParaRPr>
          </a:p>
          <a:p>
            <a:pPr lvl="0" algn="just"/>
            <a:endParaRPr lang="en-US" dirty="0">
              <a:cs typeface="B Lotus" panose="000007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مدل مفهومی ( چهارچوب نظری )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09099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/>
            <a:r>
              <a:rPr lang="fa-IR" dirty="0" smtClean="0"/>
              <a:t> </a:t>
            </a:r>
            <a:r>
              <a:rPr lang="fa-IR" dirty="0" smtClean="0">
                <a:cs typeface="B Lotus" panose="00000700000000000000" pitchFamily="2" charset="-78"/>
              </a:rPr>
              <a:t>پژوهش ها، از هر نوعی که باشند، ( </a:t>
            </a:r>
            <a:r>
              <a:rPr lang="ar-SA" dirty="0" smtClean="0">
                <a:cs typeface="B Lotus" panose="00000700000000000000" pitchFamily="2" charset="-78"/>
              </a:rPr>
              <a:t>کمی‌</a:t>
            </a:r>
            <a:r>
              <a:rPr lang="fa-IR" dirty="0">
                <a:cs typeface="B Lotus" panose="00000700000000000000" pitchFamily="2" charset="-78"/>
              </a:rPr>
              <a:t>،</a:t>
            </a:r>
            <a:r>
              <a:rPr lang="fa-IR" dirty="0" smtClean="0">
                <a:cs typeface="B Lotus" panose="00000700000000000000" pitchFamily="2" charset="-78"/>
              </a:rPr>
              <a:t> </a:t>
            </a:r>
            <a:r>
              <a:rPr lang="ar-SA" dirty="0" smtClean="0">
                <a:cs typeface="B Lotus" panose="00000700000000000000" pitchFamily="2" charset="-78"/>
              </a:rPr>
              <a:t>کیفی‌</a:t>
            </a:r>
            <a:r>
              <a:rPr lang="fa-IR" dirty="0" smtClean="0">
                <a:cs typeface="B Lotus" panose="00000700000000000000" pitchFamily="2" charset="-78"/>
              </a:rPr>
              <a:t>، </a:t>
            </a:r>
            <a:r>
              <a:rPr lang="ar-SA" dirty="0" smtClean="0">
                <a:cs typeface="B Lotus" panose="00000700000000000000" pitchFamily="2" charset="-78"/>
              </a:rPr>
              <a:t>ت</a:t>
            </a:r>
            <a:r>
              <a:rPr lang="fa-IR" dirty="0" err="1" smtClean="0">
                <a:cs typeface="B Lotus" panose="00000700000000000000" pitchFamily="2" charset="-78"/>
              </a:rPr>
              <a:t>رکیبی</a:t>
            </a:r>
            <a:r>
              <a:rPr lang="fa-IR" dirty="0">
                <a:cs typeface="B Lotus" panose="00000700000000000000" pitchFamily="2" charset="-78"/>
              </a:rPr>
              <a:t> </a:t>
            </a:r>
            <a:r>
              <a:rPr lang="fa-IR" dirty="0" smtClean="0">
                <a:cs typeface="B Lotus" panose="00000700000000000000" pitchFamily="2" charset="-78"/>
              </a:rPr>
              <a:t>) </a:t>
            </a:r>
            <a:r>
              <a:rPr lang="ar-SA" dirty="0" smtClean="0">
                <a:cs typeface="B Lotus" panose="00000700000000000000" pitchFamily="2" charset="-78"/>
              </a:rPr>
              <a:t>باید چ</a:t>
            </a:r>
            <a:r>
              <a:rPr lang="fa-IR" dirty="0" smtClean="0">
                <a:cs typeface="B Lotus" panose="00000700000000000000" pitchFamily="2" charset="-78"/>
              </a:rPr>
              <a:t>ه</a:t>
            </a:r>
            <a:r>
              <a:rPr lang="ar-SA" dirty="0" smtClean="0">
                <a:cs typeface="B Lotus" panose="00000700000000000000" pitchFamily="2" charset="-78"/>
              </a:rPr>
              <a:t>ارچوب </a:t>
            </a:r>
            <a:r>
              <a:rPr lang="ar-SA" dirty="0">
                <a:cs typeface="B Lotus" panose="00000700000000000000" pitchFamily="2" charset="-78"/>
              </a:rPr>
              <a:t>مفهومی دقیقی داشته </a:t>
            </a:r>
            <a:r>
              <a:rPr lang="ar-SA" dirty="0" smtClean="0">
                <a:cs typeface="B Lotus" panose="00000700000000000000" pitchFamily="2" charset="-78"/>
              </a:rPr>
              <a:t>باش</a:t>
            </a:r>
            <a:r>
              <a:rPr lang="fa-IR" dirty="0" smtClean="0">
                <a:cs typeface="B Lotus" panose="00000700000000000000" pitchFamily="2" charset="-78"/>
              </a:rPr>
              <a:t>ن</a:t>
            </a:r>
            <a:r>
              <a:rPr lang="ar-SA" dirty="0" smtClean="0">
                <a:cs typeface="B Lotus" panose="00000700000000000000" pitchFamily="2" charset="-78"/>
              </a:rPr>
              <a:t>د</a:t>
            </a:r>
            <a:r>
              <a:rPr lang="fa-IR" dirty="0" smtClean="0">
                <a:cs typeface="B Lotus" panose="00000700000000000000" pitchFamily="2" charset="-78"/>
              </a:rPr>
              <a:t>، </a:t>
            </a:r>
            <a:r>
              <a:rPr lang="ar-SA" dirty="0" smtClean="0">
                <a:cs typeface="B Lotus" panose="00000700000000000000" pitchFamily="2" charset="-78"/>
              </a:rPr>
              <a:t> </a:t>
            </a:r>
            <a:r>
              <a:rPr lang="ar-SA" dirty="0">
                <a:cs typeface="B Lotus" panose="00000700000000000000" pitchFamily="2" charset="-78"/>
              </a:rPr>
              <a:t>تا بتوان اعتبار نقشه راه پژوهش و قدم‌های برداشته شده برای گردآوری داده و دانش تولید شده از پژوهش و مناسب بودن آنها برای پرسش و هدف پژوهش را به صورت علمی قضاوت کرد. </a:t>
            </a:r>
            <a:endParaRPr lang="fa-IR" dirty="0" smtClean="0">
              <a:cs typeface="B Lotus" panose="00000700000000000000" pitchFamily="2" charset="-78"/>
            </a:endParaRPr>
          </a:p>
          <a:p>
            <a:pPr algn="just"/>
            <a:r>
              <a:rPr lang="ar-SA" dirty="0" smtClean="0">
                <a:cs typeface="B Lotus" panose="00000700000000000000" pitchFamily="2" charset="-78"/>
              </a:rPr>
              <a:t>در غیراین‌صورت</a:t>
            </a:r>
            <a:r>
              <a:rPr lang="fa-IR" dirty="0" smtClean="0">
                <a:cs typeface="B Lotus" panose="00000700000000000000" pitchFamily="2" charset="-78"/>
              </a:rPr>
              <a:t> ،</a:t>
            </a:r>
            <a:r>
              <a:rPr lang="ar-SA" dirty="0" smtClean="0">
                <a:cs typeface="B Lotus" panose="00000700000000000000" pitchFamily="2" charset="-78"/>
              </a:rPr>
              <a:t> </a:t>
            </a:r>
            <a:r>
              <a:rPr lang="ar-SA" dirty="0">
                <a:cs typeface="B Lotus" panose="00000700000000000000" pitchFamily="2" charset="-78"/>
              </a:rPr>
              <a:t>قضاوت درباره </a:t>
            </a:r>
            <a:r>
              <a:rPr lang="ar-SA" dirty="0" smtClean="0">
                <a:cs typeface="B Lotus" panose="00000700000000000000" pitchFamily="2" charset="-78"/>
              </a:rPr>
              <a:t>ابزارها</a:t>
            </a:r>
            <a:r>
              <a:rPr lang="fa-IR" dirty="0" smtClean="0">
                <a:cs typeface="B Lotus" panose="00000700000000000000" pitchFamily="2" charset="-78"/>
              </a:rPr>
              <a:t> </a:t>
            </a:r>
            <a:r>
              <a:rPr lang="ar-SA" dirty="0" smtClean="0">
                <a:cs typeface="B Lotus" panose="00000700000000000000" pitchFamily="2" charset="-78"/>
              </a:rPr>
              <a:t>و روش‌های</a:t>
            </a:r>
            <a:r>
              <a:rPr lang="fa-IR" dirty="0" smtClean="0">
                <a:cs typeface="B Lotus" panose="00000700000000000000" pitchFamily="2" charset="-78"/>
              </a:rPr>
              <a:t> </a:t>
            </a:r>
            <a:r>
              <a:rPr lang="ar-SA" dirty="0" smtClean="0">
                <a:cs typeface="B Lotus" panose="00000700000000000000" pitchFamily="2" charset="-78"/>
              </a:rPr>
              <a:t>استفاده </a:t>
            </a:r>
            <a:r>
              <a:rPr lang="ar-SA" dirty="0">
                <a:cs typeface="B Lotus" panose="00000700000000000000" pitchFamily="2" charset="-78"/>
              </a:rPr>
              <a:t>شده برای گردآوری داده، جامعه یا منبع </a:t>
            </a:r>
            <a:r>
              <a:rPr lang="ar-SA" dirty="0" smtClean="0">
                <a:cs typeface="B Lotus" panose="00000700000000000000" pitchFamily="2" charset="-78"/>
              </a:rPr>
              <a:t>داده</a:t>
            </a:r>
            <a:r>
              <a:rPr lang="fa-IR" dirty="0">
                <a:cs typeface="B Lotus" panose="00000700000000000000" pitchFamily="2" charset="-78"/>
              </a:rPr>
              <a:t>،</a:t>
            </a:r>
            <a:r>
              <a:rPr lang="ar-SA" dirty="0" smtClean="0">
                <a:cs typeface="B Lotus" panose="00000700000000000000" pitchFamily="2" charset="-78"/>
              </a:rPr>
              <a:t> </a:t>
            </a:r>
            <a:r>
              <a:rPr lang="ar-SA" dirty="0">
                <a:cs typeface="B Lotus" panose="00000700000000000000" pitchFamily="2" charset="-78"/>
              </a:rPr>
              <a:t>دقت، صحت و اعتبار داده‌‌ها و نتایج پژوهش ناممکن است </a:t>
            </a:r>
            <a:r>
              <a:rPr lang="fa-IR" dirty="0" smtClean="0">
                <a:cs typeface="B Lotus" panose="00000700000000000000" pitchFamily="2" charset="-78"/>
              </a:rPr>
              <a:t>. </a:t>
            </a:r>
            <a:r>
              <a:rPr lang="ar-SA" dirty="0" smtClean="0">
                <a:cs typeface="B Lotus" panose="00000700000000000000" pitchFamily="2" charset="-78"/>
              </a:rPr>
              <a:t>و </a:t>
            </a:r>
            <a:r>
              <a:rPr lang="ar-SA" dirty="0">
                <a:cs typeface="B Lotus" panose="00000700000000000000" pitchFamily="2" charset="-78"/>
              </a:rPr>
              <a:t>معلوم نیست پرسش پژوهش چگونه پاسخ داده شده است و چقدر پاسخ ارائه شده اعتبار، دقت و جامعیت دارد. </a:t>
            </a:r>
            <a:endParaRPr lang="fa-IR" dirty="0" smtClean="0">
              <a:cs typeface="B Lotus" panose="00000700000000000000" pitchFamily="2" charset="-78"/>
            </a:endParaRPr>
          </a:p>
          <a:p>
            <a:pPr algn="just"/>
            <a:r>
              <a:rPr lang="ar-SA" dirty="0" smtClean="0">
                <a:cs typeface="B Lotus" panose="00000700000000000000" pitchFamily="2" charset="-78"/>
              </a:rPr>
              <a:t>به </a:t>
            </a:r>
            <a:r>
              <a:rPr lang="ar-SA" dirty="0">
                <a:cs typeface="B Lotus" panose="00000700000000000000" pitchFamily="2" charset="-78"/>
              </a:rPr>
              <a:t>همین دلیل پژوهش‌هایی که فاقد مدل مفهومی یا </a:t>
            </a:r>
            <a:r>
              <a:rPr lang="ar-SA" dirty="0" smtClean="0">
                <a:cs typeface="B Lotus" panose="00000700000000000000" pitchFamily="2" charset="-78"/>
              </a:rPr>
              <a:t>چ</a:t>
            </a:r>
            <a:r>
              <a:rPr lang="fa-IR" dirty="0" smtClean="0">
                <a:cs typeface="B Lotus" panose="00000700000000000000" pitchFamily="2" charset="-78"/>
              </a:rPr>
              <a:t>ه</a:t>
            </a:r>
            <a:r>
              <a:rPr lang="ar-SA" dirty="0" smtClean="0">
                <a:cs typeface="B Lotus" panose="00000700000000000000" pitchFamily="2" charset="-78"/>
              </a:rPr>
              <a:t>ارچوب </a:t>
            </a:r>
            <a:r>
              <a:rPr lang="ar-SA" dirty="0">
                <a:cs typeface="B Lotus" panose="00000700000000000000" pitchFamily="2" charset="-78"/>
              </a:rPr>
              <a:t>نظری هستند، بسیار شکننده و غیرقابل اعتماد هستند و دفاع از اعتبار و تکرارپذیری آنها تقریبا ناممکن است</a:t>
            </a:r>
            <a:r>
              <a:rPr lang="en-US" dirty="0">
                <a:cs typeface="B Lotus" panose="00000700000000000000" pitchFamily="2" charset="-78"/>
              </a:rPr>
              <a:t>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مدل مفهومی ( چهارچوب نظری )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67189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fa-IR" dirty="0" smtClean="0">
                <a:cs typeface="B Lotus" panose="00000700000000000000" pitchFamily="2" charset="-78"/>
              </a:rPr>
              <a:t>نظریه : کوششی عملی است ،  در راه جمع آوری شواهد و یافته های تجربی و برقرار کردن همبستگی بین این یافته ها . </a:t>
            </a:r>
            <a:endParaRPr lang="fa-IR" dirty="0">
              <a:cs typeface="B Lotus" panose="00000700000000000000" pitchFamily="2" charset="-78"/>
            </a:endParaRP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نظریه،‌یک </a:t>
            </a:r>
            <a:r>
              <a:rPr lang="fa-IR" dirty="0" err="1" smtClean="0">
                <a:cs typeface="B Lotus" panose="00000700000000000000" pitchFamily="2" charset="-78"/>
              </a:rPr>
              <a:t>بررسی‌اثبات</a:t>
            </a:r>
            <a:r>
              <a:rPr lang="fa-IR" dirty="0" smtClean="0">
                <a:cs typeface="B Lotus" panose="00000700000000000000" pitchFamily="2" charset="-78"/>
              </a:rPr>
              <a:t> شده از رابطه ی علت و </a:t>
            </a:r>
            <a:r>
              <a:rPr lang="fa-IR" dirty="0" err="1" smtClean="0">
                <a:cs typeface="B Lotus" panose="00000700000000000000" pitchFamily="2" charset="-78"/>
              </a:rPr>
              <a:t>معلولی</a:t>
            </a:r>
            <a:r>
              <a:rPr lang="fa-IR" dirty="0" smtClean="0">
                <a:cs typeface="B Lotus" panose="00000700000000000000" pitchFamily="2" charset="-78"/>
              </a:rPr>
              <a:t> </a:t>
            </a:r>
            <a:r>
              <a:rPr lang="fa-IR" dirty="0" err="1" smtClean="0">
                <a:cs typeface="B Lotus" panose="00000700000000000000" pitchFamily="2" charset="-78"/>
              </a:rPr>
              <a:t>بین‌پدیده</a:t>
            </a:r>
            <a:r>
              <a:rPr lang="fa-IR" dirty="0" smtClean="0">
                <a:cs typeface="B Lotus" panose="00000700000000000000" pitchFamily="2" charset="-78"/>
              </a:rPr>
              <a:t> ها است . 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نظریه ، قدرت پیش بینی و آینده نگری را دارد ، زیرا ماهیت شی یا رابطه بین </a:t>
            </a:r>
            <a:r>
              <a:rPr lang="fa-IR" dirty="0" err="1" smtClean="0">
                <a:cs typeface="B Lotus" panose="00000700000000000000" pitchFamily="2" charset="-78"/>
              </a:rPr>
              <a:t>متغیرها</a:t>
            </a:r>
            <a:r>
              <a:rPr lang="fa-IR" dirty="0" smtClean="0">
                <a:cs typeface="B Lotus" panose="00000700000000000000" pitchFamily="2" charset="-78"/>
              </a:rPr>
              <a:t> را در قالب گزاره ی کلی بیان می کند. 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نظریه ، می تواند چهارچوب مفهومی مناسبی را برای انجام دادن تحقیقات ارائه دهد . </a:t>
            </a:r>
            <a:endParaRPr lang="en-US" dirty="0">
              <a:cs typeface="B Lotus" panose="000007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a-IR" dirty="0" smtClean="0"/>
              <a:t>نظریه </a:t>
            </a:r>
            <a:br>
              <a:rPr lang="fa-IR" dirty="0" smtClean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2712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0"/>
    </mc:Choice>
    <mc:Fallback xmlns="">
      <p:transition spd="slow" advTm="30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32500" lnSpcReduction="20000"/>
          </a:bodyPr>
          <a:lstStyle/>
          <a:p>
            <a:pPr algn="just"/>
            <a:r>
              <a:rPr lang="fa-IR" sz="7400" dirty="0">
                <a:cs typeface="B Lotus" panose="00000700000000000000" pitchFamily="2" charset="-78"/>
              </a:rPr>
              <a:t>متغیر : </a:t>
            </a:r>
            <a:endParaRPr lang="fa-IR" sz="7400" dirty="0" smtClean="0">
              <a:cs typeface="B Lotus" panose="00000700000000000000" pitchFamily="2" charset="-78"/>
            </a:endParaRPr>
          </a:p>
          <a:p>
            <a:pPr algn="just"/>
            <a:r>
              <a:rPr lang="fa-IR" sz="7400" dirty="0" smtClean="0">
                <a:cs typeface="B Lotus" panose="00000700000000000000" pitchFamily="2" charset="-78"/>
              </a:rPr>
              <a:t>ویژگی </a:t>
            </a:r>
            <a:r>
              <a:rPr lang="fa-IR" sz="7400" dirty="0">
                <a:cs typeface="B Lotus" panose="00000700000000000000" pitchFamily="2" charset="-78"/>
              </a:rPr>
              <a:t>،</a:t>
            </a:r>
            <a:r>
              <a:rPr lang="fa-IR" sz="7400" dirty="0" smtClean="0">
                <a:cs typeface="B Lotus" panose="00000700000000000000" pitchFamily="2" charset="-78"/>
              </a:rPr>
              <a:t> </a:t>
            </a:r>
            <a:r>
              <a:rPr lang="fa-IR" sz="7400" dirty="0">
                <a:cs typeface="B Lotus" panose="00000700000000000000" pitchFamily="2" charset="-78"/>
              </a:rPr>
              <a:t>صفت و یا عاملی است که ، بین افراد جامعه مشترک بوده و می تواند مقادیر کمی و ارزش های متفاوتی داشته باشد . </a:t>
            </a:r>
          </a:p>
          <a:p>
            <a:pPr algn="just"/>
            <a:r>
              <a:rPr lang="fa-IR" sz="7400" dirty="0" smtClean="0">
                <a:cs typeface="B Lotus" panose="00000700000000000000" pitchFamily="2" charset="-78"/>
              </a:rPr>
              <a:t>هر شی  ، دارای ویژگی </a:t>
            </a:r>
            <a:r>
              <a:rPr lang="fa-IR" sz="7400" dirty="0" err="1" smtClean="0">
                <a:cs typeface="B Lotus" panose="00000700000000000000" pitchFamily="2" charset="-78"/>
              </a:rPr>
              <a:t>هایی</a:t>
            </a:r>
            <a:r>
              <a:rPr lang="fa-IR" sz="7400" dirty="0" smtClean="0">
                <a:cs typeface="B Lotus" panose="00000700000000000000" pitchFamily="2" charset="-78"/>
              </a:rPr>
              <a:t> از نظر وزن ، حجم ، طول ، ارتفاع ، رنگ و ..... است و این ویژگی ها به عنوان متغیر ، می توانند ظاهر شوند .</a:t>
            </a:r>
          </a:p>
          <a:p>
            <a:pPr algn="just"/>
            <a:r>
              <a:rPr lang="fa-IR" sz="7400" dirty="0" smtClean="0">
                <a:cs typeface="B Lotus" panose="00000700000000000000" pitchFamily="2" charset="-78"/>
              </a:rPr>
              <a:t> </a:t>
            </a:r>
          </a:p>
          <a:p>
            <a:pPr algn="just"/>
            <a:r>
              <a:rPr lang="fa-IR" sz="7400" dirty="0" smtClean="0">
                <a:cs typeface="B Lotus" panose="00000700000000000000" pitchFamily="2" charset="-78"/>
              </a:rPr>
              <a:t>هر موجود زنده هم ، از ویژگی های زیستی و عقلانی خاصی برخوردار </a:t>
            </a:r>
            <a:r>
              <a:rPr lang="fa-IR" sz="7400" dirty="0">
                <a:cs typeface="B Lotus" panose="00000700000000000000" pitchFamily="2" charset="-78"/>
              </a:rPr>
              <a:t>است. در جامعه ی انسانی و اجتماعی ، ویژگی های بدنی ، </a:t>
            </a:r>
            <a:r>
              <a:rPr lang="fa-IR" sz="7400" dirty="0" err="1">
                <a:cs typeface="B Lotus" panose="00000700000000000000" pitchFamily="2" charset="-78"/>
              </a:rPr>
              <a:t>استعدادتحصیلی</a:t>
            </a:r>
            <a:r>
              <a:rPr lang="fa-IR" sz="7400" dirty="0">
                <a:cs typeface="B Lotus" panose="00000700000000000000" pitchFamily="2" charset="-78"/>
              </a:rPr>
              <a:t> ، هوش ، درآمد ، اضطراب و استرس ، گرایش مذهبی یا سیاسی و ....به عنوان متغیر ، اندازه گیری می </a:t>
            </a:r>
            <a:r>
              <a:rPr lang="fa-IR" sz="7400" dirty="0" smtClean="0">
                <a:cs typeface="B Lotus" panose="00000700000000000000" pitchFamily="2" charset="-78"/>
              </a:rPr>
              <a:t>شود .</a:t>
            </a:r>
            <a:endParaRPr lang="fa-IR" sz="7400" dirty="0">
              <a:cs typeface="B Lotus" panose="00000700000000000000" pitchFamily="2" charset="-78"/>
            </a:endParaRPr>
          </a:p>
          <a:p>
            <a:pPr algn="just"/>
            <a:endParaRPr lang="fa-IR" sz="7400" dirty="0" smtClean="0">
              <a:cs typeface="B Lotus" panose="00000700000000000000" pitchFamily="2" charset="-78"/>
            </a:endParaRPr>
          </a:p>
          <a:p>
            <a:pPr algn="just"/>
            <a:r>
              <a:rPr lang="fa-IR" sz="7400" dirty="0" smtClean="0">
                <a:cs typeface="B Lotus" panose="00000700000000000000" pitchFamily="2" charset="-78"/>
              </a:rPr>
              <a:t>در یک تحقیق علمی، شناخت </a:t>
            </a:r>
            <a:r>
              <a:rPr lang="fa-IR" sz="7400" dirty="0" err="1" smtClean="0">
                <a:cs typeface="B Lotus" panose="00000700000000000000" pitchFamily="2" charset="-78"/>
              </a:rPr>
              <a:t>متغیرها</a:t>
            </a:r>
            <a:r>
              <a:rPr lang="fa-IR" sz="7400" dirty="0" smtClean="0">
                <a:cs typeface="B Lotus" panose="00000700000000000000" pitchFamily="2" charset="-78"/>
              </a:rPr>
              <a:t>،  اندازه گیری و بررسی نحوه ی روابط آنها با یکدیگر مورد نظر است .</a:t>
            </a:r>
          </a:p>
          <a:p>
            <a:r>
              <a:rPr lang="fa-IR" dirty="0" smtClean="0">
                <a:cs typeface="B Lotus" panose="00000700000000000000" pitchFamily="2" charset="-78"/>
              </a:rPr>
              <a:t> </a:t>
            </a:r>
          </a:p>
          <a:p>
            <a:r>
              <a:rPr lang="fa-IR" dirty="0" smtClean="0">
                <a:cs typeface="B Lotus" panose="00000700000000000000" pitchFamily="2" charset="-78"/>
              </a:rPr>
              <a:t>  </a:t>
            </a:r>
            <a:endParaRPr lang="fa-IR" dirty="0">
              <a:cs typeface="B Lotus" panose="00000700000000000000" pitchFamily="2" charset="-78"/>
            </a:endParaRPr>
          </a:p>
          <a:p>
            <a:endParaRPr lang="fa-IR" dirty="0" smtClean="0">
              <a:cs typeface="B Lotus" panose="000007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a-IR" dirty="0" smtClean="0"/>
              <a:t>متغیر :</a:t>
            </a:r>
            <a:br>
              <a:rPr lang="fa-IR" dirty="0" smtClean="0"/>
            </a:br>
            <a:r>
              <a:rPr lang="fa-IR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8521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fa-IR" dirty="0" err="1" smtClean="0">
                <a:cs typeface="B Lotus" panose="00000700000000000000" pitchFamily="2" charset="-78"/>
              </a:rPr>
              <a:t>متغیرها</a:t>
            </a:r>
            <a:r>
              <a:rPr lang="fa-IR" dirty="0" smtClean="0">
                <a:cs typeface="B Lotus" panose="00000700000000000000" pitchFamily="2" charset="-78"/>
              </a:rPr>
              <a:t> بر اساس ارزش،  رابطه و نقش  انواعی دارند .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انواع </a:t>
            </a:r>
            <a:r>
              <a:rPr lang="fa-IR" dirty="0" err="1" smtClean="0">
                <a:cs typeface="B Lotus" panose="00000700000000000000" pitchFamily="2" charset="-78"/>
              </a:rPr>
              <a:t>متغیرها</a:t>
            </a:r>
            <a:r>
              <a:rPr lang="fa-IR" dirty="0" smtClean="0">
                <a:cs typeface="B Lotus" panose="00000700000000000000" pitchFamily="2" charset="-78"/>
              </a:rPr>
              <a:t> بر اساس ارزش به دو دسته اصلی تقسیم می شوند .</a:t>
            </a:r>
          </a:p>
          <a:p>
            <a:pPr algn="just"/>
            <a:r>
              <a:rPr lang="fa-IR" dirty="0">
                <a:cs typeface="B Lotus" panose="00000700000000000000" pitchFamily="2" charset="-78"/>
              </a:rPr>
              <a:t> </a:t>
            </a:r>
            <a:endParaRPr lang="fa-IR" dirty="0" smtClean="0">
              <a:cs typeface="B Lotus" panose="00000700000000000000" pitchFamily="2" charset="-78"/>
            </a:endParaRP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متغیر کمی : این نوع </a:t>
            </a:r>
            <a:r>
              <a:rPr lang="fa-IR" dirty="0" err="1" smtClean="0">
                <a:cs typeface="B Lotus" panose="00000700000000000000" pitchFamily="2" charset="-78"/>
              </a:rPr>
              <a:t>متغیرها</a:t>
            </a:r>
            <a:r>
              <a:rPr lang="fa-IR" dirty="0" smtClean="0">
                <a:cs typeface="B Lotus" panose="00000700000000000000" pitchFamily="2" charset="-78"/>
              </a:rPr>
              <a:t> قابل اندازه گیری هستند ، مانند : قد ، وزن ، تعداد، نمرات درسی ، طول ، عرض و ارتفاع و ........</a:t>
            </a:r>
          </a:p>
          <a:p>
            <a:pPr algn="just"/>
            <a:endParaRPr lang="fa-IR" dirty="0">
              <a:cs typeface="B Lotus" panose="00000700000000000000" pitchFamily="2" charset="-78"/>
            </a:endParaRP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متغیر کیفی : این </a:t>
            </a:r>
            <a:r>
              <a:rPr lang="fa-IR" dirty="0" err="1" smtClean="0">
                <a:cs typeface="B Lotus" panose="00000700000000000000" pitchFamily="2" charset="-78"/>
              </a:rPr>
              <a:t>متغیرها</a:t>
            </a:r>
            <a:r>
              <a:rPr lang="fa-IR" dirty="0" smtClean="0">
                <a:cs typeface="B Lotus" panose="00000700000000000000" pitchFamily="2" charset="-78"/>
              </a:rPr>
              <a:t> مقادیر عددی به خود </a:t>
            </a:r>
            <a:r>
              <a:rPr lang="fa-IR" dirty="0" err="1" smtClean="0">
                <a:cs typeface="B Lotus" panose="00000700000000000000" pitchFamily="2" charset="-78"/>
              </a:rPr>
              <a:t>نمی</a:t>
            </a:r>
            <a:r>
              <a:rPr lang="fa-IR" dirty="0" smtClean="0">
                <a:cs typeface="B Lotus" panose="00000700000000000000" pitchFamily="2" charset="-78"/>
              </a:rPr>
              <a:t> گیرند ، بلکه ارزش های کیفی را می پذیرند ، مثل : خوش خلقی ، شجاعت ، گرایش حزبی ، پای بندی به اصول و موازین مذهبی و .......</a:t>
            </a:r>
          </a:p>
          <a:p>
            <a:r>
              <a:rPr lang="fa-IR" dirty="0" smtClean="0">
                <a:cs typeface="B Lotus" panose="00000700000000000000" pitchFamily="2" charset="-78"/>
              </a:rPr>
              <a:t> </a:t>
            </a:r>
          </a:p>
          <a:p>
            <a:endParaRPr lang="fa-IR" dirty="0">
              <a:cs typeface="B Lotus" panose="000007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متغیر :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2320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algn="just"/>
            <a:r>
              <a:rPr lang="fa-IR" sz="3800" dirty="0" err="1" smtClean="0">
                <a:cs typeface="B Lotus" panose="00000700000000000000" pitchFamily="2" charset="-78"/>
              </a:rPr>
              <a:t>متغیرها</a:t>
            </a:r>
            <a:r>
              <a:rPr lang="fa-IR" sz="3800" dirty="0" smtClean="0">
                <a:cs typeface="B Lotus" panose="00000700000000000000" pitchFamily="2" charset="-78"/>
              </a:rPr>
              <a:t> بر اساس رابطه ای که با یکدیگر دارند ، به سه دسته تقسیم می شوند.</a:t>
            </a:r>
          </a:p>
          <a:p>
            <a:pPr algn="just"/>
            <a:r>
              <a:rPr lang="fa-IR" sz="3800" dirty="0" smtClean="0">
                <a:cs typeface="B Lotus" panose="00000700000000000000" pitchFamily="2" charset="-78"/>
              </a:rPr>
              <a:t> </a:t>
            </a:r>
            <a:endParaRPr lang="fa-IR" sz="3800" dirty="0">
              <a:cs typeface="B Lotus" panose="00000700000000000000" pitchFamily="2" charset="-78"/>
            </a:endParaRPr>
          </a:p>
          <a:p>
            <a:pPr algn="just"/>
            <a:r>
              <a:rPr lang="fa-IR" sz="3800" dirty="0">
                <a:cs typeface="B Lotus" panose="00000700000000000000" pitchFamily="2" charset="-78"/>
              </a:rPr>
              <a:t>متغیر مستقل :</a:t>
            </a:r>
            <a:r>
              <a:rPr lang="en-US" sz="3800" dirty="0">
                <a:cs typeface="B Lotus" panose="00000700000000000000" pitchFamily="2" charset="-78"/>
              </a:rPr>
              <a:t> </a:t>
            </a:r>
            <a:endParaRPr lang="fa-IR" sz="3800" dirty="0">
              <a:cs typeface="B Lotus" panose="00000700000000000000" pitchFamily="2" charset="-78"/>
            </a:endParaRPr>
          </a:p>
          <a:p>
            <a:pPr algn="just"/>
            <a:r>
              <a:rPr lang="en-US" sz="3800" dirty="0">
                <a:cs typeface="B Lotus" panose="00000700000000000000" pitchFamily="2" charset="-78"/>
              </a:rPr>
              <a:t> </a:t>
            </a:r>
            <a:r>
              <a:rPr lang="fa-IR" sz="3800" dirty="0" smtClean="0">
                <a:cs typeface="B Lotus" panose="00000700000000000000" pitchFamily="2" charset="-78"/>
              </a:rPr>
              <a:t>این </a:t>
            </a:r>
            <a:r>
              <a:rPr lang="fa-IR" sz="3800" dirty="0" err="1" smtClean="0">
                <a:cs typeface="B Lotus" panose="00000700000000000000" pitchFamily="2" charset="-78"/>
              </a:rPr>
              <a:t>متغیرها</a:t>
            </a:r>
            <a:r>
              <a:rPr lang="fa-IR" sz="3800" dirty="0" smtClean="0">
                <a:cs typeface="B Lotus" panose="00000700000000000000" pitchFamily="2" charset="-78"/>
              </a:rPr>
              <a:t> نقش علت را دارند ،  و به </a:t>
            </a:r>
            <a:r>
              <a:rPr lang="fa-IR" sz="3800" dirty="0">
                <a:cs typeface="B Lotus" panose="00000700000000000000" pitchFamily="2" charset="-78"/>
              </a:rPr>
              <a:t>گونه ی مثبت یا منفی  روی </a:t>
            </a:r>
            <a:r>
              <a:rPr lang="fa-IR" sz="3800" dirty="0" smtClean="0">
                <a:cs typeface="B Lotus" panose="00000700000000000000" pitchFamily="2" charset="-78"/>
              </a:rPr>
              <a:t>متغیرهای دیگر  </a:t>
            </a:r>
            <a:r>
              <a:rPr lang="fa-IR" sz="3800" dirty="0">
                <a:cs typeface="B Lotus" panose="00000700000000000000" pitchFamily="2" charset="-78"/>
              </a:rPr>
              <a:t>تاثیر می </a:t>
            </a:r>
            <a:r>
              <a:rPr lang="fa-IR" sz="3800" dirty="0" smtClean="0">
                <a:cs typeface="B Lotus" panose="00000700000000000000" pitchFamily="2" charset="-78"/>
              </a:rPr>
              <a:t>گذارند . به عبارتی منشا بروز پدیده ها می شوند.</a:t>
            </a:r>
          </a:p>
          <a:p>
            <a:pPr algn="just"/>
            <a:endParaRPr lang="fa-IR" sz="3800" dirty="0" smtClean="0">
              <a:cs typeface="B Lotus" panose="00000700000000000000" pitchFamily="2" charset="-78"/>
            </a:endParaRPr>
          </a:p>
          <a:p>
            <a:pPr algn="just"/>
            <a:r>
              <a:rPr lang="fa-IR" sz="3800" dirty="0" smtClean="0">
                <a:cs typeface="B Lotus" panose="00000700000000000000" pitchFamily="2" charset="-78"/>
              </a:rPr>
              <a:t>متغیر تابع یا  وابسته :</a:t>
            </a:r>
          </a:p>
          <a:p>
            <a:pPr algn="just"/>
            <a:r>
              <a:rPr lang="fa-IR" sz="3800" dirty="0" smtClean="0">
                <a:cs typeface="B Lotus" panose="00000700000000000000" pitchFamily="2" charset="-78"/>
              </a:rPr>
              <a:t> این </a:t>
            </a:r>
            <a:r>
              <a:rPr lang="fa-IR" sz="3800" dirty="0" err="1" smtClean="0">
                <a:cs typeface="B Lotus" panose="00000700000000000000" pitchFamily="2" charset="-78"/>
              </a:rPr>
              <a:t>متغیرها</a:t>
            </a:r>
            <a:r>
              <a:rPr lang="fa-IR" sz="3800" dirty="0" smtClean="0">
                <a:cs typeface="B Lotus" panose="00000700000000000000" pitchFamily="2" charset="-78"/>
              </a:rPr>
              <a:t> تابع تغییرات متغیر مستقل هستند، یا در واقع معلول آنها به حساب می آیند. </a:t>
            </a:r>
          </a:p>
          <a:p>
            <a:pPr algn="just"/>
            <a:r>
              <a:rPr lang="fa-IR" sz="3800" dirty="0" smtClean="0">
                <a:cs typeface="B Lotus" panose="00000700000000000000" pitchFamily="2" charset="-78"/>
              </a:rPr>
              <a:t>به عنوان مثال در بررسی رابطه ی هوش و پیشرفت تحصیلی ، متغیر مستقل هوش است و متغیر وابسته ، پیشرفت تحصیلی است .</a:t>
            </a:r>
          </a:p>
          <a:p>
            <a:pPr algn="just"/>
            <a:r>
              <a:rPr lang="fa-IR" sz="3800" dirty="0" smtClean="0">
                <a:cs typeface="B Lotus" panose="00000700000000000000" pitchFamily="2" charset="-78"/>
              </a:rPr>
              <a:t> </a:t>
            </a:r>
          </a:p>
          <a:p>
            <a:pPr algn="just"/>
            <a:r>
              <a:rPr lang="fa-IR" sz="3800" dirty="0" smtClean="0">
                <a:cs typeface="B Lotus" panose="00000700000000000000" pitchFamily="2" charset="-78"/>
              </a:rPr>
              <a:t>متغیر </a:t>
            </a:r>
            <a:r>
              <a:rPr lang="fa-IR" sz="3800" dirty="0" err="1" smtClean="0">
                <a:cs typeface="B Lotus" panose="00000700000000000000" pitchFamily="2" charset="-78"/>
              </a:rPr>
              <a:t>میانگر</a:t>
            </a:r>
            <a:r>
              <a:rPr lang="fa-IR" sz="3800" dirty="0" smtClean="0">
                <a:cs typeface="B Lotus" panose="00000700000000000000" pitchFamily="2" charset="-78"/>
              </a:rPr>
              <a:t> یا واسطه : </a:t>
            </a:r>
          </a:p>
          <a:p>
            <a:pPr algn="just"/>
            <a:r>
              <a:rPr lang="fa-IR" sz="3800" dirty="0" smtClean="0">
                <a:cs typeface="B Lotus" panose="00000700000000000000" pitchFamily="2" charset="-78"/>
              </a:rPr>
              <a:t>متغیر </a:t>
            </a:r>
            <a:r>
              <a:rPr lang="fa-IR" sz="3800" dirty="0" err="1" smtClean="0">
                <a:cs typeface="B Lotus" panose="00000700000000000000" pitchFamily="2" charset="-78"/>
              </a:rPr>
              <a:t>میانگر</a:t>
            </a:r>
            <a:r>
              <a:rPr lang="fa-IR" sz="3800" dirty="0" smtClean="0">
                <a:cs typeface="B Lotus" panose="00000700000000000000" pitchFamily="2" charset="-78"/>
              </a:rPr>
              <a:t> ، متغیری است که به عنوان رابط بین متغیر مستقل و وابسته قرار می گیرد. مثلا در رابطه ی بین افزایش نقدینگی و تورم می توان به متغیرهای </a:t>
            </a:r>
            <a:r>
              <a:rPr lang="fa-IR" sz="3800" dirty="0" err="1" smtClean="0">
                <a:cs typeface="B Lotus" panose="00000700000000000000" pitchFamily="2" charset="-78"/>
              </a:rPr>
              <a:t>میانگر</a:t>
            </a:r>
            <a:r>
              <a:rPr lang="fa-IR" sz="3800" dirty="0" smtClean="0">
                <a:cs typeface="B Lotus" panose="00000700000000000000" pitchFamily="2" charset="-78"/>
              </a:rPr>
              <a:t> مثل قدرت خرید هم در نظر گرفت .  </a:t>
            </a:r>
            <a:endParaRPr lang="fa-IR" sz="3800" dirty="0">
              <a:cs typeface="B Lotus" panose="00000700000000000000" pitchFamily="2" charset="-78"/>
            </a:endParaRP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متغیر :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3600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fa-IR" dirty="0" err="1" smtClean="0">
                <a:cs typeface="B Lotus" panose="00000700000000000000" pitchFamily="2" charset="-78"/>
              </a:rPr>
              <a:t>متغیرها</a:t>
            </a:r>
            <a:r>
              <a:rPr lang="fa-IR" dirty="0" smtClean="0">
                <a:cs typeface="B Lotus" panose="00000700000000000000" pitchFamily="2" charset="-78"/>
              </a:rPr>
              <a:t> بر اساس نقش هم به سه دسته اصلی تقسیم می شوند .</a:t>
            </a:r>
          </a:p>
          <a:p>
            <a:endParaRPr lang="fa-IR" dirty="0" smtClean="0">
              <a:cs typeface="B Lotus" panose="00000700000000000000" pitchFamily="2" charset="-78"/>
            </a:endParaRPr>
          </a:p>
          <a:p>
            <a:r>
              <a:rPr lang="fa-IR" dirty="0" err="1" smtClean="0">
                <a:cs typeface="B Lotus" panose="00000700000000000000" pitchFamily="2" charset="-78"/>
              </a:rPr>
              <a:t>متغیرعلّی</a:t>
            </a:r>
            <a:r>
              <a:rPr lang="fa-IR" dirty="0" smtClean="0">
                <a:cs typeface="B Lotus" panose="00000700000000000000" pitchFamily="2" charset="-78"/>
              </a:rPr>
              <a:t> : </a:t>
            </a:r>
          </a:p>
          <a:p>
            <a:r>
              <a:rPr lang="fa-IR" dirty="0" smtClean="0">
                <a:cs typeface="B Lotus" panose="00000700000000000000" pitchFamily="2" charset="-78"/>
              </a:rPr>
              <a:t>این </a:t>
            </a:r>
            <a:r>
              <a:rPr lang="fa-IR" dirty="0" err="1" smtClean="0">
                <a:cs typeface="B Lotus" panose="00000700000000000000" pitchFamily="2" charset="-78"/>
              </a:rPr>
              <a:t>متغیرها</a:t>
            </a:r>
            <a:r>
              <a:rPr lang="fa-IR" dirty="0" smtClean="0">
                <a:cs typeface="B Lotus" panose="00000700000000000000" pitchFamily="2" charset="-78"/>
              </a:rPr>
              <a:t> همان متغیرهای مستقل هستند . که به عنوان عامل به وجود آورنده یک پدیده مورد مطالعه قرار می گیرند. </a:t>
            </a:r>
          </a:p>
          <a:p>
            <a:endParaRPr lang="fa-IR" dirty="0" smtClean="0">
              <a:cs typeface="B Lotus" panose="00000700000000000000" pitchFamily="2" charset="-78"/>
            </a:endParaRPr>
          </a:p>
          <a:p>
            <a:r>
              <a:rPr lang="fa-IR" dirty="0" err="1" smtClean="0">
                <a:cs typeface="B Lotus" panose="00000700000000000000" pitchFamily="2" charset="-78"/>
              </a:rPr>
              <a:t>متغیرتوصیفی</a:t>
            </a:r>
            <a:r>
              <a:rPr lang="fa-IR" dirty="0" smtClean="0">
                <a:cs typeface="B Lotus" panose="00000700000000000000" pitchFamily="2" charset="-78"/>
              </a:rPr>
              <a:t> :</a:t>
            </a:r>
          </a:p>
          <a:p>
            <a:r>
              <a:rPr lang="fa-IR" dirty="0" smtClean="0">
                <a:cs typeface="B Lotus" panose="00000700000000000000" pitchFamily="2" charset="-78"/>
              </a:rPr>
              <a:t> این </a:t>
            </a:r>
            <a:r>
              <a:rPr lang="fa-IR" dirty="0" err="1" smtClean="0">
                <a:cs typeface="B Lotus" panose="00000700000000000000" pitchFamily="2" charset="-78"/>
              </a:rPr>
              <a:t>متغیرها</a:t>
            </a:r>
            <a:r>
              <a:rPr lang="fa-IR" dirty="0" smtClean="0">
                <a:cs typeface="B Lotus" panose="00000700000000000000" pitchFamily="2" charset="-78"/>
              </a:rPr>
              <a:t> مبین صفات و ویژگی های یک پدیده یا شی و یا حالت هستند و در واقع وضع آنها را توضیح می دهد.</a:t>
            </a:r>
          </a:p>
          <a:p>
            <a:r>
              <a:rPr lang="fa-IR" dirty="0" smtClean="0">
                <a:cs typeface="B Lotus" panose="00000700000000000000" pitchFamily="2" charset="-78"/>
              </a:rPr>
              <a:t> مثل : وضع تحصیلی ، وضع  درآمد ، خصوصیات اقتصادی و اجتماعی یک جامعه . </a:t>
            </a:r>
          </a:p>
          <a:p>
            <a:r>
              <a:rPr lang="fa-IR" dirty="0" smtClean="0">
                <a:cs typeface="B Lotus" panose="00000700000000000000" pitchFamily="2" charset="-78"/>
              </a:rPr>
              <a:t>متغیرهای مزاحم یا مداخله گر : </a:t>
            </a:r>
          </a:p>
          <a:p>
            <a:r>
              <a:rPr lang="fa-IR" dirty="0" smtClean="0">
                <a:cs typeface="B Lotus" panose="00000700000000000000" pitchFamily="2" charset="-78"/>
              </a:rPr>
              <a:t>این گونه </a:t>
            </a:r>
            <a:r>
              <a:rPr lang="fa-IR" dirty="0" err="1" smtClean="0">
                <a:cs typeface="B Lotus" panose="00000700000000000000" pitchFamily="2" charset="-78"/>
              </a:rPr>
              <a:t>متغیرها</a:t>
            </a:r>
            <a:r>
              <a:rPr lang="fa-IR" dirty="0" smtClean="0">
                <a:cs typeface="B Lotus" panose="00000700000000000000" pitchFamily="2" charset="-78"/>
              </a:rPr>
              <a:t> به صورت فرضی و نظری در متغیر تابع اثر می گذارند. ولی قابل اندازه گیری و دستکاری نیستند و خارج از کنترل محقق قرار دارند. </a:t>
            </a:r>
            <a:endParaRPr lang="en-US" dirty="0">
              <a:cs typeface="B Lotus" panose="000007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متغیر :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2935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fa-IR" dirty="0" smtClean="0">
                <a:cs typeface="B Lotus" panose="00000700000000000000" pitchFamily="2" charset="-78"/>
              </a:rPr>
              <a:t>فرضیه : 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فرضیه عبارت است از حدس و گمان </a:t>
            </a:r>
            <a:r>
              <a:rPr lang="fa-IR" dirty="0" err="1" smtClean="0">
                <a:cs typeface="B Lotus" panose="00000700000000000000" pitchFamily="2" charset="-78"/>
              </a:rPr>
              <a:t>اندیشمندانه</a:t>
            </a:r>
            <a:r>
              <a:rPr lang="fa-IR" dirty="0" smtClean="0">
                <a:cs typeface="B Lotus" panose="00000700000000000000" pitchFamily="2" charset="-78"/>
              </a:rPr>
              <a:t> درباره ی ماهیت، چگونگی  و روابط بین پدیده ها ، </a:t>
            </a:r>
            <a:r>
              <a:rPr lang="fa-IR" dirty="0" err="1" smtClean="0">
                <a:cs typeface="B Lotus" panose="00000700000000000000" pitchFamily="2" charset="-78"/>
              </a:rPr>
              <a:t>اشیاء</a:t>
            </a:r>
            <a:r>
              <a:rPr lang="fa-IR" dirty="0" smtClean="0">
                <a:cs typeface="B Lotus" panose="00000700000000000000" pitchFamily="2" charset="-78"/>
              </a:rPr>
              <a:t> و </a:t>
            </a:r>
            <a:r>
              <a:rPr lang="fa-IR" dirty="0" err="1" smtClean="0">
                <a:cs typeface="B Lotus" panose="00000700000000000000" pitchFamily="2" charset="-78"/>
              </a:rPr>
              <a:t>متغیرها</a:t>
            </a:r>
            <a:r>
              <a:rPr lang="fa-IR" dirty="0" smtClean="0">
                <a:cs typeface="B Lotus" panose="00000700000000000000" pitchFamily="2" charset="-78"/>
              </a:rPr>
              <a:t> ، که  به محقق در کشف مجهول کمک می کند. 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در واقع فرضیه </a:t>
            </a:r>
            <a:r>
              <a:rPr lang="fa-IR" dirty="0" err="1" smtClean="0">
                <a:cs typeface="B Lotus" panose="00000700000000000000" pitchFamily="2" charset="-78"/>
              </a:rPr>
              <a:t>چهارچوبی</a:t>
            </a:r>
            <a:r>
              <a:rPr lang="fa-IR" dirty="0" smtClean="0">
                <a:cs typeface="B Lotus" panose="00000700000000000000" pitchFamily="2" charset="-78"/>
              </a:rPr>
              <a:t> برای تجزیه و تحلیل و تفسیر اطلاعات جمع آوری شده و نتیجه گیری از آن را ارائه می دهد. 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تحقیقات علمی از هر نوعی که باشند ، نیاز به تدوین فرضیه دارند ، زیرا تحقیق علمی تلاشی است برای معلوم کردن مجهول یا حل مساله.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در تحقیقات توصیفی ، فرضیه ها مبین تصویر حدسی از وجود حالات ، شرایط ، صفات ، ویژگی های اشخاص یا </a:t>
            </a:r>
            <a:r>
              <a:rPr lang="fa-IR" dirty="0" err="1" smtClean="0">
                <a:cs typeface="B Lotus" panose="00000700000000000000" pitchFamily="2" charset="-78"/>
              </a:rPr>
              <a:t>اشیاء</a:t>
            </a:r>
            <a:r>
              <a:rPr lang="fa-IR" dirty="0" smtClean="0">
                <a:cs typeface="B Lotus" panose="00000700000000000000" pitchFamily="2" charset="-78"/>
              </a:rPr>
              <a:t> ، موقعیت </a:t>
            </a:r>
            <a:r>
              <a:rPr lang="fa-IR" dirty="0" err="1" smtClean="0">
                <a:cs typeface="B Lotus" panose="00000700000000000000" pitchFamily="2" charset="-78"/>
              </a:rPr>
              <a:t>هایی</a:t>
            </a:r>
            <a:r>
              <a:rPr lang="fa-IR" dirty="0" smtClean="0">
                <a:cs typeface="B Lotus" panose="00000700000000000000" pitchFamily="2" charset="-78"/>
              </a:rPr>
              <a:t> است که نسبت وقوع رویداد ، صفات ، ویژگی های </a:t>
            </a:r>
            <a:r>
              <a:rPr lang="fa-IR" dirty="0" err="1" smtClean="0">
                <a:cs typeface="B Lotus" panose="00000700000000000000" pitchFamily="2" charset="-78"/>
              </a:rPr>
              <a:t>اشیاء</a:t>
            </a:r>
            <a:r>
              <a:rPr lang="fa-IR" dirty="0" smtClean="0">
                <a:cs typeface="B Lotus" panose="00000700000000000000" pitchFamily="2" charset="-78"/>
              </a:rPr>
              <a:t> و پدیده ها را توضیح 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می دهد.  </a:t>
            </a:r>
            <a:endParaRPr lang="en-US" dirty="0">
              <a:cs typeface="B Lotus" panose="000007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فرضیه :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7915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fa-IR" dirty="0" smtClean="0">
                <a:cs typeface="B Lotus" panose="00000700000000000000" pitchFamily="2" charset="-78"/>
              </a:rPr>
              <a:t>جامعه ی آماری : 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عبارت از کلیه ی عناصر و افرادی که در یک مقیاس جغرافیایی مشخص ، دارای یک یا چند صفت مشترک باشند.</a:t>
            </a:r>
          </a:p>
          <a:p>
            <a:pPr algn="just"/>
            <a:endParaRPr lang="fa-IR" dirty="0">
              <a:cs typeface="B Lotus" panose="00000700000000000000" pitchFamily="2" charset="-78"/>
            </a:endParaRP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نمونه آماری : 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زمانی که به هر دلیلی ، امکان دست یابی به تمام افراد جامعه ی آماری وجود ندارد ، از نمونه آماری استفاده می شود . در این روش ، بخشی از افراد جامعه ، نماینده کل جامعه هستند . و این افراد ، باید با کل جامعه ی مورد نظر ، صفات و ویژگی های مشترکی داشته باشند.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نمونه گیری :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0122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 algn="just">
              <a:buNone/>
            </a:pPr>
            <a:r>
              <a:rPr lang="fa-IR" dirty="0" smtClean="0">
                <a:cs typeface="B Lotus" panose="00000700000000000000" pitchFamily="2" charset="-78"/>
              </a:rPr>
              <a:t>نمونه های آماری به سه روش کلی </a:t>
            </a:r>
            <a:r>
              <a:rPr lang="en-US" dirty="0" smtClean="0">
                <a:cs typeface="B Lotus" panose="00000700000000000000" pitchFamily="2" charset="-78"/>
              </a:rPr>
              <a:t>)</a:t>
            </a:r>
            <a:r>
              <a:rPr lang="fa-IR" dirty="0" smtClean="0">
                <a:cs typeface="B Lotus" panose="00000700000000000000" pitchFamily="2" charset="-78"/>
              </a:rPr>
              <a:t> احتمالی ، غیر احتمالی و کارشناسی یا دلفی  </a:t>
            </a:r>
            <a:r>
              <a:rPr lang="en-US" dirty="0" smtClean="0">
                <a:cs typeface="B Lotus" panose="00000700000000000000" pitchFamily="2" charset="-78"/>
              </a:rPr>
              <a:t> (</a:t>
            </a:r>
            <a:r>
              <a:rPr lang="fa-IR" dirty="0" smtClean="0">
                <a:cs typeface="B Lotus" panose="00000700000000000000" pitchFamily="2" charset="-78"/>
              </a:rPr>
              <a:t>انتخاب می گردند .</a:t>
            </a:r>
          </a:p>
          <a:p>
            <a:pPr marL="109728" indent="0" algn="just">
              <a:buNone/>
            </a:pPr>
            <a:endParaRPr lang="fa-IR" dirty="0" smtClean="0">
              <a:cs typeface="B Lotus" panose="00000700000000000000" pitchFamily="2" charset="-78"/>
            </a:endParaRP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نمونه  گیری احتمالی : 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این نوع از ارزش علمی برخوردار است  و به روش اتفاقی یا  تصادفی هم </a:t>
            </a:r>
            <a:r>
              <a:rPr lang="fa-IR" dirty="0" err="1" smtClean="0">
                <a:cs typeface="B Lotus" panose="00000700000000000000" pitchFamily="2" charset="-78"/>
              </a:rPr>
              <a:t>مشهوراست</a:t>
            </a:r>
            <a:r>
              <a:rPr lang="fa-IR" dirty="0" smtClean="0">
                <a:cs typeface="B Lotus" panose="00000700000000000000" pitchFamily="2" charset="-78"/>
              </a:rPr>
              <a:t>  . در این روش اصل شانس برابر برای انتخاب افراد جامعه ، جهت عضویت در نمونه رعایت </a:t>
            </a:r>
            <a:r>
              <a:rPr lang="fa-IR" dirty="0">
                <a:cs typeface="B Lotus" panose="00000700000000000000" pitchFamily="2" charset="-78"/>
              </a:rPr>
              <a:t>می گردد. نتایج این نمونه ها قابلیت  تعمیم به کل جامعه ی مورد نظر را دارد. </a:t>
            </a:r>
          </a:p>
          <a:p>
            <a:pPr algn="just"/>
            <a:endParaRPr lang="fa-IR" dirty="0" smtClean="0">
              <a:cs typeface="B Lotus" panose="000007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نمونه گیری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2681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fa-IR" dirty="0">
                <a:cs typeface="B Lotus" panose="00000700000000000000" pitchFamily="2" charset="-78"/>
              </a:rPr>
              <a:t>نمونه </a:t>
            </a:r>
            <a:r>
              <a:rPr lang="fa-IR" dirty="0" smtClean="0">
                <a:cs typeface="B Lotus" panose="00000700000000000000" pitchFamily="2" charset="-78"/>
              </a:rPr>
              <a:t> گیری  غیر احتمالی (طبقه بندی ) </a:t>
            </a:r>
            <a:r>
              <a:rPr lang="fa-IR" dirty="0">
                <a:cs typeface="B Lotus" panose="00000700000000000000" pitchFamily="2" charset="-78"/>
              </a:rPr>
              <a:t>: </a:t>
            </a:r>
            <a:endParaRPr lang="fa-IR" dirty="0" smtClean="0">
              <a:cs typeface="B Lotus" panose="00000700000000000000" pitchFamily="2" charset="-78"/>
            </a:endParaRP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در این روش افراد جامعه با توجه به صفات درون گروهی خود ، به طبقات مختلفی تقسیم می شوند و براساس جنس ، سن ، سواد و.... طبقه بندی می شوند . 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نمونه گیری کارشناسی یا دلفی (گروهی یا خوشه ای ) : 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در این روش ، واحد اصلی مطالعه طی چند مرحله ، نمونه گیری پیوسته انجام می گیرد . این نوع نمونه گیری وقتی کاربرد دارد که امکان تعیین چهارچوب ، برای جامعه آماری وجود نداشته باشد. و محقق نتواند نمونه ی مورد نیاز را به روش های احتمالی یا طبقه بندی شده انتخاب کند . </a:t>
            </a:r>
            <a:endParaRPr lang="en-US" dirty="0">
              <a:cs typeface="B Lotus" panose="00000700000000000000" pitchFamily="2" charset="-78"/>
            </a:endParaRP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نمونه گیری :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2752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fa-IR" dirty="0" smtClean="0"/>
              <a:t> </a:t>
            </a:r>
            <a:r>
              <a:rPr lang="fa-IR" dirty="0" smtClean="0">
                <a:cs typeface="B Lotus" panose="00000700000000000000" pitchFamily="2" charset="-78"/>
              </a:rPr>
              <a:t> </a:t>
            </a:r>
            <a:r>
              <a:rPr lang="fa-IR" dirty="0">
                <a:cs typeface="B Lotus" panose="00000700000000000000" pitchFamily="2" charset="-78"/>
              </a:rPr>
              <a:t>حجم نمونه  </a:t>
            </a:r>
            <a:r>
              <a:rPr lang="fa-IR" dirty="0" smtClean="0">
                <a:cs typeface="B Lotus" panose="00000700000000000000" pitchFamily="2" charset="-78"/>
              </a:rPr>
              <a:t>: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 </a:t>
            </a:r>
            <a:r>
              <a:rPr lang="fa-IR" dirty="0">
                <a:cs typeface="B Lotus" panose="00000700000000000000" pitchFamily="2" charset="-78"/>
              </a:rPr>
              <a:t>همان تعداد یا مقدار مورد نظر از کل جامعه ی آماری است که گاهی به صورت </a:t>
            </a:r>
            <a:r>
              <a:rPr lang="fa-IR" dirty="0" smtClean="0">
                <a:cs typeface="B Lotus" panose="00000700000000000000" pitchFamily="2" charset="-78"/>
              </a:rPr>
              <a:t>کم</a:t>
            </a:r>
            <a:r>
              <a:rPr lang="fa-IR" dirty="0">
                <a:cs typeface="B Lotus" panose="00000700000000000000" pitchFamily="2" charset="-78"/>
              </a:rPr>
              <a:t>ّ</a:t>
            </a:r>
            <a:r>
              <a:rPr lang="fa-IR" dirty="0" smtClean="0">
                <a:cs typeface="B Lotus" panose="00000700000000000000" pitchFamily="2" charset="-78"/>
              </a:rPr>
              <a:t>ی </a:t>
            </a:r>
            <a:r>
              <a:rPr lang="fa-IR" dirty="0" err="1">
                <a:cs typeface="B Lotus" panose="00000700000000000000" pitchFamily="2" charset="-78"/>
              </a:rPr>
              <a:t>ودرصد</a:t>
            </a:r>
            <a:r>
              <a:rPr lang="fa-IR" dirty="0">
                <a:cs typeface="B Lotus" panose="00000700000000000000" pitchFamily="2" charset="-78"/>
              </a:rPr>
              <a:t> و گاهی با اندازه گیری های متفاوت دیگر  بیان می شود. </a:t>
            </a:r>
            <a:endParaRPr lang="fa-IR" dirty="0" smtClean="0">
              <a:cs typeface="B Lotus" panose="00000700000000000000" pitchFamily="2" charset="-78"/>
            </a:endParaRP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روش های برآورد حجم نمونه : 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سوالی که معمولا در جریان  تحقیق پیش می آید ، این است که حجم و تعداد افراد نمونه چند نفر باید باشد ، تا محقق بتواند با اطمینان خاطر نتایج حاصل را به جامعه ی مورد مطالعه تعمیم دهد.  </a:t>
            </a:r>
          </a:p>
          <a:p>
            <a:endParaRPr lang="en-US" dirty="0">
              <a:cs typeface="B Lotus" panose="00000700000000000000" pitchFamily="2" charset="-78"/>
            </a:endParaRP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نمونه گیری :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8676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algn="just"/>
            <a:endParaRPr lang="fa-IR" sz="3600" dirty="0" smtClean="0">
              <a:cs typeface="B Lotus" panose="00000700000000000000" pitchFamily="2" charset="-78"/>
            </a:endParaRPr>
          </a:p>
          <a:p>
            <a:pPr algn="just"/>
            <a:r>
              <a:rPr lang="fa-IR" sz="3600" dirty="0" smtClean="0">
                <a:cs typeface="B Lotus" panose="00000700000000000000" pitchFamily="2" charset="-78"/>
              </a:rPr>
              <a:t>روش </a:t>
            </a:r>
            <a:r>
              <a:rPr lang="fa-IR" sz="3600" dirty="0">
                <a:cs typeface="B Lotus" panose="00000700000000000000" pitchFamily="2" charset="-78"/>
              </a:rPr>
              <a:t>اول </a:t>
            </a:r>
            <a:r>
              <a:rPr lang="fa-IR" sz="3600" dirty="0" smtClean="0">
                <a:cs typeface="B Lotus" panose="00000700000000000000" pitchFamily="2" charset="-78"/>
              </a:rPr>
              <a:t> </a:t>
            </a:r>
          </a:p>
          <a:p>
            <a:pPr algn="just"/>
            <a:r>
              <a:rPr lang="fa-IR" sz="3600" dirty="0" smtClean="0">
                <a:cs typeface="B Lotus" panose="00000700000000000000" pitchFamily="2" charset="-78"/>
              </a:rPr>
              <a:t>تخمین </a:t>
            </a:r>
            <a:r>
              <a:rPr lang="fa-IR" sz="3600" dirty="0">
                <a:cs typeface="B Lotus" panose="00000700000000000000" pitchFamily="2" charset="-78"/>
              </a:rPr>
              <a:t>شخصی </a:t>
            </a:r>
            <a:r>
              <a:rPr lang="fa-IR" sz="3600" dirty="0" smtClean="0">
                <a:cs typeface="B Lotus" panose="00000700000000000000" pitchFamily="2" charset="-78"/>
              </a:rPr>
              <a:t>:  </a:t>
            </a:r>
          </a:p>
          <a:p>
            <a:pPr algn="just"/>
            <a:r>
              <a:rPr lang="fa-IR" sz="3600" dirty="0" smtClean="0">
                <a:cs typeface="B Lotus" panose="00000700000000000000" pitchFamily="2" charset="-78"/>
              </a:rPr>
              <a:t>یعنی </a:t>
            </a:r>
            <a:r>
              <a:rPr lang="fa-IR" sz="3600" dirty="0">
                <a:cs typeface="B Lotus" panose="00000700000000000000" pitchFamily="2" charset="-78"/>
              </a:rPr>
              <a:t>اینکه با در نظر گرفتن عواملی ، شخصا نسبت به برآورد حجم نمونه اقدام می کند. مثلا 1 یا 10 یا 20 یا 50 درصد جامعه را نمونه قرار می دهد. </a:t>
            </a:r>
          </a:p>
          <a:p>
            <a:pPr algn="just"/>
            <a:r>
              <a:rPr lang="fa-IR" sz="3600" dirty="0" smtClean="0">
                <a:cs typeface="B Lotus" panose="00000700000000000000" pitchFamily="2" charset="-78"/>
              </a:rPr>
              <a:t>روش </a:t>
            </a:r>
            <a:r>
              <a:rPr lang="fa-IR" sz="3600" dirty="0">
                <a:cs typeface="B Lotus" panose="00000700000000000000" pitchFamily="2" charset="-78"/>
              </a:rPr>
              <a:t>تخمین تا حدی اعتبار دارد، از این رو برای حجم نمونه حد نصاب </a:t>
            </a:r>
            <a:r>
              <a:rPr lang="fa-IR" sz="3600" dirty="0" err="1">
                <a:cs typeface="B Lotus" panose="00000700000000000000" pitchFamily="2" charset="-78"/>
              </a:rPr>
              <a:t>هایی</a:t>
            </a:r>
            <a:r>
              <a:rPr lang="fa-IR" sz="3600" dirty="0">
                <a:cs typeface="B Lotus" panose="00000700000000000000" pitchFamily="2" charset="-78"/>
              </a:rPr>
              <a:t> ارائه می شود ، تا حداقل حجم نمونه از آن کمتر نشود. </a:t>
            </a:r>
            <a:endParaRPr lang="fa-IR" sz="3600" dirty="0" smtClean="0">
              <a:cs typeface="B Lotus" panose="00000700000000000000" pitchFamily="2" charset="-78"/>
            </a:endParaRPr>
          </a:p>
          <a:p>
            <a:pPr algn="just"/>
            <a:endParaRPr lang="fa-IR" sz="3600" dirty="0" smtClean="0">
              <a:cs typeface="B Lotus" panose="00000700000000000000" pitchFamily="2" charset="-78"/>
            </a:endParaRPr>
          </a:p>
          <a:p>
            <a:pPr algn="just"/>
            <a:r>
              <a:rPr lang="fa-IR" sz="3600" dirty="0" smtClean="0">
                <a:cs typeface="B Lotus" panose="00000700000000000000" pitchFamily="2" charset="-78"/>
              </a:rPr>
              <a:t>تحقیق </a:t>
            </a:r>
            <a:r>
              <a:rPr lang="fa-IR" sz="3600" dirty="0">
                <a:cs typeface="B Lotus" panose="00000700000000000000" pitchFamily="2" charset="-78"/>
              </a:rPr>
              <a:t>همبستگی حداقل حجم نمونه ، 30 نفر  </a:t>
            </a:r>
          </a:p>
          <a:p>
            <a:pPr algn="just"/>
            <a:r>
              <a:rPr lang="fa-IR" sz="3600" dirty="0">
                <a:cs typeface="B Lotus" panose="00000700000000000000" pitchFamily="2" charset="-78"/>
              </a:rPr>
              <a:t>تحقیق </a:t>
            </a:r>
            <a:r>
              <a:rPr lang="fa-IR" sz="3600" dirty="0" err="1" smtClean="0">
                <a:cs typeface="B Lotus" panose="00000700000000000000" pitchFamily="2" charset="-78"/>
              </a:rPr>
              <a:t>علّی</a:t>
            </a:r>
            <a:r>
              <a:rPr lang="fa-IR" sz="3600" dirty="0" smtClean="0">
                <a:cs typeface="B Lotus" panose="00000700000000000000" pitchFamily="2" charset="-78"/>
              </a:rPr>
              <a:t> </a:t>
            </a:r>
            <a:r>
              <a:rPr lang="fa-IR" sz="3600" dirty="0">
                <a:cs typeface="B Lotus" panose="00000700000000000000" pitchFamily="2" charset="-78"/>
              </a:rPr>
              <a:t>و آزمایشی : حداقل 15 نفر </a:t>
            </a:r>
          </a:p>
          <a:p>
            <a:pPr algn="just"/>
            <a:r>
              <a:rPr lang="fa-IR" sz="3600" dirty="0">
                <a:cs typeface="B Lotus" panose="00000700000000000000" pitchFamily="2" charset="-78"/>
              </a:rPr>
              <a:t>تحقیق توصیفی و پیمایشی : حداقل 100 نفر  </a:t>
            </a:r>
          </a:p>
          <a:p>
            <a:pPr algn="just"/>
            <a:r>
              <a:rPr lang="fa-IR" sz="3600" dirty="0">
                <a:cs typeface="B Lotus" panose="00000700000000000000" pitchFamily="2" charset="-78"/>
              </a:rPr>
              <a:t>تحقیقات طبقه بندی جامعه : حداقل 20 تا 50  نفر است </a:t>
            </a:r>
            <a:endParaRPr lang="fa-IR" sz="3600" dirty="0" smtClean="0">
              <a:cs typeface="B Lotus" panose="00000700000000000000" pitchFamily="2" charset="-78"/>
            </a:endParaRPr>
          </a:p>
          <a:p>
            <a:endParaRPr lang="fa-IR" dirty="0" smtClean="0"/>
          </a:p>
          <a:p>
            <a:r>
              <a:rPr lang="fa-IR" dirty="0" smtClean="0"/>
              <a:t> 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نمونه گیری :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6056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fa-IR" dirty="0" smtClean="0">
                <a:cs typeface="B Lotus" panose="00000700000000000000" pitchFamily="2" charset="-78"/>
              </a:rPr>
              <a:t> روش دوم 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روش های آماری : 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در این روش برای برآورد حجم نمونه از تکنیک ها و روش های آماری استفاده می شود ، که برای انجام  دادن آن، به دانستن پارامترهایی درباره ی جامعه ای که قصد نمونه از آن را دارد ، نیاز است . 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مثلا باید بداند که چند درصد جامعه آن صفات را دارند و چند درصد فاقد آن هستند.  در این روش محقق با استفاده از فرمول های خاص آماری به تعیین حجم نمونه آماری می پردازد</a:t>
            </a:r>
            <a:r>
              <a:rPr lang="fa-IR" dirty="0" smtClean="0"/>
              <a:t>. 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نمونه گیری :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317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fa-IR" dirty="0" smtClean="0">
                <a:cs typeface="B Lotus" panose="00000700000000000000" pitchFamily="2" charset="-78"/>
              </a:rPr>
              <a:t>ابزار سنجش: 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 ابزار اندازه گیری و مقیاس ها وسایلی هستند که محقق به کمک آن ها قادر است ، اطلاعات مورد نیاز خود را گردآوری ، ثبت و کمّی کند.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در علوم طبیعی محققان برای اندازه گیری از ابزارهایی نظیر ، خط کش ، ترازو ، متر ، زمان سنج و .... استفاده می کنند. </a:t>
            </a:r>
          </a:p>
          <a:p>
            <a:pPr algn="just"/>
            <a:endParaRPr lang="fa-IR" dirty="0" smtClean="0">
              <a:cs typeface="B Lotus" panose="00000700000000000000" pitchFamily="2" charset="-78"/>
            </a:endParaRP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در علوم انسانی ، از مقیاس ها ، طیف ها ، آزمون ها ، فرم ها و .... برای ثبت اطلاعات استفاده می کنند. </a:t>
            </a:r>
            <a:endParaRPr lang="en-US" dirty="0">
              <a:cs typeface="B Lotus" panose="000007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ابزار سنجش و گردآوری اطلاعات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6357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fa-IR" dirty="0" smtClean="0">
                <a:cs typeface="B Lotus" panose="00000700000000000000" pitchFamily="2" charset="-78"/>
              </a:rPr>
              <a:t>ابزار سنجش به دو طبقه تقسیم می شود . 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1- استاندارد و میزان شده : 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 این نوع ابزار معمولا از روایی و </a:t>
            </a:r>
            <a:r>
              <a:rPr lang="fa-IR" dirty="0" err="1" smtClean="0">
                <a:cs typeface="B Lotus" panose="00000700000000000000" pitchFamily="2" charset="-78"/>
              </a:rPr>
              <a:t>پایایی</a:t>
            </a:r>
            <a:r>
              <a:rPr lang="fa-IR" dirty="0" smtClean="0">
                <a:cs typeface="B Lotus" panose="00000700000000000000" pitchFamily="2" charset="-78"/>
              </a:rPr>
              <a:t> مناسبی برخوردار هستند.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2- محقق ساخته: 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این نوع </a:t>
            </a:r>
            <a:r>
              <a:rPr lang="fa-IR" dirty="0" err="1" smtClean="0">
                <a:cs typeface="B Lotus" panose="00000700000000000000" pitchFamily="2" charset="-78"/>
              </a:rPr>
              <a:t>ابزارسنجش</a:t>
            </a:r>
            <a:r>
              <a:rPr lang="fa-IR" dirty="0" smtClean="0">
                <a:cs typeface="B Lotus" panose="00000700000000000000" pitchFamily="2" charset="-78"/>
              </a:rPr>
              <a:t> ، اغلب فاقد اطمینان هستند و محقق باید در پرسش نامه ها از روش محاسبه ی ضریب </a:t>
            </a:r>
            <a:r>
              <a:rPr lang="fa-IR" dirty="0" err="1" smtClean="0">
                <a:cs typeface="B Lotus" panose="00000700000000000000" pitchFamily="2" charset="-78"/>
              </a:rPr>
              <a:t>آلفای</a:t>
            </a:r>
            <a:r>
              <a:rPr lang="fa-IR" dirty="0" smtClean="0">
                <a:cs typeface="B Lotus" panose="00000700000000000000" pitchFamily="2" charset="-78"/>
              </a:rPr>
              <a:t> </a:t>
            </a:r>
            <a:r>
              <a:rPr lang="fa-IR" dirty="0" err="1" smtClean="0">
                <a:cs typeface="B Lotus" panose="00000700000000000000" pitchFamily="2" charset="-78"/>
              </a:rPr>
              <a:t>کرونباخ</a:t>
            </a:r>
            <a:r>
              <a:rPr lang="fa-IR" dirty="0" smtClean="0">
                <a:cs typeface="B Lotus" panose="00000700000000000000" pitchFamily="2" charset="-78"/>
              </a:rPr>
              <a:t> استفاده کند. 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 ابزار سنجش از هر نوعی که باشند ، باید از روایی و </a:t>
            </a:r>
            <a:r>
              <a:rPr lang="fa-IR" dirty="0" err="1" smtClean="0">
                <a:cs typeface="B Lotus" panose="00000700000000000000" pitchFamily="2" charset="-78"/>
              </a:rPr>
              <a:t>پایایی</a:t>
            </a:r>
            <a:r>
              <a:rPr lang="fa-IR" dirty="0" smtClean="0">
                <a:cs typeface="B Lotus" panose="00000700000000000000" pitchFamily="2" charset="-78"/>
              </a:rPr>
              <a:t> لازم برخوردار باشد  ، تا محقق بتواند داده های متناسب با تحقیق خود را گردآوری کند. 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روایی یعنی ، مقیاس و محتوای </a:t>
            </a:r>
            <a:r>
              <a:rPr lang="fa-IR" dirty="0" err="1" smtClean="0">
                <a:cs typeface="B Lotus" panose="00000700000000000000" pitchFamily="2" charset="-78"/>
              </a:rPr>
              <a:t>ابزاردقیقا</a:t>
            </a:r>
            <a:r>
              <a:rPr lang="fa-IR" dirty="0" smtClean="0">
                <a:cs typeface="B Lotus" panose="00000700000000000000" pitchFamily="2" charset="-78"/>
              </a:rPr>
              <a:t> </a:t>
            </a:r>
            <a:r>
              <a:rPr lang="fa-IR" dirty="0" err="1" smtClean="0">
                <a:cs typeface="B Lotus" panose="00000700000000000000" pitchFamily="2" charset="-78"/>
              </a:rPr>
              <a:t>متغیرها</a:t>
            </a:r>
            <a:r>
              <a:rPr lang="fa-IR" dirty="0" smtClean="0">
                <a:cs typeface="B Lotus" panose="00000700000000000000" pitchFamily="2" charset="-78"/>
              </a:rPr>
              <a:t> و موضوع مورد مطالعه را بسنجد . و عین واقعیت را به خوبی نشان دهد .</a:t>
            </a:r>
          </a:p>
          <a:p>
            <a:pPr algn="just"/>
            <a:r>
              <a:rPr lang="fa-IR" dirty="0" err="1" smtClean="0">
                <a:cs typeface="B Lotus" panose="00000700000000000000" pitchFamily="2" charset="-78"/>
              </a:rPr>
              <a:t>پایایی</a:t>
            </a:r>
            <a:r>
              <a:rPr lang="fa-IR" dirty="0" smtClean="0">
                <a:cs typeface="B Lotus" panose="00000700000000000000" pitchFamily="2" charset="-78"/>
              </a:rPr>
              <a:t> یعنی ، اعتبار ، دقت و اعتماد پذیر باشد . به عبارتی ابزار پایا ، از خاصیت تکرار پذیری و سنجش نتایج یکسان برخوردار باشد.</a:t>
            </a:r>
          </a:p>
          <a:p>
            <a:endParaRPr lang="fa-IR" dirty="0"/>
          </a:p>
          <a:p>
            <a:endParaRPr lang="fa-IR" dirty="0" smtClean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ابزار سنجش و گردآوری اطلاعات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2130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fa-IR" dirty="0" smtClean="0">
                <a:cs typeface="B Lotus" panose="00000700000000000000" pitchFamily="2" charset="-78"/>
              </a:rPr>
              <a:t>روش کتابخانه ای : 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روش های کتابخانه ای در تمامی تحقیقات علمی ، مورد استفاده قرار می گیرد .اما بعضی از موضوعات ،  ماهیت کتابخانه ای دارند و بعضی دیگر بخشی از فرایند تحقیق ، ( ادبیات و سوابق پژوهشی ) از این روش استفاده می شود. 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روش میدانی : 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محقق در این روش ، برای گردآوری اطلاعات ناگزیر باید به محیط بیرون برود و با مراجعه به افراد یا محیط و برقراری ارتباط مستقیم با واحد تحلیل , اعم از انسان ، موسسات ، سکونت گاه ها و .... اطلاعات مورد نظر خود را گردآوری کند . </a:t>
            </a:r>
            <a:endParaRPr lang="en-US" dirty="0">
              <a:cs typeface="B Lotus" panose="000007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روش های گردآوری اطلاعات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5854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fa-IR" dirty="0" smtClean="0">
                <a:cs typeface="B Lotus" panose="00000700000000000000" pitchFamily="2" charset="-78"/>
              </a:rPr>
              <a:t>روش پیمایشی : 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روشی علمی در تحقیقات اجتماعی ، که شامل روش های منظم و استاندارد برای جمع آوری اطلاعات درباره افراد ، خانواده ها یا مجموعه های بزرگتری از جامعه است . این روش </a:t>
            </a:r>
            <a:r>
              <a:rPr lang="fa-IR" dirty="0" err="1" smtClean="0">
                <a:cs typeface="B Lotus" panose="00000700000000000000" pitchFamily="2" charset="-78"/>
              </a:rPr>
              <a:t>درحوزه</a:t>
            </a:r>
            <a:r>
              <a:rPr lang="fa-IR" dirty="0" smtClean="0">
                <a:cs typeface="B Lotus" panose="00000700000000000000" pitchFamily="2" charset="-78"/>
              </a:rPr>
              <a:t> ی شناخت افکار عمومی در قالب پروژه های نظر سنجی و افکار سنجی به صورت وسیع و  سازمانی  صورت می گیرد . 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این روش یک فرآیند پژوهشی است که به منظور جمع آوری اطلاعات درباره ی این موضوعات که مردم چه می دانند ، چه فکر می کنند ، چه کاری انجام می دهند و .... انجام می پذیرد. </a:t>
            </a:r>
            <a:endParaRPr lang="en-US" dirty="0">
              <a:cs typeface="B Lotus" panose="000007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cs typeface="B Lotus" panose="00000700000000000000" pitchFamily="2" charset="-78"/>
              </a:rPr>
              <a:t>روش های گردآوری اطلاعات</a:t>
            </a:r>
            <a:endParaRPr lang="en-US" dirty="0">
              <a:cs typeface="B Lotus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4256018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fa-IR" dirty="0" smtClean="0">
                <a:cs typeface="B Lotus" panose="00000700000000000000" pitchFamily="2" charset="-78"/>
              </a:rPr>
              <a:t>تحقیقات علمی بر اساس هدف ، ماهیت و روش انواعی دارند .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تحقیقات علمی بر اساس هدف : 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براساس هدف ، تحقیقات به دو گروه بنیادی و کاربردی تقسیم 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می شوند. 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تحقیقات بنیادی : 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این تحقیقات که گاهی مبنایی و پایه ای خوانده می شوند ، در پی کشف حقایق علمی در جهان هستند و به تبیین علت </a:t>
            </a:r>
            <a:r>
              <a:rPr lang="fa-IR" dirty="0" err="1" smtClean="0">
                <a:cs typeface="B Lotus" panose="00000700000000000000" pitchFamily="2" charset="-78"/>
              </a:rPr>
              <a:t>وجودی</a:t>
            </a:r>
            <a:r>
              <a:rPr lang="fa-IR" dirty="0" smtClean="0">
                <a:cs typeface="B Lotus" panose="00000700000000000000" pitchFamily="2" charset="-78"/>
              </a:rPr>
              <a:t> ، ویژگی ها و صفات یک واقعیت در هستی می پردازند. این تحقیقات معمولا هزینه مالی زیادی دارند و به وسیله ی مراکز علمی و دانشگاهی انجام می شوند. </a:t>
            </a:r>
            <a:endParaRPr lang="en-US" dirty="0">
              <a:cs typeface="B Lotus" panose="000007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انواع تحقیقات علمی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4162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fa-IR" sz="3200" dirty="0" smtClean="0">
                <a:cs typeface="B Lotus" panose="00000700000000000000" pitchFamily="2" charset="-78"/>
              </a:rPr>
              <a:t>تحقیقات کاربردی : </a:t>
            </a:r>
          </a:p>
          <a:p>
            <a:pPr algn="just"/>
            <a:r>
              <a:rPr lang="fa-IR" sz="3200" dirty="0" smtClean="0">
                <a:cs typeface="B Lotus" panose="00000700000000000000" pitchFamily="2" charset="-78"/>
              </a:rPr>
              <a:t>این تحقیقات براساس بستر شناختی و معلومات تحقیقات بنیادی شکل می گیرد. </a:t>
            </a:r>
            <a:r>
              <a:rPr lang="fa-IR" sz="3200" dirty="0" err="1" smtClean="0">
                <a:cs typeface="B Lotus" panose="00000700000000000000" pitchFamily="2" charset="-78"/>
              </a:rPr>
              <a:t>ودر</a:t>
            </a:r>
            <a:r>
              <a:rPr lang="fa-IR" sz="3200" dirty="0" smtClean="0">
                <a:cs typeface="B Lotus" panose="00000700000000000000" pitchFamily="2" charset="-78"/>
              </a:rPr>
              <a:t> جهت رفع نیازمندی های بشر ارتقای سطح زندگی انسان ها مورد استفاده </a:t>
            </a:r>
            <a:r>
              <a:rPr lang="fa-IR" sz="3200" dirty="0" err="1" smtClean="0">
                <a:cs typeface="B Lotus" panose="00000700000000000000" pitchFamily="2" charset="-78"/>
              </a:rPr>
              <a:t>قرارمی</a:t>
            </a:r>
            <a:r>
              <a:rPr lang="fa-IR" sz="3200" dirty="0" smtClean="0">
                <a:cs typeface="B Lotus" panose="00000700000000000000" pitchFamily="2" charset="-78"/>
              </a:rPr>
              <a:t> گیرند. </a:t>
            </a:r>
          </a:p>
          <a:p>
            <a:pPr algn="just"/>
            <a:r>
              <a:rPr lang="fa-IR" sz="3200" dirty="0" smtClean="0">
                <a:cs typeface="B Lotus" panose="00000700000000000000" pitchFamily="2" charset="-78"/>
              </a:rPr>
              <a:t>مثل ساخت دارو برای درمان بیماری ها یا توصیه های بهداشتی و ورزشی همگی بر اساس تحقیقات کاربردی صورت می گیرد.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 </a:t>
            </a:r>
            <a:endParaRPr lang="en-US" dirty="0">
              <a:cs typeface="B Lotus" panose="000007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انواع تحقیقات علمی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8650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fa-IR" sz="3200" dirty="0">
                <a:cs typeface="B Lotus" panose="00000700000000000000" pitchFamily="2" charset="-78"/>
              </a:rPr>
              <a:t>تحقیقات علمی بر اساس ماهیت و روش</a:t>
            </a:r>
            <a:r>
              <a:rPr lang="fa-IR" sz="3200" dirty="0" smtClean="0">
                <a:cs typeface="B Lotus" panose="00000700000000000000" pitchFamily="2" charset="-78"/>
              </a:rPr>
              <a:t>:</a:t>
            </a:r>
          </a:p>
          <a:p>
            <a:pPr algn="just"/>
            <a:r>
              <a:rPr lang="fa-IR" sz="3200" dirty="0" smtClean="0">
                <a:cs typeface="B Lotus" panose="00000700000000000000" pitchFamily="2" charset="-78"/>
              </a:rPr>
              <a:t> </a:t>
            </a:r>
            <a:endParaRPr lang="fa-IR" sz="3200" dirty="0">
              <a:cs typeface="B Lotus" panose="00000700000000000000" pitchFamily="2" charset="-78"/>
            </a:endParaRPr>
          </a:p>
          <a:p>
            <a:pPr algn="just"/>
            <a:r>
              <a:rPr lang="fa-IR" sz="3200" dirty="0">
                <a:cs typeface="B Lotus" panose="00000700000000000000" pitchFamily="2" charset="-78"/>
              </a:rPr>
              <a:t>براساس ماهیت و روش ، تحقیقات علمی را می توان به انواعی تقسیم کرد که عبارت </a:t>
            </a:r>
            <a:r>
              <a:rPr lang="fa-IR" sz="3200" dirty="0" err="1">
                <a:cs typeface="B Lotus" panose="00000700000000000000" pitchFamily="2" charset="-78"/>
              </a:rPr>
              <a:t>اند</a:t>
            </a:r>
            <a:r>
              <a:rPr lang="fa-IR" sz="3200" dirty="0">
                <a:cs typeface="B Lotus" panose="00000700000000000000" pitchFamily="2" charset="-78"/>
              </a:rPr>
              <a:t> از: تحقیقات تاریخی ،  توصیفی ، موردی زمینه ای ،  همبستگی ،  </a:t>
            </a:r>
            <a:r>
              <a:rPr lang="fa-IR" sz="3200" dirty="0" err="1">
                <a:cs typeface="B Lotus" panose="00000700000000000000" pitchFamily="2" charset="-78"/>
              </a:rPr>
              <a:t>علّی</a:t>
            </a:r>
            <a:r>
              <a:rPr lang="fa-IR" sz="3200" dirty="0">
                <a:cs typeface="B Lotus" panose="00000700000000000000" pitchFamily="2" charset="-78"/>
              </a:rPr>
              <a:t> ، </a:t>
            </a:r>
            <a:r>
              <a:rPr lang="fa-IR" sz="3200" dirty="0" smtClean="0">
                <a:cs typeface="B Lotus" panose="00000700000000000000" pitchFamily="2" charset="-78"/>
              </a:rPr>
              <a:t>تجربی</a:t>
            </a:r>
          </a:p>
          <a:p>
            <a:pPr algn="just"/>
            <a:r>
              <a:rPr lang="fa-IR" sz="3200" dirty="0" smtClean="0">
                <a:cs typeface="B Lotus" panose="00000700000000000000" pitchFamily="2" charset="-78"/>
              </a:rPr>
              <a:t>( </a:t>
            </a:r>
            <a:r>
              <a:rPr lang="fa-IR" sz="3200" dirty="0">
                <a:cs typeface="B Lotus" panose="00000700000000000000" pitchFamily="2" charset="-78"/>
              </a:rPr>
              <a:t>آزمایشی) ، نیمه تجربی و....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انواع تحقیقات علمی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19263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fa-IR" dirty="0" smtClean="0">
                <a:cs typeface="B Lotus" panose="00000700000000000000" pitchFamily="2" charset="-78"/>
              </a:rPr>
              <a:t>تحقیق تاریخی : 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در این تحقیق موضوع معینی در گذشته و در مقطع زمانی مشخص بررسی میشود در این روش پژوهشگر در صدد تغییر چیزی نیست بلکه به ارزشیابی و بررسی صحت و سقم اطلاعات به صورت منظم و علمی می پردازد.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 مثل: بررسی معماری در دوره ی هخامنشیان .</a:t>
            </a:r>
          </a:p>
          <a:p>
            <a:pPr marL="109728" indent="0" algn="just">
              <a:buNone/>
            </a:pPr>
            <a:r>
              <a:rPr lang="fa-IR" dirty="0" smtClean="0">
                <a:cs typeface="B Lotus" panose="00000700000000000000" pitchFamily="2" charset="-78"/>
              </a:rPr>
              <a:t>برای این نوع تحقیق از روش کتابخانه ای، اسنادی، مصاحبه و مشاهده استفاده می شود . </a:t>
            </a:r>
          </a:p>
          <a:p>
            <a:pPr marL="109728" indent="0" algn="just">
              <a:buNone/>
            </a:pPr>
            <a:r>
              <a:rPr lang="fa-IR" dirty="0" smtClean="0">
                <a:cs typeface="B Lotus" panose="00000700000000000000" pitchFamily="2" charset="-78"/>
              </a:rPr>
              <a:t>تحقیق توصیفی :</a:t>
            </a:r>
          </a:p>
          <a:p>
            <a:pPr marL="109728" indent="0" algn="just">
              <a:buNone/>
            </a:pPr>
            <a:r>
              <a:rPr lang="fa-IR" dirty="0" smtClean="0">
                <a:cs typeface="B Lotus" panose="00000700000000000000" pitchFamily="2" charset="-78"/>
              </a:rPr>
              <a:t>در این روش پژوهشگر در پی کشف و توضیح روابط و آزمون فرض ها نیست ، بلکه توجه او بیشتر در جهت توصیف کردن ، گزارش </a:t>
            </a:r>
            <a:r>
              <a:rPr lang="fa-IR" dirty="0" err="1" smtClean="0">
                <a:cs typeface="B Lotus" panose="00000700000000000000" pitchFamily="2" charset="-78"/>
              </a:rPr>
              <a:t>نویسی</a:t>
            </a:r>
            <a:endParaRPr lang="fa-IR" dirty="0" smtClean="0">
              <a:cs typeface="B Lotus" panose="00000700000000000000" pitchFamily="2" charset="-78"/>
            </a:endParaRP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انواع تحقیقات علمی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1444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fa-IR" dirty="0" smtClean="0">
                <a:cs typeface="B Lotus" panose="00000700000000000000" pitchFamily="2" charset="-78"/>
              </a:rPr>
              <a:t>از موقعیت  و وقایع بر اساس اطلاعاتی است که صرفا جنبه وصفی دارند. در واقع پژوهشگر سعی می کند آن چه هست را بی هیچ دخالت ذهنی گزارش دهد و نتایج عینی از موقعیت بگیرد. مثل: </a:t>
            </a:r>
            <a:r>
              <a:rPr lang="fa-IR" dirty="0">
                <a:cs typeface="B Lotus" panose="00000700000000000000" pitchFamily="2" charset="-78"/>
              </a:rPr>
              <a:t>خصوصیات نحوه ی تدریس معلم موفق .</a:t>
            </a:r>
          </a:p>
          <a:p>
            <a:pPr algn="just"/>
            <a:endParaRPr lang="fa-IR" dirty="0" smtClean="0">
              <a:cs typeface="B Lotus" panose="00000700000000000000" pitchFamily="2" charset="-78"/>
            </a:endParaRP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تحقیق موردی زمینه ای :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هدف از این تحقیق ، شناسایی و درک جامعی از یک دوره ی کامل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یا قسمتی مهم از یک واحد است. این واحد مطالعه، ممکن است یک فرد </a:t>
            </a:r>
            <a:r>
              <a:rPr lang="fa-IR" dirty="0">
                <a:cs typeface="B Lotus" panose="00000700000000000000" pitchFamily="2" charset="-78"/>
              </a:rPr>
              <a:t>، یک گروه خاص </a:t>
            </a:r>
            <a:r>
              <a:rPr lang="fa-IR" dirty="0" smtClean="0">
                <a:cs typeface="B Lotus" panose="00000700000000000000" pitchFamily="2" charset="-78"/>
              </a:rPr>
              <a:t>یا یک </a:t>
            </a:r>
            <a:r>
              <a:rPr lang="fa-IR" dirty="0">
                <a:cs typeface="B Lotus" panose="00000700000000000000" pitchFamily="2" charset="-78"/>
              </a:rPr>
              <a:t>جامعه باشد . هدف از این روش بررسی تعداد بیشتری متغیر در یک نمونه </a:t>
            </a:r>
            <a:r>
              <a:rPr lang="fa-IR" dirty="0" smtClean="0">
                <a:cs typeface="B Lotus" panose="00000700000000000000" pitchFamily="2" charset="-78"/>
              </a:rPr>
              <a:t>محدود است. مثل : مطالعه ی شرایط زندگی ، در بافت سنتی مشهد مقدس .    </a:t>
            </a:r>
            <a:endParaRPr lang="fa-IR" dirty="0">
              <a:cs typeface="B Lotus" panose="00000700000000000000" pitchFamily="2" charset="-78"/>
            </a:endParaRPr>
          </a:p>
          <a:p>
            <a:pPr algn="just"/>
            <a:endParaRPr lang="fa-IR" dirty="0">
              <a:cs typeface="B Lotus" panose="00000700000000000000" pitchFamily="2" charset="-78"/>
            </a:endParaRPr>
          </a:p>
          <a:p>
            <a:pPr algn="just"/>
            <a:endParaRPr lang="fa-IR" dirty="0" smtClean="0">
              <a:cs typeface="B Lotus" panose="00000700000000000000" pitchFamily="2" charset="-78"/>
            </a:endParaRPr>
          </a:p>
          <a:p>
            <a:endParaRPr lang="fa-IR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انواع تحقیقات علمی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9864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/>
            <a:r>
              <a:rPr lang="fa-IR" dirty="0" smtClean="0">
                <a:cs typeface="B Lotus" panose="00000700000000000000" pitchFamily="2" charset="-78"/>
              </a:rPr>
              <a:t>تحقیق همبستگی یا هم خوانی : 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این روش ، برای مطالعه ی میزان تغییرات یک یا چند عامل ، در اثر تغییرات یک یا چند عامل است . به عبارتی ، روابط علت و معلول شناسایی </a:t>
            </a:r>
            <a:r>
              <a:rPr lang="fa-IR" dirty="0" err="1" smtClean="0">
                <a:cs typeface="B Lotus" panose="00000700000000000000" pitchFamily="2" charset="-78"/>
              </a:rPr>
              <a:t>نمی</a:t>
            </a:r>
            <a:r>
              <a:rPr lang="fa-IR" dirty="0" smtClean="0">
                <a:cs typeface="B Lotus" panose="00000700000000000000" pitchFamily="2" charset="-78"/>
              </a:rPr>
              <a:t> شود ، بلکه هدف آن است که مشخص شود ، کدام متغیر با کدام </a:t>
            </a:r>
            <a:r>
              <a:rPr lang="fa-IR" dirty="0" err="1" smtClean="0">
                <a:cs typeface="B Lotus" panose="00000700000000000000" pitchFamily="2" charset="-78"/>
              </a:rPr>
              <a:t>متغیردیگر</a:t>
            </a:r>
            <a:r>
              <a:rPr lang="fa-IR" dirty="0" smtClean="0">
                <a:cs typeface="B Lotus" panose="00000700000000000000" pitchFamily="2" charset="-78"/>
              </a:rPr>
              <a:t> ، در جهت مثبت یا منفی همگام است .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مثل : رابطه ی خوش خلقی معلم با علاقمندی دانش آموزان به درس .</a:t>
            </a:r>
          </a:p>
          <a:p>
            <a:pPr algn="just"/>
            <a:endParaRPr lang="fa-IR" dirty="0" smtClean="0">
              <a:cs typeface="B Lotus" panose="00000700000000000000" pitchFamily="2" charset="-78"/>
            </a:endParaRP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تحقیق </a:t>
            </a:r>
            <a:r>
              <a:rPr lang="fa-IR" dirty="0" err="1" smtClean="0">
                <a:cs typeface="B Lotus" panose="00000700000000000000" pitchFamily="2" charset="-78"/>
              </a:rPr>
              <a:t>علّی</a:t>
            </a:r>
            <a:r>
              <a:rPr lang="fa-IR" dirty="0" smtClean="0">
                <a:cs typeface="B Lotus" panose="00000700000000000000" pitchFamily="2" charset="-78"/>
              </a:rPr>
              <a:t> ( پس رویدادی )  :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 در این تحقیق پژوهشگر، روابط بین عوامل </a:t>
            </a:r>
            <a:r>
              <a:rPr lang="fa-IR" dirty="0" err="1" smtClean="0">
                <a:cs typeface="B Lotus" panose="00000700000000000000" pitchFamily="2" charset="-78"/>
              </a:rPr>
              <a:t>وشرایط</a:t>
            </a:r>
            <a:r>
              <a:rPr lang="fa-IR" dirty="0" smtClean="0">
                <a:cs typeface="B Lotus" panose="00000700000000000000" pitchFamily="2" charset="-78"/>
              </a:rPr>
              <a:t> خاص و یا نوعی </a:t>
            </a:r>
            <a:r>
              <a:rPr lang="fa-IR" dirty="0" err="1" smtClean="0">
                <a:cs typeface="B Lotus" panose="00000700000000000000" pitchFamily="2" charset="-78"/>
              </a:rPr>
              <a:t>رفتاررا</a:t>
            </a:r>
            <a:r>
              <a:rPr lang="fa-IR" dirty="0" smtClean="0">
                <a:cs typeface="B Lotus" panose="00000700000000000000" pitchFamily="2" charset="-78"/>
              </a:rPr>
              <a:t> که قبلا وجود داشته ، یا رخ داده از طریق مطالعه ی نتایج حاصل از آنها کشف و بررسی می کند، اما هیچ </a:t>
            </a:r>
            <a:r>
              <a:rPr lang="fa-IR" dirty="0" err="1" smtClean="0">
                <a:cs typeface="B Lotus" panose="00000700000000000000" pitchFamily="2" charset="-78"/>
              </a:rPr>
              <a:t>دخالتی</a:t>
            </a:r>
            <a:r>
              <a:rPr lang="fa-IR" dirty="0" smtClean="0">
                <a:cs typeface="B Lotus" panose="00000700000000000000" pitchFamily="2" charset="-78"/>
              </a:rPr>
              <a:t> در بروز رخداد  آن ندارد.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 مثل : بررسی علل بیماری کلیوی از طریق مطالعه ی پرونده ی بیماران تحت  درمان در دیالیز . </a:t>
            </a:r>
          </a:p>
          <a:p>
            <a:r>
              <a:rPr lang="fa-IR" dirty="0" smtClean="0"/>
              <a:t> 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انواع تحقیقات علمی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6242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fa-IR" dirty="0" smtClean="0">
                <a:cs typeface="B Lotus" panose="00000700000000000000" pitchFamily="2" charset="-78"/>
              </a:rPr>
              <a:t>تحقیق تجربی ( آزمایشی )  : 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در این تحقیق پژوهشگر ، محرک ها ، روش ها و یا شرایط محیطی خاص را دست کاری می کند، تا چگونگی تاثیر این تغییرات را در شرایط یا رفتار گروه نمونه را مورد مطالعه و بررسی قرار دهد. این نوع تحقیق ، روش خاص ، آزمایش ها و تحقیقات علمی و آزمایشگاهی است ، و در عین پیچیدگی و دشواری اجرا ، یکی </a:t>
            </a:r>
            <a:r>
              <a:rPr lang="fa-IR" dirty="0" err="1" smtClean="0">
                <a:cs typeface="B Lotus" panose="00000700000000000000" pitchFamily="2" charset="-78"/>
              </a:rPr>
              <a:t>ازمعتبر</a:t>
            </a:r>
            <a:r>
              <a:rPr lang="fa-IR" dirty="0" smtClean="0">
                <a:cs typeface="B Lotus" panose="00000700000000000000" pitchFamily="2" charset="-78"/>
              </a:rPr>
              <a:t> ترین روش های کشف حقیقت و گسترش دانش است .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مثل : تمامی تحقیقات تجربی و آزمایشگاهی . 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انواع تحقیقات علمی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0045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endParaRPr lang="fa-IR" dirty="0">
              <a:cs typeface="B Lotus" panose="00000700000000000000" pitchFamily="2" charset="-78"/>
            </a:endParaRP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تحقیق </a:t>
            </a:r>
            <a:r>
              <a:rPr lang="fa-IR" dirty="0">
                <a:cs typeface="B Lotus" panose="00000700000000000000" pitchFamily="2" charset="-78"/>
              </a:rPr>
              <a:t>نیمه </a:t>
            </a:r>
            <a:r>
              <a:rPr lang="fa-IR" dirty="0" smtClean="0">
                <a:cs typeface="B Lotus" panose="00000700000000000000" pitchFamily="2" charset="-78"/>
              </a:rPr>
              <a:t>تجربی ( آزمایشی) :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 </a:t>
            </a:r>
            <a:r>
              <a:rPr lang="fa-IR" dirty="0">
                <a:cs typeface="B Lotus" panose="00000700000000000000" pitchFamily="2" charset="-78"/>
              </a:rPr>
              <a:t>طرح های نیمه کاملی از آزمایش واقعی هستند. این طرح ها در صورتی به کار می روند که ، امکان استفاده از طرح های آزمایشی وجود نداشته باشد . استفاده از طرح های نیمه آزمایشی در علوم انسانی ضروری است . نیمه </a:t>
            </a:r>
            <a:r>
              <a:rPr lang="fa-IR" dirty="0" smtClean="0">
                <a:cs typeface="B Lotus" panose="00000700000000000000" pitchFamily="2" charset="-78"/>
              </a:rPr>
              <a:t>آزمایشی،  </a:t>
            </a:r>
            <a:r>
              <a:rPr lang="fa-IR" dirty="0">
                <a:cs typeface="B Lotus" panose="00000700000000000000" pitchFamily="2" charset="-78"/>
              </a:rPr>
              <a:t>کنترل آنها از طرح های شبه آزمایشی بیشتر است </a:t>
            </a:r>
            <a:r>
              <a:rPr lang="fa-IR" dirty="0" err="1" smtClean="0">
                <a:cs typeface="B Lotus" panose="00000700000000000000" pitchFamily="2" charset="-78"/>
              </a:rPr>
              <a:t>واغلب</a:t>
            </a:r>
            <a:r>
              <a:rPr lang="fa-IR" dirty="0" smtClean="0">
                <a:cs typeface="B Lotus" panose="00000700000000000000" pitchFamily="2" charset="-78"/>
              </a:rPr>
              <a:t> برای مطالعه ی انسان ها </a:t>
            </a:r>
            <a:r>
              <a:rPr lang="fa-IR" dirty="0" err="1" smtClean="0">
                <a:cs typeface="B Lotus" panose="00000700000000000000" pitchFamily="2" charset="-78"/>
              </a:rPr>
              <a:t>درمحیط</a:t>
            </a:r>
            <a:r>
              <a:rPr lang="fa-IR" dirty="0" smtClean="0">
                <a:cs typeface="B Lotus" panose="00000700000000000000" pitchFamily="2" charset="-78"/>
              </a:rPr>
              <a:t> های واقعی کاربرد دارد.  </a:t>
            </a:r>
            <a:endParaRPr lang="fa-IR" dirty="0">
              <a:cs typeface="B Lotus" panose="00000700000000000000" pitchFamily="2" charset="-78"/>
            </a:endParaRPr>
          </a:p>
          <a:p>
            <a:pPr algn="just"/>
            <a:endParaRPr lang="fa-IR" dirty="0">
              <a:cs typeface="B Lotus" panose="00000700000000000000" pitchFamily="2" charset="-78"/>
            </a:endParaRP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تحقیق شبه تجربی (آزمایشی ) :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 </a:t>
            </a:r>
            <a:r>
              <a:rPr lang="fa-IR" dirty="0">
                <a:cs typeface="B Lotus" panose="00000700000000000000" pitchFamily="2" charset="-78"/>
              </a:rPr>
              <a:t>معمولا در شرایطی به کار برده می شود که امکان کنترل تمام متغیرهای مربوط در مطالعه وجود ندارد . در این روش ،  محقق با آگاهی از تمام محدودیت ها سعی دارد آن را به تحقیق آزمایشی نزدیک کند . به عبارتی حداقل کنترل را اعمال می کند . 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انواع تحقیقات علمی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1429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 descr="1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43174" y="2857496"/>
            <a:ext cx="4442958" cy="3685403"/>
          </a:xfr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11354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lnSpc>
                <a:spcPct val="150000"/>
              </a:lnSpc>
            </a:pPr>
            <a:r>
              <a:rPr lang="fa-IR" dirty="0" smtClean="0">
                <a:ln w="11430"/>
                <a:solidFill>
                  <a:srgbClr val="0070C0"/>
                </a:solidFill>
                <a:cs typeface="B Jadid" pitchFamily="2" charset="-78"/>
              </a:rPr>
              <a:t>ساختارهای پژوهش های علمی</a:t>
            </a:r>
            <a:endParaRPr lang="fa-IR" dirty="0">
              <a:ln w="11430"/>
              <a:solidFill>
                <a:srgbClr val="0070C0"/>
              </a:solidFill>
              <a:cs typeface="B Jadid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6057012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340768"/>
            <a:ext cx="8568952" cy="5256584"/>
          </a:xfrm>
        </p:spPr>
        <p:txBody>
          <a:bodyPr>
            <a:normAutofit/>
          </a:bodyPr>
          <a:lstStyle/>
          <a:p>
            <a:pPr marL="109728" indent="0" algn="just" rtl="1">
              <a:buNone/>
            </a:pPr>
            <a:endParaRPr lang="fa-IR" sz="2600" dirty="0">
              <a:solidFill>
                <a:schemeClr val="tx1"/>
              </a:solidFill>
              <a:cs typeface="B Nazanin" pitchFamily="2" charset="-78"/>
            </a:endParaRPr>
          </a:p>
          <a:p>
            <a:pPr lvl="0" algn="just"/>
            <a:r>
              <a:rPr lang="fa-IR" sz="2400" dirty="0" smtClean="0">
                <a:cs typeface="B Lotus" panose="00000700000000000000" pitchFamily="2" charset="-78"/>
              </a:rPr>
              <a:t>1-</a:t>
            </a:r>
            <a:r>
              <a:rPr lang="ar-SA" sz="2400" dirty="0" smtClean="0">
                <a:cs typeface="B Lotus" panose="00000700000000000000" pitchFamily="2" charset="-78"/>
              </a:rPr>
              <a:t>روی </a:t>
            </a:r>
            <a:r>
              <a:rPr lang="ar-SA" sz="2400" dirty="0">
                <a:cs typeface="B Lotus" panose="00000700000000000000" pitchFamily="2" charset="-78"/>
              </a:rPr>
              <a:t>جلد: (نام استان، نام اداره آموزش و پرورش، نام آموزشگاه، عنوان پژوهش، نام پژوهشگران، استاد راهنما، پایه تحصیلی و  سال تحصیلی)</a:t>
            </a:r>
            <a:endParaRPr lang="en-US" sz="2400" dirty="0">
              <a:cs typeface="B Lotus" panose="00000700000000000000" pitchFamily="2" charset="-78"/>
            </a:endParaRPr>
          </a:p>
          <a:p>
            <a:pPr lvl="0" algn="just"/>
            <a:r>
              <a:rPr lang="fa-IR" sz="2400" dirty="0" smtClean="0">
                <a:cs typeface="B Lotus" panose="00000700000000000000" pitchFamily="2" charset="-78"/>
              </a:rPr>
              <a:t>2-</a:t>
            </a:r>
            <a:r>
              <a:rPr lang="ar-SA" sz="2400" dirty="0" smtClean="0">
                <a:cs typeface="B Lotus" panose="00000700000000000000" pitchFamily="2" charset="-78"/>
              </a:rPr>
              <a:t>صفحه­ي </a:t>
            </a:r>
            <a:r>
              <a:rPr lang="ar-SA" sz="2400" dirty="0">
                <a:cs typeface="B Lotus" panose="00000700000000000000" pitchFamily="2" charset="-78"/>
              </a:rPr>
              <a:t>«بسم الله الرّحمن الرّحیم».</a:t>
            </a:r>
            <a:endParaRPr lang="en-US" sz="2400" dirty="0">
              <a:cs typeface="B Lotus" panose="00000700000000000000" pitchFamily="2" charset="-78"/>
            </a:endParaRPr>
          </a:p>
          <a:p>
            <a:pPr lvl="0" algn="just"/>
            <a:r>
              <a:rPr lang="fa-IR" sz="2400" dirty="0" smtClean="0">
                <a:cs typeface="B Lotus" panose="00000700000000000000" pitchFamily="2" charset="-78"/>
              </a:rPr>
              <a:t>3-</a:t>
            </a:r>
            <a:r>
              <a:rPr lang="ar-SA" sz="2400" dirty="0" smtClean="0">
                <a:cs typeface="B Lotus" panose="00000700000000000000" pitchFamily="2" charset="-78"/>
              </a:rPr>
              <a:t>شناسنامه </a:t>
            </a:r>
            <a:r>
              <a:rPr lang="ar-SA" sz="2400" dirty="0">
                <a:cs typeface="B Lotus" panose="00000700000000000000" pitchFamily="2" charset="-78"/>
              </a:rPr>
              <a:t>تحقيق: (شامل اطّلاعات كامل نويسنده و موضوع انتخابي)</a:t>
            </a:r>
            <a:endParaRPr lang="en-US" sz="2400" dirty="0">
              <a:cs typeface="B Lotus" panose="00000700000000000000" pitchFamily="2" charset="-78"/>
            </a:endParaRPr>
          </a:p>
          <a:p>
            <a:pPr lvl="0" algn="just"/>
            <a:r>
              <a:rPr lang="fa-IR" sz="2400" dirty="0" smtClean="0">
                <a:cs typeface="B Lotus" panose="00000700000000000000" pitchFamily="2" charset="-78"/>
              </a:rPr>
              <a:t>4-</a:t>
            </a:r>
            <a:r>
              <a:rPr lang="ar-SA" sz="2400" dirty="0" smtClean="0">
                <a:cs typeface="B Lotus" panose="00000700000000000000" pitchFamily="2" charset="-78"/>
              </a:rPr>
              <a:t>چکیده­ي </a:t>
            </a:r>
            <a:r>
              <a:rPr lang="ar-SA" sz="2400" dirty="0">
                <a:cs typeface="B Lotus" panose="00000700000000000000" pitchFamily="2" charset="-78"/>
              </a:rPr>
              <a:t>تحقيق: (حدّاقل يك پاراگراف و حدّاکثر در يك صفحه تنظيم گردد. چکیده باید بدون ارجاع دهی و توضيح باشد و به موضوع، هدف، روش، خلاصه نتایج و نتيجه گیری بپردازد).</a:t>
            </a:r>
            <a:endParaRPr lang="en-US" sz="2400" dirty="0">
              <a:cs typeface="B Lotus" panose="00000700000000000000" pitchFamily="2" charset="-78"/>
            </a:endParaRPr>
          </a:p>
          <a:p>
            <a:pPr lvl="0" algn="just"/>
            <a:r>
              <a:rPr lang="fa-IR" sz="2400" dirty="0" smtClean="0">
                <a:cs typeface="B Lotus" panose="00000700000000000000" pitchFamily="2" charset="-78"/>
              </a:rPr>
              <a:t>5-</a:t>
            </a:r>
            <a:r>
              <a:rPr lang="ar-SA" sz="2400" dirty="0" smtClean="0">
                <a:cs typeface="B Lotus" panose="00000700000000000000" pitchFamily="2" charset="-78"/>
              </a:rPr>
              <a:t>فهرست </a:t>
            </a:r>
            <a:r>
              <a:rPr lang="ar-SA" sz="2400" dirty="0">
                <a:cs typeface="B Lotus" panose="00000700000000000000" pitchFamily="2" charset="-78"/>
              </a:rPr>
              <a:t>مندرجات (مطالب، تصاوير، جداول و نمودارها).</a:t>
            </a:r>
            <a:endParaRPr lang="en-US" sz="2400" dirty="0">
              <a:cs typeface="B Lotus" panose="00000700000000000000" pitchFamily="2" charset="-78"/>
            </a:endParaRPr>
          </a:p>
          <a:p>
            <a:pPr algn="r" rtl="1"/>
            <a:endParaRPr lang="fa-IR" sz="2600" dirty="0" smtClean="0">
              <a:solidFill>
                <a:schemeClr val="tx1"/>
              </a:solidFill>
              <a:cs typeface="B Nazanin" pitchFamily="2" charset="-78"/>
            </a:endParaRPr>
          </a:p>
          <a:p>
            <a:pPr algn="r" rtl="1"/>
            <a:endParaRPr lang="fa-IR" sz="2600" dirty="0" smtClean="0">
              <a:solidFill>
                <a:schemeClr val="tx1"/>
              </a:solidFill>
              <a:cs typeface="0 Nazanin" panose="00000400000000000000" pitchFamily="2" charset="-78"/>
            </a:endParaRPr>
          </a:p>
          <a:p>
            <a:pPr algn="r" rtl="1"/>
            <a:endParaRPr lang="en-US" dirty="0">
              <a:solidFill>
                <a:schemeClr val="tx1"/>
              </a:solidFill>
              <a:cs typeface="0 Nazanin" panose="00000400000000000000" pitchFamily="2" charset="-78"/>
            </a:endParaRPr>
          </a:p>
          <a:p>
            <a:endParaRPr lang="en-US" dirty="0"/>
          </a:p>
          <a:p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en-CA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07288" cy="778098"/>
          </a:xfrm>
        </p:spPr>
        <p:txBody>
          <a:bodyPr>
            <a:normAutofit fontScale="90000"/>
          </a:bodyPr>
          <a:lstStyle/>
          <a:p>
            <a:pPr algn="ctr" rtl="1"/>
            <a:r>
              <a:rPr lang="fa-IR" sz="5300" dirty="0">
                <a:solidFill>
                  <a:schemeClr val="tx1"/>
                </a:solidFill>
                <a:latin typeface="+mn-lt"/>
                <a:ea typeface="+mn-ea"/>
                <a:cs typeface="B Lotus" panose="00000700000000000000" pitchFamily="2" charset="-78"/>
              </a:rPr>
              <a:t>ساختار پژوهش : </a:t>
            </a:r>
            <a:r>
              <a:rPr lang="fa-IR" dirty="0" smtClean="0">
                <a:solidFill>
                  <a:schemeClr val="tx1"/>
                </a:solidFill>
                <a:cs typeface="0 Nazanin" panose="00000400000000000000" pitchFamily="2" charset="-78"/>
              </a:rPr>
              <a:t/>
            </a:r>
            <a:br>
              <a:rPr lang="fa-IR" dirty="0" smtClean="0">
                <a:solidFill>
                  <a:schemeClr val="tx1"/>
                </a:solidFill>
                <a:cs typeface="0 Nazanin" panose="00000400000000000000" pitchFamily="2" charset="-78"/>
              </a:rPr>
            </a:br>
            <a:endParaRPr lang="en-CA" dirty="0">
              <a:solidFill>
                <a:schemeClr val="tx1"/>
              </a:solidFill>
              <a:cs typeface="0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0932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142984"/>
            <a:ext cx="8568952" cy="5454368"/>
          </a:xfrm>
        </p:spPr>
        <p:txBody>
          <a:bodyPr>
            <a:normAutofit/>
          </a:bodyPr>
          <a:lstStyle/>
          <a:p>
            <a:endParaRPr lang="fa-IR" sz="2800" dirty="0">
              <a:cs typeface="B Lotus" panose="00000700000000000000" pitchFamily="2" charset="-78"/>
            </a:endParaRPr>
          </a:p>
          <a:p>
            <a:pPr algn="just"/>
            <a:r>
              <a:rPr lang="fa-IR" sz="2800" dirty="0">
                <a:cs typeface="B Lotus" panose="00000700000000000000" pitchFamily="2" charset="-78"/>
              </a:rPr>
              <a:t>6-</a:t>
            </a:r>
            <a:r>
              <a:rPr lang="ar-SA" sz="2800" dirty="0">
                <a:cs typeface="B Lotus" panose="00000700000000000000" pitchFamily="2" charset="-78"/>
              </a:rPr>
              <a:t>مقدمه: (اهمیت و ضرورت انجام پژوهش را نشان می دهد) </a:t>
            </a:r>
            <a:endParaRPr lang="en-US" sz="2800" dirty="0">
              <a:cs typeface="B Lotus" panose="00000700000000000000" pitchFamily="2" charset="-78"/>
            </a:endParaRPr>
          </a:p>
          <a:p>
            <a:pPr algn="just"/>
            <a:r>
              <a:rPr lang="fa-IR" sz="2800" dirty="0">
                <a:cs typeface="B Lotus" panose="00000700000000000000" pitchFamily="2" charset="-78"/>
              </a:rPr>
              <a:t>7-</a:t>
            </a:r>
            <a:r>
              <a:rPr lang="ar-SA" sz="2800" dirty="0">
                <a:cs typeface="B Lotus" panose="00000700000000000000" pitchFamily="2" charset="-78"/>
              </a:rPr>
              <a:t>بیان مسأله شامل موارد ذیل می شود:</a:t>
            </a:r>
            <a:endParaRPr lang="en-US" sz="2800" dirty="0">
              <a:cs typeface="B Lotus" panose="00000700000000000000" pitchFamily="2" charset="-78"/>
            </a:endParaRPr>
          </a:p>
          <a:p>
            <a:pPr algn="just"/>
            <a:r>
              <a:rPr lang="ar-SA" sz="2800" dirty="0">
                <a:cs typeface="B Lotus" panose="00000700000000000000" pitchFamily="2" charset="-78"/>
              </a:rPr>
              <a:t>چهارچوب نظری یا مفهومی</a:t>
            </a:r>
            <a:endParaRPr lang="en-US" sz="2800" dirty="0">
              <a:cs typeface="B Lotus" panose="00000700000000000000" pitchFamily="2" charset="-78"/>
            </a:endParaRPr>
          </a:p>
          <a:p>
            <a:pPr algn="just"/>
            <a:r>
              <a:rPr lang="ar-SA" sz="2800" dirty="0">
                <a:cs typeface="B Lotus" panose="00000700000000000000" pitchFamily="2" charset="-78"/>
              </a:rPr>
              <a:t>بیان مساله به شکل مستند</a:t>
            </a:r>
            <a:endParaRPr lang="en-US" sz="2800" dirty="0">
              <a:cs typeface="B Lotus" panose="00000700000000000000" pitchFamily="2" charset="-78"/>
            </a:endParaRPr>
          </a:p>
          <a:p>
            <a:pPr algn="just"/>
            <a:r>
              <a:rPr lang="ar-SA" sz="2800" dirty="0">
                <a:cs typeface="B Lotus" panose="00000700000000000000" pitchFamily="2" charset="-78"/>
              </a:rPr>
              <a:t>اشاره به شرایط خاص مساله</a:t>
            </a:r>
            <a:endParaRPr lang="en-US" sz="2800" dirty="0">
              <a:cs typeface="B Lotus" panose="00000700000000000000" pitchFamily="2" charset="-78"/>
            </a:endParaRPr>
          </a:p>
          <a:p>
            <a:pPr algn="just"/>
            <a:r>
              <a:rPr lang="ar-SA" sz="2800" dirty="0">
                <a:cs typeface="B Lotus" panose="00000700000000000000" pitchFamily="2" charset="-78"/>
              </a:rPr>
              <a:t>برجسته نمودن متغیرهای اصلی</a:t>
            </a:r>
            <a:endParaRPr lang="en-US" sz="2800" dirty="0">
              <a:cs typeface="B Lotus" panose="00000700000000000000" pitchFamily="2" charset="-78"/>
            </a:endParaRPr>
          </a:p>
          <a:p>
            <a:pPr algn="just"/>
            <a:r>
              <a:rPr lang="fa-IR" sz="2800" dirty="0">
                <a:cs typeface="B Lotus" panose="00000700000000000000" pitchFamily="2" charset="-78"/>
              </a:rPr>
              <a:t>8-پیشینه ی پژوهش : </a:t>
            </a:r>
            <a:r>
              <a:rPr lang="ar-SA" sz="2800" dirty="0">
                <a:cs typeface="B Lotus" panose="00000700000000000000" pitchFamily="2" charset="-78"/>
              </a:rPr>
              <a:t>اشاره به پژوهش های پیشین(خلاصه تحقیقات انجام شده مرتبط با موضوع آورده می شود که می تواند داخلی یا خارجی باشد).</a:t>
            </a:r>
            <a:endParaRPr lang="en-US" sz="2800" dirty="0">
              <a:cs typeface="B Lotus" panose="00000700000000000000" pitchFamily="2" charset="-78"/>
            </a:endParaRPr>
          </a:p>
          <a:p>
            <a:pPr marL="624078" indent="-514350" algn="justLow">
              <a:buFont typeface="Wingdings" pitchFamily="2" charset="2"/>
              <a:buChar char="Ø"/>
            </a:pPr>
            <a:endParaRPr lang="en-US" dirty="0"/>
          </a:p>
          <a:p>
            <a:pPr marL="566928" indent="-457200" algn="justLow">
              <a:buFont typeface="Wingdings" pitchFamily="2" charset="2"/>
              <a:buChar char="Ø"/>
            </a:pPr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14350" indent="-514350" algn="justLow">
              <a:buFont typeface="Wingdings" pitchFamily="2" charset="2"/>
              <a:buChar char="Ø"/>
            </a:pPr>
            <a:endParaRPr lang="en-CA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07288" cy="778098"/>
          </a:xfrm>
        </p:spPr>
        <p:txBody>
          <a:bodyPr>
            <a:normAutofit fontScale="90000"/>
          </a:bodyPr>
          <a:lstStyle/>
          <a:p>
            <a:pPr algn="ctr" rtl="1"/>
            <a:r>
              <a:rPr lang="fa-IR" dirty="0" smtClean="0">
                <a:solidFill>
                  <a:schemeClr val="tx1"/>
                </a:solidFill>
                <a:cs typeface="B Lotus" panose="00000700000000000000" pitchFamily="2" charset="-78"/>
              </a:rPr>
              <a:t>ساختار پژوهش : </a:t>
            </a:r>
            <a:r>
              <a:rPr lang="fa-IR" dirty="0" smtClean="0">
                <a:solidFill>
                  <a:schemeClr val="tx1"/>
                </a:solidFill>
                <a:cs typeface="0 Nazanin" panose="00000400000000000000" pitchFamily="2" charset="-78"/>
              </a:rPr>
              <a:t/>
            </a:r>
            <a:br>
              <a:rPr lang="fa-IR" dirty="0" smtClean="0">
                <a:solidFill>
                  <a:schemeClr val="tx1"/>
                </a:solidFill>
                <a:cs typeface="0 Nazanin" panose="00000400000000000000" pitchFamily="2" charset="-78"/>
              </a:rPr>
            </a:br>
            <a:endParaRPr lang="en-CA" dirty="0">
              <a:solidFill>
                <a:schemeClr val="tx1"/>
              </a:solidFill>
              <a:cs typeface="0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45416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just"/>
            <a:r>
              <a:rPr lang="fa-IR" sz="2800" b="1" dirty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cs typeface="B Lotus" panose="00000700000000000000" pitchFamily="2" charset="-78"/>
              </a:rPr>
              <a:t>9</a:t>
            </a:r>
            <a:r>
              <a:rPr lang="fa-IR" sz="2800" dirty="0">
                <a:cs typeface="B Lotus" panose="00000700000000000000" pitchFamily="2" charset="-78"/>
              </a:rPr>
              <a:t>-ا</a:t>
            </a:r>
            <a:r>
              <a:rPr lang="ar-SA" sz="2800" dirty="0">
                <a:cs typeface="B Lotus" panose="00000700000000000000" pitchFamily="2" charset="-78"/>
              </a:rPr>
              <a:t>هداف، سوالات و فرضیه های پژوهش مرتبط با مساله و موضوع پژوهش باشد. جامع و تمام موضوع را پوشش دهد و متناسب با چهارجوب نظری یا مفهومی باشد(چنانچه پژوهش با فرضیه همراه است، فرضیه ها آزمون پذیر باشد).</a:t>
            </a:r>
            <a:endParaRPr lang="fa-IR" sz="2800" dirty="0">
              <a:cs typeface="B Lotus" panose="00000700000000000000" pitchFamily="2" charset="-78"/>
            </a:endParaRPr>
          </a:p>
          <a:p>
            <a:pPr lvl="0" algn="just"/>
            <a:endParaRPr lang="en-US" sz="2800" dirty="0">
              <a:cs typeface="B Lotus" panose="00000700000000000000" pitchFamily="2" charset="-78"/>
            </a:endParaRPr>
          </a:p>
          <a:p>
            <a:pPr lvl="0" algn="just"/>
            <a:r>
              <a:rPr lang="fa-IR" sz="2800" dirty="0">
                <a:cs typeface="B Lotus" panose="00000700000000000000" pitchFamily="2" charset="-78"/>
              </a:rPr>
              <a:t>10-</a:t>
            </a:r>
            <a:r>
              <a:rPr lang="ar-SA" sz="2800" dirty="0">
                <a:cs typeface="B Lotus" panose="00000700000000000000" pitchFamily="2" charset="-78"/>
              </a:rPr>
              <a:t>روش پژوهش و جمع­آوری داده ها(روش تحقیق، جامعه آماری، حجم نمونه، شیوه نمونه گیری </a:t>
            </a:r>
            <a:r>
              <a:rPr lang="ar-SA" sz="2800" dirty="0" smtClean="0">
                <a:cs typeface="B Lotus" panose="00000700000000000000" pitchFamily="2" charset="-78"/>
              </a:rPr>
              <a:t>وروش </a:t>
            </a:r>
            <a:r>
              <a:rPr lang="ar-SA" sz="2800" dirty="0">
                <a:cs typeface="B Lotus" panose="00000700000000000000" pitchFamily="2" charset="-78"/>
              </a:rPr>
              <a:t>های تجزیه و تحلیل داده ها).</a:t>
            </a:r>
            <a:endParaRPr lang="en-US" sz="2800" dirty="0">
              <a:cs typeface="B Lotus" panose="00000700000000000000" pitchFamily="2" charset="-78"/>
            </a:endParaRP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ساختار پژوهش :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3927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3" name="Text Box 5"/>
          <p:cNvSpPr txBox="1">
            <a:spLocks noChangeArrowheads="1"/>
          </p:cNvSpPr>
          <p:nvPr/>
        </p:nvSpPr>
        <p:spPr bwMode="auto">
          <a:xfrm>
            <a:off x="395287" y="857232"/>
            <a:ext cx="8748713" cy="532453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a-IR" sz="4800" dirty="0">
                <a:cs typeface="B Lotus" panose="00000700000000000000" pitchFamily="2" charset="-78"/>
              </a:rPr>
              <a:t>ساختار پژوهش : </a:t>
            </a:r>
          </a:p>
          <a:p>
            <a:pPr lvl="0" algn="just"/>
            <a:r>
              <a:rPr lang="fa-IR" sz="2800" dirty="0" smtClean="0">
                <a:cs typeface="B Lotus" panose="00000700000000000000" pitchFamily="2" charset="-78"/>
              </a:rPr>
              <a:t>11-</a:t>
            </a:r>
            <a:r>
              <a:rPr lang="ar-SA" sz="2800" dirty="0" smtClean="0">
                <a:cs typeface="B Lotus" panose="00000700000000000000" pitchFamily="2" charset="-78"/>
              </a:rPr>
              <a:t>تجزیه </a:t>
            </a:r>
            <a:r>
              <a:rPr lang="ar-SA" sz="2800" dirty="0">
                <a:cs typeface="B Lotus" panose="00000700000000000000" pitchFamily="2" charset="-78"/>
              </a:rPr>
              <a:t>وتحلیل داده ها (در این قسمت داده های جمع آوری شده که می تواند به صورت کمی یا کیفی باشد تجزیه وتحلیل می شود).</a:t>
            </a:r>
            <a:endParaRPr lang="en-US" sz="2800" dirty="0">
              <a:cs typeface="B Lotus" panose="00000700000000000000" pitchFamily="2" charset="-78"/>
            </a:endParaRPr>
          </a:p>
          <a:p>
            <a:pPr lvl="0" algn="just"/>
            <a:r>
              <a:rPr lang="fa-IR" sz="2800" dirty="0" smtClean="0">
                <a:cs typeface="B Lotus" panose="00000700000000000000" pitchFamily="2" charset="-78"/>
              </a:rPr>
              <a:t>12-</a:t>
            </a:r>
            <a:r>
              <a:rPr lang="ar-SA" sz="2800" dirty="0" smtClean="0">
                <a:cs typeface="B Lotus" panose="00000700000000000000" pitchFamily="2" charset="-78"/>
              </a:rPr>
              <a:t>جمع­بندی </a:t>
            </a:r>
            <a:r>
              <a:rPr lang="ar-SA" sz="2800" dirty="0">
                <a:cs typeface="B Lotus" panose="00000700000000000000" pitchFamily="2" charset="-78"/>
              </a:rPr>
              <a:t>و نتیجه­گیری(حدّاكثر در يك صفحه). </a:t>
            </a:r>
            <a:endParaRPr lang="en-US" sz="2800" dirty="0">
              <a:cs typeface="B Lotus" panose="00000700000000000000" pitchFamily="2" charset="-78"/>
            </a:endParaRPr>
          </a:p>
          <a:p>
            <a:pPr lvl="0" algn="just"/>
            <a:r>
              <a:rPr lang="fa-IR" sz="2800" dirty="0" smtClean="0">
                <a:cs typeface="B Lotus" panose="00000700000000000000" pitchFamily="2" charset="-78"/>
              </a:rPr>
              <a:t>13-</a:t>
            </a:r>
            <a:r>
              <a:rPr lang="ar-SA" sz="2800" dirty="0" smtClean="0">
                <a:cs typeface="B Lotus" panose="00000700000000000000" pitchFamily="2" charset="-78"/>
              </a:rPr>
              <a:t>پیشنهاد</a:t>
            </a:r>
            <a:r>
              <a:rPr lang="ar-SA" sz="2800" dirty="0">
                <a:cs typeface="B Lotus" panose="00000700000000000000" pitchFamily="2" charset="-78"/>
              </a:rPr>
              <a:t>: (پیشنهادهای کاربردی و پژوهشی دانش­آموزان در خصوص موضوع تحقيق ذكر مي­گردد). </a:t>
            </a:r>
            <a:endParaRPr lang="en-US" sz="2800" dirty="0">
              <a:cs typeface="B Lotus" panose="00000700000000000000" pitchFamily="2" charset="-78"/>
            </a:endParaRPr>
          </a:p>
          <a:p>
            <a:pPr lvl="0" algn="just"/>
            <a:r>
              <a:rPr lang="ar-SA" sz="2800" dirty="0">
                <a:cs typeface="B Lotus" panose="00000700000000000000" pitchFamily="2" charset="-78"/>
              </a:rPr>
              <a:t>فهرست منابع  شامل: </a:t>
            </a:r>
            <a:endParaRPr lang="en-US" sz="2800" dirty="0">
              <a:cs typeface="B Lotus" panose="00000700000000000000" pitchFamily="2" charset="-78"/>
            </a:endParaRPr>
          </a:p>
          <a:p>
            <a:pPr lvl="0" algn="just"/>
            <a:r>
              <a:rPr lang="fa-IR" sz="2800" dirty="0" smtClean="0">
                <a:cs typeface="B Lotus" panose="00000700000000000000" pitchFamily="2" charset="-78"/>
              </a:rPr>
              <a:t>14-م</a:t>
            </a:r>
            <a:r>
              <a:rPr lang="ar-SA" sz="2800" dirty="0" smtClean="0">
                <a:cs typeface="B Lotus" panose="00000700000000000000" pitchFamily="2" charset="-78"/>
              </a:rPr>
              <a:t>نابع </a:t>
            </a:r>
            <a:r>
              <a:rPr lang="ar-SA" sz="2800" dirty="0">
                <a:cs typeface="B Lotus" panose="00000700000000000000" pitchFamily="2" charset="-78"/>
              </a:rPr>
              <a:t>مکتوب به ترتيب ذكر گردد: نام خانوادگی، نام.(سال نشر). نام کتاب یا مقاله. مترجم. انتشارات.</a:t>
            </a:r>
            <a:endParaRPr lang="en-US" sz="2800" dirty="0">
              <a:cs typeface="B Lotus" panose="00000700000000000000" pitchFamily="2" charset="-78"/>
            </a:endParaRPr>
          </a:p>
          <a:p>
            <a:pPr algn="just"/>
            <a:r>
              <a:rPr lang="ar-SA" sz="2800" dirty="0">
                <a:cs typeface="B Lotus" panose="00000700000000000000" pitchFamily="2" charset="-78"/>
              </a:rPr>
              <a:t>منابع اینترنتی که خود شامل سایت های معتبر علمی می باشد. به ترتیب ذکر گردد: آدرس سایت، تاریخ دقیق انتشار و عنوان مطلب. </a:t>
            </a:r>
            <a:endParaRPr lang="en-US" sz="2800" b="1" dirty="0">
              <a:cs typeface="B Lotus" panose="00000700000000000000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 descr="1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43174" y="2857496"/>
            <a:ext cx="4442958" cy="3685403"/>
          </a:xfr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11354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lnSpc>
                <a:spcPct val="150000"/>
              </a:lnSpc>
            </a:pPr>
            <a:r>
              <a:rPr lang="fa-IR" dirty="0" smtClean="0">
                <a:ln w="11430"/>
                <a:solidFill>
                  <a:srgbClr val="0070C0"/>
                </a:solidFill>
                <a:cs typeface="B Jadid" pitchFamily="2" charset="-78"/>
              </a:rPr>
              <a:t>شاخص های ارزیابی پژوهش های علمی</a:t>
            </a:r>
            <a:endParaRPr lang="fa-IR" dirty="0">
              <a:ln w="11430"/>
              <a:solidFill>
                <a:srgbClr val="0070C0"/>
              </a:solidFill>
              <a:cs typeface="B Jadid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9485856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674" name="Text Box 4"/>
          <p:cNvSpPr txBox="1">
            <a:spLocks noChangeArrowheads="1"/>
          </p:cNvSpPr>
          <p:nvPr/>
        </p:nvSpPr>
        <p:spPr bwMode="auto">
          <a:xfrm>
            <a:off x="612775" y="822324"/>
            <a:ext cx="7980363" cy="440120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fa-IR" sz="2800" b="1" dirty="0" smtClean="0">
                <a:cs typeface="B Lotus" panose="00000700000000000000" pitchFamily="2" charset="-78"/>
              </a:rPr>
              <a:t>شاخص های ارزیابی غیر حضوری :</a:t>
            </a:r>
          </a:p>
          <a:p>
            <a:pPr algn="just"/>
            <a:r>
              <a:rPr lang="fa-IR" sz="2800" b="1" dirty="0" smtClean="0">
                <a:cs typeface="Mitra" pitchFamily="2" charset="-78"/>
              </a:rPr>
              <a:t>1- </a:t>
            </a:r>
            <a:r>
              <a:rPr lang="fa-IR" sz="2800" b="1" dirty="0" smtClean="0">
                <a:cs typeface="B Lotus" panose="00000700000000000000" pitchFamily="2" charset="-78"/>
              </a:rPr>
              <a:t>موضوع : </a:t>
            </a:r>
          </a:p>
          <a:p>
            <a:pPr algn="just"/>
            <a:endParaRPr lang="fa-IR" sz="2800" b="1" dirty="0" smtClean="0">
              <a:cs typeface="B Lotus" panose="00000700000000000000" pitchFamily="2" charset="-78"/>
            </a:endParaRPr>
          </a:p>
          <a:p>
            <a:pPr marL="457200" indent="-457200" algn="just">
              <a:buFontTx/>
              <a:buChar char="-"/>
            </a:pPr>
            <a:r>
              <a:rPr lang="fa-IR" sz="2800" b="1" dirty="0">
                <a:cs typeface="B Lotus" panose="00000700000000000000" pitchFamily="2" charset="-78"/>
              </a:rPr>
              <a:t>از نظر </a:t>
            </a:r>
            <a:r>
              <a:rPr lang="fa-IR" sz="2800" b="1" dirty="0" err="1">
                <a:cs typeface="B Lotus" panose="00000700000000000000" pitchFamily="2" charset="-78"/>
              </a:rPr>
              <a:t>انشایی</a:t>
            </a:r>
            <a:r>
              <a:rPr lang="fa-IR" sz="2800" b="1" dirty="0">
                <a:cs typeface="B Lotus" panose="00000700000000000000" pitchFamily="2" charset="-78"/>
              </a:rPr>
              <a:t> ، ساده ، صریح ، عینی ، قابل پردازش و به شکل یک جمله ی خبری </a:t>
            </a:r>
            <a:r>
              <a:rPr lang="fa-IR" sz="2800" b="1" dirty="0" smtClean="0">
                <a:cs typeface="B Lotus" panose="00000700000000000000" pitchFamily="2" charset="-78"/>
              </a:rPr>
              <a:t>باشد.</a:t>
            </a:r>
            <a:endParaRPr lang="fa-IR" sz="2800" b="1" dirty="0">
              <a:cs typeface="B Lotus" panose="00000700000000000000" pitchFamily="2" charset="-78"/>
            </a:endParaRPr>
          </a:p>
          <a:p>
            <a:pPr marL="457200" indent="-457200" algn="just">
              <a:buFontTx/>
              <a:buChar char="-"/>
            </a:pPr>
            <a:r>
              <a:rPr lang="fa-IR" sz="2800" b="1" dirty="0">
                <a:cs typeface="B Lotus" panose="00000700000000000000" pitchFamily="2" charset="-78"/>
              </a:rPr>
              <a:t>از نظر محتوایی ، با درون مایه ی گزارش ارتباط کامل داشته </a:t>
            </a:r>
            <a:r>
              <a:rPr lang="fa-IR" sz="2800" b="1" dirty="0" smtClean="0">
                <a:cs typeface="B Lotus" panose="00000700000000000000" pitchFamily="2" charset="-78"/>
              </a:rPr>
              <a:t>باشد.</a:t>
            </a:r>
            <a:endParaRPr lang="fa-IR" sz="2800" b="1" dirty="0">
              <a:cs typeface="B Lotus" panose="00000700000000000000" pitchFamily="2" charset="-78"/>
            </a:endParaRPr>
          </a:p>
          <a:p>
            <a:pPr marL="457200" indent="-457200" algn="just">
              <a:buFontTx/>
              <a:buChar char="-"/>
            </a:pPr>
            <a:r>
              <a:rPr lang="fa-IR" sz="2800" b="1" dirty="0">
                <a:cs typeface="B Lotus" panose="00000700000000000000" pitchFamily="2" charset="-78"/>
              </a:rPr>
              <a:t>خود موضوع نو باشد یا از نگاهی نو به موضوع </a:t>
            </a:r>
            <a:r>
              <a:rPr lang="fa-IR" sz="2800" b="1" dirty="0" smtClean="0">
                <a:cs typeface="B Lotus" panose="00000700000000000000" pitchFamily="2" charset="-78"/>
              </a:rPr>
              <a:t>بنگرد. </a:t>
            </a:r>
            <a:endParaRPr lang="fa-IR" sz="2800" b="1" dirty="0">
              <a:cs typeface="B Lotus" panose="00000700000000000000" pitchFamily="2" charset="-78"/>
            </a:endParaRPr>
          </a:p>
          <a:p>
            <a:pPr marL="457200" indent="-457200" algn="just">
              <a:buFontTx/>
              <a:buChar char="-"/>
            </a:pPr>
            <a:r>
              <a:rPr lang="fa-IR" sz="2800" b="1" dirty="0">
                <a:cs typeface="B Lotus" panose="00000700000000000000" pitchFamily="2" charset="-78"/>
              </a:rPr>
              <a:t>مساله ای را حل </a:t>
            </a:r>
            <a:r>
              <a:rPr lang="fa-IR" sz="2800" b="1" dirty="0" smtClean="0">
                <a:cs typeface="B Lotus" panose="00000700000000000000" pitchFamily="2" charset="-78"/>
              </a:rPr>
              <a:t>کند، </a:t>
            </a:r>
            <a:r>
              <a:rPr lang="fa-IR" sz="2800" b="1" dirty="0">
                <a:cs typeface="B Lotus" panose="00000700000000000000" pitchFamily="2" charset="-78"/>
              </a:rPr>
              <a:t>مشکلی را رفع کند و یا به کار بیاید. </a:t>
            </a:r>
          </a:p>
          <a:p>
            <a:pPr algn="ctr"/>
            <a:endParaRPr lang="en-US" sz="2800" b="1" dirty="0">
              <a:cs typeface="Mitra" pitchFamily="2" charset="-78"/>
            </a:endParaRPr>
          </a:p>
        </p:txBody>
      </p:sp>
      <p:sp>
        <p:nvSpPr>
          <p:cNvPr id="284675" name="Rectangle 5"/>
          <p:cNvSpPr>
            <a:spLocks noChangeArrowheads="1"/>
          </p:cNvSpPr>
          <p:nvPr/>
        </p:nvSpPr>
        <p:spPr bwMode="auto">
          <a:xfrm>
            <a:off x="331788" y="361950"/>
            <a:ext cx="8496300" cy="6191250"/>
          </a:xfrm>
          <a:prstGeom prst="rect">
            <a:avLst/>
          </a:prstGeom>
          <a:noFill/>
          <a:ln w="38100" algn="ctr">
            <a:solidFill>
              <a:srgbClr val="66FF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fa-IR" dirty="0">
                <a:cs typeface="B Lotus" panose="00000700000000000000" pitchFamily="2" charset="-78"/>
              </a:rPr>
              <a:t>-داشتن </a:t>
            </a:r>
            <a:r>
              <a:rPr lang="fa-IR" dirty="0" smtClean="0">
                <a:cs typeface="B Lotus" panose="00000700000000000000" pitchFamily="2" charset="-78"/>
              </a:rPr>
              <a:t>چ</a:t>
            </a:r>
            <a:r>
              <a:rPr lang="fa-IR" dirty="0">
                <a:cs typeface="B Lotus" panose="00000700000000000000" pitchFamily="2" charset="-78"/>
              </a:rPr>
              <a:t>ه</a:t>
            </a:r>
            <a:r>
              <a:rPr lang="fa-IR" dirty="0" smtClean="0">
                <a:cs typeface="B Lotus" panose="00000700000000000000" pitchFamily="2" charset="-78"/>
              </a:rPr>
              <a:t>ارچوب </a:t>
            </a:r>
            <a:r>
              <a:rPr lang="fa-IR" dirty="0">
                <a:cs typeface="B Lotus" panose="00000700000000000000" pitchFamily="2" charset="-78"/>
              </a:rPr>
              <a:t>نظری : </a:t>
            </a:r>
            <a:endParaRPr lang="fa-IR" dirty="0" smtClean="0">
              <a:cs typeface="B Lotus" panose="00000700000000000000" pitchFamily="2" charset="-78"/>
            </a:endParaRP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در </a:t>
            </a:r>
            <a:r>
              <a:rPr lang="fa-IR" dirty="0">
                <a:cs typeface="B Lotus" panose="00000700000000000000" pitchFamily="2" charset="-78"/>
              </a:rPr>
              <a:t>تحقیقات </a:t>
            </a:r>
            <a:r>
              <a:rPr lang="fa-IR" dirty="0" smtClean="0">
                <a:cs typeface="B Lotus" panose="00000700000000000000" pitchFamily="2" charset="-78"/>
              </a:rPr>
              <a:t>کمّی </a:t>
            </a:r>
            <a:r>
              <a:rPr lang="fa-IR" dirty="0">
                <a:cs typeface="B Lotus" panose="00000700000000000000" pitchFamily="2" charset="-78"/>
              </a:rPr>
              <a:t>، نظریه های مرتبط با موضوع تحقیق معرفی می شود. در تحقیقات کیفی مبانی مفهومی آورده می شود. 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-بیان مساله به شکل مستند : 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اشاره به اسناد ، مدارک و آمار و نتایج تحقیقات پیشین در بیان مساله .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-اشاره به شرایط خاص مساله : اشاره به مشکل ، مساله یا اصل موضوع تحقیق .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 اثبات وجود مشکل یا مساله و اهمیت آن . 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-برجسته نمودن متغیرهای اصلی : 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پر رنگ کردن در تایپ و در محتوی با معرفی دقیق آن ها .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a-IR" dirty="0" smtClean="0">
                <a:cs typeface="B Lotus" panose="00000700000000000000" pitchFamily="2" charset="-78"/>
              </a:rPr>
              <a:t/>
            </a:r>
            <a:br>
              <a:rPr lang="fa-IR" dirty="0" smtClean="0">
                <a:cs typeface="B Lotus" panose="00000700000000000000" pitchFamily="2" charset="-78"/>
              </a:rPr>
            </a:br>
            <a:r>
              <a:rPr lang="fa-IR" dirty="0">
                <a:cs typeface="B Lotus" panose="00000700000000000000" pitchFamily="2" charset="-78"/>
              </a:rPr>
              <a:t/>
            </a:r>
            <a:br>
              <a:rPr lang="fa-IR" dirty="0">
                <a:cs typeface="B Lotus" panose="00000700000000000000" pitchFamily="2" charset="-78"/>
              </a:rPr>
            </a:br>
            <a:r>
              <a:rPr lang="fa-IR" dirty="0" smtClean="0">
                <a:cs typeface="B Lotus" panose="00000700000000000000" pitchFamily="2" charset="-78"/>
              </a:rPr>
              <a:t>بیان مساله : </a:t>
            </a:r>
            <a:br>
              <a:rPr lang="fa-IR" dirty="0" smtClean="0">
                <a:cs typeface="B Lotus" panose="00000700000000000000" pitchFamily="2" charset="-78"/>
              </a:rPr>
            </a:br>
            <a:r>
              <a:rPr lang="fa-IR" dirty="0">
                <a:cs typeface="B Lotus" panose="00000700000000000000" pitchFamily="2" charset="-78"/>
              </a:rPr>
              <a:t/>
            </a:r>
            <a:br>
              <a:rPr lang="fa-IR" dirty="0">
                <a:cs typeface="B Lotus" panose="00000700000000000000" pitchFamily="2" charset="-78"/>
              </a:rPr>
            </a:br>
            <a:endParaRPr lang="en-US" dirty="0">
              <a:cs typeface="B Lotus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96914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fa-IR" dirty="0">
                <a:cs typeface="B Lotus" panose="00000700000000000000" pitchFamily="2" charset="-78"/>
              </a:rPr>
              <a:t>- اشاره به پژوهش های پیشین : معرفی پژوهش های مرتبط پیشین و نتایج آن به طور مختصر ( بیان تفاوت ها و ضرورت انجام پژوهش حاضر ) </a:t>
            </a:r>
            <a:endParaRPr lang="fa-IR" dirty="0" smtClean="0">
              <a:cs typeface="B Lotus" panose="00000700000000000000" pitchFamily="2" charset="-78"/>
            </a:endParaRPr>
          </a:p>
          <a:p>
            <a:pPr algn="just"/>
            <a:endParaRPr lang="fa-IR" dirty="0" smtClean="0">
              <a:cs typeface="B Lotus" panose="00000700000000000000" pitchFamily="2" charset="-78"/>
            </a:endParaRP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اهداف پژوهش : 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مرتبط با اهداف پژوهش و جامع بودن و تحت پوشش قرار دادن تمام موضوع . به عبارتی هدف کلی از دل عنوان برآمده باشد و اهداف جزئی جنبه های مختلف موضوع را در بر می گیرند. 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سوالات یا فرضیه های پژوهش :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 مرتبط با اهداف پژوهش باشد .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 هر هدف باید به یک سوال تبدیل شده باشد، فرضیه ها باید آزمون پذیر باشند. در تحقیقات توصیفی نیازی به فرضیه سازی نیست </a:t>
            </a:r>
            <a:r>
              <a:rPr lang="fa-IR" dirty="0" err="1" smtClean="0">
                <a:cs typeface="B Lotus" panose="00000700000000000000" pitchFamily="2" charset="-78"/>
              </a:rPr>
              <a:t>ودر</a:t>
            </a:r>
            <a:r>
              <a:rPr lang="fa-IR" dirty="0" smtClean="0">
                <a:cs typeface="B Lotus" panose="00000700000000000000" pitchFamily="2" charset="-78"/>
              </a:rPr>
              <a:t> تحقیقات اکتشافی ، فرضیه سازی ممکن نیست . </a:t>
            </a:r>
            <a:endParaRPr lang="fa-IR" dirty="0">
              <a:cs typeface="B Lotus" panose="00000700000000000000" pitchFamily="2" charset="-78"/>
            </a:endParaRP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فرضیه ها از دل چارچوب نظری در می آیند و نوشته می شوند .  </a:t>
            </a:r>
            <a:endParaRPr lang="en-US" dirty="0">
              <a:cs typeface="B Lotus" panose="000007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5400" b="0" dirty="0">
                <a:solidFill>
                  <a:schemeClr val="tx1"/>
                </a:solidFill>
                <a:latin typeface="+mn-lt"/>
                <a:ea typeface="+mn-ea"/>
                <a:cs typeface="B Lotus" panose="00000700000000000000" pitchFamily="2" charset="-78"/>
              </a:rPr>
              <a:t>بیان مساله : </a:t>
            </a:r>
            <a:endParaRPr lang="en-US" sz="5400" b="0" dirty="0">
              <a:solidFill>
                <a:schemeClr val="tx1"/>
              </a:solidFill>
              <a:latin typeface="+mn-lt"/>
              <a:ea typeface="+mn-ea"/>
              <a:cs typeface="B Lotus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00663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a-IR" dirty="0" smtClean="0">
                <a:cs typeface="B Lotus" panose="00000700000000000000" pitchFamily="2" charset="-78"/>
              </a:rPr>
              <a:t>روش پژوهش : </a:t>
            </a:r>
            <a:br>
              <a:rPr lang="fa-IR" dirty="0" smtClean="0">
                <a:cs typeface="B Lotus" panose="00000700000000000000" pitchFamily="2" charset="-78"/>
              </a:rPr>
            </a:br>
            <a:endParaRPr lang="en-US" dirty="0">
              <a:cs typeface="B Lotus" panose="00000700000000000000" pitchFamily="2" charset="-78"/>
            </a:endParaRPr>
          </a:p>
        </p:txBody>
      </p:sp>
      <p:sp>
        <p:nvSpPr>
          <p:cNvPr id="5" name="Content Placeholder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fa-IR" sz="2800" b="1" dirty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B Lotus" panose="00000700000000000000" pitchFamily="2" charset="-78"/>
              </a:rPr>
              <a:t>تعیین روش مناسب با موضوع پژوهش یعنی ( کتابخانه ای ، میدانی </a:t>
            </a:r>
            <a:r>
              <a:rPr lang="fa-IR" sz="28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B Lotus" panose="00000700000000000000" pitchFamily="2" charset="-78"/>
              </a:rPr>
              <a:t>،پیمایشی ، </a:t>
            </a:r>
            <a:r>
              <a:rPr lang="fa-IR" sz="2800" b="1" dirty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B Lotus" panose="00000700000000000000" pitchFamily="2" charset="-78"/>
              </a:rPr>
              <a:t>آزمایشی ، شبه آزمایشی ، توصیفی و ..... </a:t>
            </a:r>
            <a:endParaRPr lang="fa-IR" sz="2800" b="1" dirty="0" smtClean="0"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B Lotus" panose="00000700000000000000" pitchFamily="2" charset="-78"/>
            </a:endParaRPr>
          </a:p>
          <a:p>
            <a:pPr algn="just"/>
            <a:endParaRPr lang="fa-IR" sz="2800" b="1" dirty="0">
              <a:solidFill>
                <a:schemeClr val="tx2"/>
              </a:solidFill>
              <a:latin typeface="+mj-lt"/>
              <a:ea typeface="+mj-ea"/>
              <a:cs typeface="B Lotus" panose="00000700000000000000" pitchFamily="2" charset="-78"/>
            </a:endParaRPr>
          </a:p>
          <a:p>
            <a:pPr algn="just"/>
            <a:r>
              <a:rPr lang="fa-IR" sz="2800" b="1" dirty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B Lotus" panose="00000700000000000000" pitchFamily="2" charset="-78"/>
              </a:rPr>
              <a:t>معرفی دقیق جامعه ی آماری و نمونه گیری مناسب که در </a:t>
            </a:r>
            <a:r>
              <a:rPr lang="fa-IR" sz="2800" b="1" dirty="0" err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B Lotus" panose="00000700000000000000" pitchFamily="2" charset="-78"/>
              </a:rPr>
              <a:t>هرنوع</a:t>
            </a:r>
            <a:r>
              <a:rPr lang="fa-IR" sz="2800" b="1" dirty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B Lotus" panose="00000700000000000000" pitchFamily="2" charset="-78"/>
              </a:rPr>
              <a:t> روشی ، حداقل نمونه آماری مشخص است .</a:t>
            </a:r>
          </a:p>
          <a:p>
            <a:pPr marL="109728" indent="0">
              <a:buNone/>
            </a:pPr>
            <a:endParaRPr lang="fa-IR" sz="2800" b="1" dirty="0"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B Lotus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35056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fa-IR" dirty="0" smtClean="0">
                <a:cs typeface="B Lotus" panose="00000700000000000000" pitchFamily="2" charset="-78"/>
              </a:rPr>
              <a:t>استفاده از ابزار و آزمون های آماری مناسب : 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 روش کتابخانه ای شامل : فیش – جدول و فرم – پرسش نامه استخراج اطلاعات –نقشه – فایل رایانه ای و ....</a:t>
            </a:r>
          </a:p>
          <a:p>
            <a:pPr algn="just"/>
            <a:endParaRPr lang="fa-IR" dirty="0" smtClean="0">
              <a:cs typeface="B Lotus" panose="00000700000000000000" pitchFamily="2" charset="-78"/>
            </a:endParaRP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روش میدانی شامل : پرسش نامه – مصاحبه – مشاهده – آزمون – تصویر برداری – ترکیبی  و .......</a:t>
            </a:r>
          </a:p>
          <a:p>
            <a:r>
              <a:rPr lang="fa-IR" dirty="0" smtClean="0">
                <a:cs typeface="B Lotus" panose="00000700000000000000" pitchFamily="2" charset="-78"/>
              </a:rPr>
              <a:t> </a:t>
            </a:r>
            <a:endParaRPr lang="en-US" dirty="0">
              <a:cs typeface="B Lotus" panose="000007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روش پژوهش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5559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fa-IR" dirty="0" smtClean="0">
                <a:cs typeface="B Lotus" panose="00000700000000000000" pitchFamily="2" charset="-78"/>
              </a:rPr>
              <a:t>استفاده از جداول و نمودارهای گویا  و روشن که برای همه تحقیقات کیفی و اسنادی هم امکان پذیر است .</a:t>
            </a:r>
          </a:p>
          <a:p>
            <a:pPr algn="just"/>
            <a:endParaRPr lang="fa-IR" dirty="0" smtClean="0">
              <a:cs typeface="B Lotus" panose="00000700000000000000" pitchFamily="2" charset="-78"/>
            </a:endParaRP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استنباط مناسب از جداول و تحلیل های ارائه شده ، منظور توصیف و تفسیر جداول است . </a:t>
            </a:r>
          </a:p>
          <a:p>
            <a:pPr algn="just"/>
            <a:endParaRPr lang="fa-IR" dirty="0" smtClean="0">
              <a:cs typeface="B Lotus" panose="00000700000000000000" pitchFamily="2" charset="-78"/>
            </a:endParaRP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پاسخ گویی به همه سوالات و فرضیه ها ، یعنی پرداختن به رد یا اثبات فرضیه های تحقیق است . </a:t>
            </a:r>
            <a:endParaRPr lang="en-US" dirty="0">
              <a:cs typeface="B Lotus" panose="000007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dirty="0" smtClean="0"/>
              <a:t>تجزیه و تحلیل داده ها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4075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fa-IR" sz="3000" b="1" dirty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B Lotus" panose="00000700000000000000" pitchFamily="2" charset="-78"/>
              </a:rPr>
              <a:t>مبتنی بودن بر داده های پژوهشی ، یعنی  نتایج ،  ماحصل تجزیه و تحلیل داده های پژوهشی باشد . </a:t>
            </a:r>
          </a:p>
          <a:p>
            <a:pPr algn="just"/>
            <a:r>
              <a:rPr lang="fa-IR" sz="3000" b="1" dirty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B Lotus" panose="00000700000000000000" pitchFamily="2" charset="-78"/>
              </a:rPr>
              <a:t>موفقیت در رد یا اثبات فرضیه ها و پاسخ گویی به سوالات ، در نتیجه گیری باید به رد یا اثبات فرضیه ها اشاره شود و یا به سوالات تحقیق پاسخ داده شود . </a:t>
            </a:r>
          </a:p>
          <a:p>
            <a:pPr algn="just"/>
            <a:r>
              <a:rPr lang="fa-IR" sz="3000" b="1" dirty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B Lotus" panose="00000700000000000000" pitchFamily="2" charset="-78"/>
              </a:rPr>
              <a:t>پیشنهادهای برخاسته از پژوهش ، پیشنهادات می توانند کاربردی باشند یا برای پژوهش های آینده باشد. </a:t>
            </a:r>
          </a:p>
          <a:p>
            <a:pPr algn="just"/>
            <a:r>
              <a:rPr lang="fa-IR" sz="3000" b="1" dirty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B Lotus" panose="00000700000000000000" pitchFamily="2" charset="-78"/>
              </a:rPr>
              <a:t>بیان منطقی محدودیت ها : محدودیت های تحقیق و موانع منطقی محقق در گزارش آمده باشد</a:t>
            </a:r>
            <a:r>
              <a:rPr lang="fa-IR" dirty="0" smtClean="0">
                <a:cs typeface="B Lotus" panose="00000700000000000000" pitchFamily="2" charset="-78"/>
              </a:rPr>
              <a:t> .</a:t>
            </a:r>
            <a:endParaRPr lang="en-US" dirty="0">
              <a:cs typeface="B Lotus" panose="000007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a-IR" dirty="0" smtClean="0"/>
              <a:t>نتیجه گیری : </a:t>
            </a:r>
            <a:br>
              <a:rPr lang="fa-IR" dirty="0" smtClean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9346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/>
            <a:r>
              <a:rPr lang="fa-IR" sz="2800" dirty="0" smtClean="0">
                <a:cs typeface="B Lotus" panose="00000700000000000000" pitchFamily="2" charset="-78"/>
              </a:rPr>
              <a:t>رعایت ساختار تحقیق : </a:t>
            </a:r>
          </a:p>
          <a:p>
            <a:pPr algn="just"/>
            <a:r>
              <a:rPr lang="fa-IR" sz="2800" dirty="0" smtClean="0">
                <a:cs typeface="B Lotus" panose="00000700000000000000" pitchFamily="2" charset="-78"/>
              </a:rPr>
              <a:t>اجزای ساختار گزارش تحقیق کامل باشد و بر اساس دستورالعمل ، به ترتیب آمده باشد . </a:t>
            </a:r>
          </a:p>
          <a:p>
            <a:pPr algn="just"/>
            <a:r>
              <a:rPr lang="fa-IR" sz="2800" dirty="0" smtClean="0">
                <a:cs typeface="B Lotus" panose="00000700000000000000" pitchFamily="2" charset="-78"/>
              </a:rPr>
              <a:t>رعایت ارجاعات درون متنی و پایانی ، که ترتیب آن در </a:t>
            </a:r>
            <a:r>
              <a:rPr lang="fa-IR" sz="2800" dirty="0" err="1" smtClean="0">
                <a:cs typeface="B Lotus" panose="00000700000000000000" pitchFamily="2" charset="-78"/>
              </a:rPr>
              <a:t>در</a:t>
            </a:r>
            <a:r>
              <a:rPr lang="fa-IR" sz="2800" dirty="0" smtClean="0">
                <a:cs typeface="B Lotus" panose="00000700000000000000" pitchFamily="2" charset="-78"/>
              </a:rPr>
              <a:t> دستور </a:t>
            </a:r>
            <a:r>
              <a:rPr lang="fa-IR" sz="2800" dirty="0" err="1" smtClean="0">
                <a:cs typeface="B Lotus" panose="00000700000000000000" pitchFamily="2" charset="-78"/>
              </a:rPr>
              <a:t>العمل</a:t>
            </a:r>
            <a:r>
              <a:rPr lang="fa-IR" sz="2800" dirty="0" smtClean="0">
                <a:cs typeface="B Lotus" panose="00000700000000000000" pitchFamily="2" charset="-78"/>
              </a:rPr>
              <a:t> آمده است . </a:t>
            </a:r>
          </a:p>
          <a:p>
            <a:pPr algn="just"/>
            <a:r>
              <a:rPr lang="fa-IR" sz="2800" dirty="0" smtClean="0">
                <a:cs typeface="B Lotus" panose="00000700000000000000" pitchFamily="2" charset="-78"/>
              </a:rPr>
              <a:t>به روز بودن منابع ، از نظر اعتبار ، شامل  کتاب – مقاله علمی پژوهشی – سایت های معتبر دانشگاهی و علمی . و از نو بودن منابع از نظر تاریخ انتشار و به روز بودن اطلاعات . </a:t>
            </a:r>
          </a:p>
          <a:p>
            <a:pPr algn="just"/>
            <a:r>
              <a:rPr lang="fa-IR" sz="2800" dirty="0" smtClean="0">
                <a:cs typeface="B Lotus" panose="00000700000000000000" pitchFamily="2" charset="-78"/>
              </a:rPr>
              <a:t>رعایت نکات ادبی و </a:t>
            </a:r>
            <a:r>
              <a:rPr lang="fa-IR" sz="2800" dirty="0" err="1" smtClean="0">
                <a:cs typeface="B Lotus" panose="00000700000000000000" pitchFamily="2" charset="-78"/>
              </a:rPr>
              <a:t>ویرایشی</a:t>
            </a:r>
            <a:r>
              <a:rPr lang="fa-IR" sz="2800" dirty="0" smtClean="0">
                <a:cs typeface="B Lotus" panose="00000700000000000000" pitchFamily="2" charset="-78"/>
              </a:rPr>
              <a:t>: رعایت املا و نگارش درست </a:t>
            </a:r>
          </a:p>
          <a:p>
            <a:pPr algn="just"/>
            <a:r>
              <a:rPr lang="fa-IR" sz="2800" dirty="0" smtClean="0">
                <a:cs typeface="B Lotus" panose="00000700000000000000" pitchFamily="2" charset="-78"/>
              </a:rPr>
              <a:t>( </a:t>
            </a:r>
            <a:r>
              <a:rPr lang="fa-IR" sz="2800" dirty="0" err="1" smtClean="0">
                <a:cs typeface="B Lotus" panose="00000700000000000000" pitchFamily="2" charset="-78"/>
              </a:rPr>
              <a:t>فونت</a:t>
            </a:r>
            <a:r>
              <a:rPr lang="fa-IR" sz="2800" dirty="0" smtClean="0">
                <a:latin typeface="Angsana New" panose="02020603050405020304" pitchFamily="18" charset="-34"/>
                <a:cs typeface="B Lotus" panose="00000700000000000000" pitchFamily="2" charset="-78"/>
              </a:rPr>
              <a:t> </a:t>
            </a:r>
            <a:r>
              <a:rPr lang="en-US" sz="28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14</a:t>
            </a:r>
            <a:r>
              <a:rPr lang="fa-IR" sz="2800" dirty="0" smtClean="0">
                <a:latin typeface="Angsana New" panose="02020603050405020304" pitchFamily="18" charset="-34"/>
                <a:cs typeface="B Lotus" panose="00000700000000000000" pitchFamily="2" charset="-78"/>
              </a:rPr>
              <a:t>  </a:t>
            </a:r>
            <a:r>
              <a:rPr lang="en-US" sz="28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B Lotus</a:t>
            </a:r>
            <a:r>
              <a:rPr lang="fa-IR" sz="2800" dirty="0" smtClean="0">
                <a:latin typeface="Angsana New" panose="02020603050405020304" pitchFamily="18" charset="-34"/>
                <a:cs typeface="B Lotus" panose="00000700000000000000" pitchFamily="2" charset="-78"/>
              </a:rPr>
              <a:t>) </a:t>
            </a:r>
          </a:p>
          <a:p>
            <a:pPr algn="just"/>
            <a:r>
              <a:rPr lang="fa-IR" sz="2800" dirty="0" smtClean="0">
                <a:cs typeface="B Lotus" panose="00000700000000000000" pitchFamily="2" charset="-78"/>
              </a:rPr>
              <a:t>حجم مقاله از مقدمه تا پایان نتیجه گیری از 15 صفحه الی 40 صفحه در برگه </a:t>
            </a:r>
            <a:r>
              <a:rPr lang="en-US" sz="2800" dirty="0">
                <a:latin typeface="Angsana New" panose="02020603050405020304" pitchFamily="18" charset="-34"/>
                <a:cs typeface="B Lotus" panose="00000700000000000000" pitchFamily="2" charset="-78"/>
              </a:rPr>
              <a:t>A4</a:t>
            </a:r>
          </a:p>
          <a:p>
            <a:pPr algn="just"/>
            <a:r>
              <a:rPr lang="fa-IR" sz="2800" dirty="0" smtClean="0">
                <a:cs typeface="B Lotus" panose="00000700000000000000" pitchFamily="2" charset="-78"/>
              </a:rPr>
              <a:t>لوح فشرده </a:t>
            </a:r>
            <a:r>
              <a:rPr lang="en-US" sz="2800" dirty="0">
                <a:latin typeface="Angsana New" panose="02020603050405020304" pitchFamily="18" charset="-34"/>
                <a:cs typeface="B Lotus" panose="00000700000000000000" pitchFamily="2" charset="-78"/>
              </a:rPr>
              <a:t>WORD , PDF  </a:t>
            </a:r>
            <a:r>
              <a:rPr lang="en-US" sz="2800" dirty="0" smtClean="0">
                <a:latin typeface="Angsana New" panose="02020603050405020304" pitchFamily="18" charset="-34"/>
                <a:cs typeface="B Lotus" panose="00000700000000000000" pitchFamily="2" charset="-78"/>
              </a:rPr>
              <a:t>  </a:t>
            </a:r>
            <a:r>
              <a:rPr lang="fa-IR" sz="2800" dirty="0">
                <a:latin typeface="Angsana New" panose="02020603050405020304" pitchFamily="18" charset="-34"/>
                <a:cs typeface="B Lotus" panose="00000700000000000000" pitchFamily="2" charset="-78"/>
              </a:rPr>
              <a:t> </a:t>
            </a:r>
            <a:r>
              <a:rPr lang="fa-IR" sz="2800" dirty="0" smtClean="0">
                <a:latin typeface="Angsana New" panose="02020603050405020304" pitchFamily="18" charset="-34"/>
                <a:cs typeface="B Lotus" panose="00000700000000000000" pitchFamily="2" charset="-78"/>
              </a:rPr>
              <a:t> پژوهش . </a:t>
            </a:r>
            <a:endParaRPr lang="fa-IR" sz="2800" dirty="0">
              <a:latin typeface="Angsana New" panose="02020603050405020304" pitchFamily="18" charset="-34"/>
              <a:cs typeface="B Lotus" panose="00000700000000000000" pitchFamily="2" charset="-78"/>
            </a:endParaRP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a-IR" dirty="0" smtClean="0"/>
              <a:t>تدوین گزارش </a:t>
            </a:r>
            <a:br>
              <a:rPr lang="fa-IR" dirty="0" smtClean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3150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60000"/>
              </a:lnSpc>
            </a:pPr>
            <a:r>
              <a:rPr lang="fa-IR" sz="2400" b="1" dirty="0">
                <a:cs typeface="B Lotus" panose="00000700000000000000" pitchFamily="2" charset="-78"/>
              </a:rPr>
              <a:t>1.معرفی موضوع  </a:t>
            </a:r>
            <a:r>
              <a:rPr lang="fa-IR" sz="2400" b="1" dirty="0" smtClean="0">
                <a:cs typeface="B Lotus" panose="00000700000000000000" pitchFamily="2" charset="-78"/>
              </a:rPr>
              <a:t>.                          </a:t>
            </a:r>
            <a:endParaRPr lang="fa-IR" sz="2400" b="1" dirty="0">
              <a:cs typeface="B Lotus" panose="00000700000000000000" pitchFamily="2" charset="-78"/>
            </a:endParaRPr>
          </a:p>
          <a:p>
            <a:pPr>
              <a:lnSpc>
                <a:spcPct val="160000"/>
              </a:lnSpc>
            </a:pPr>
            <a:r>
              <a:rPr lang="fa-IR" sz="2400" b="1" dirty="0" smtClean="0">
                <a:cs typeface="B Lotus" panose="00000700000000000000" pitchFamily="2" charset="-78"/>
              </a:rPr>
              <a:t>2-روش </a:t>
            </a:r>
            <a:r>
              <a:rPr lang="fa-IR" sz="2400" b="1" dirty="0">
                <a:cs typeface="B Lotus" panose="00000700000000000000" pitchFamily="2" charset="-78"/>
              </a:rPr>
              <a:t>تحقیق </a:t>
            </a:r>
            <a:r>
              <a:rPr lang="fa-IR" sz="2400" b="1" dirty="0" smtClean="0">
                <a:cs typeface="B Lotus" panose="00000700000000000000" pitchFamily="2" charset="-78"/>
              </a:rPr>
              <a:t>.</a:t>
            </a:r>
            <a:endParaRPr lang="fa-IR" sz="2400" b="1" dirty="0">
              <a:cs typeface="B Lotus" panose="00000700000000000000" pitchFamily="2" charset="-78"/>
            </a:endParaRPr>
          </a:p>
          <a:p>
            <a:pPr>
              <a:lnSpc>
                <a:spcPct val="160000"/>
              </a:lnSpc>
            </a:pPr>
            <a:r>
              <a:rPr lang="fa-IR" sz="2400" b="1" dirty="0">
                <a:cs typeface="B Lotus" panose="00000700000000000000" pitchFamily="2" charset="-78"/>
              </a:rPr>
              <a:t>3. روش های جمع آوری </a:t>
            </a:r>
            <a:r>
              <a:rPr lang="fa-IR" sz="2400" b="1" dirty="0" smtClean="0">
                <a:cs typeface="B Lotus" panose="00000700000000000000" pitchFamily="2" charset="-78"/>
              </a:rPr>
              <a:t>اطلاعات .</a:t>
            </a:r>
            <a:endParaRPr lang="fa-IR" sz="2400" b="1" dirty="0">
              <a:cs typeface="B Lotus" panose="00000700000000000000" pitchFamily="2" charset="-78"/>
            </a:endParaRPr>
          </a:p>
          <a:p>
            <a:pPr>
              <a:lnSpc>
                <a:spcPct val="160000"/>
              </a:lnSpc>
            </a:pPr>
            <a:r>
              <a:rPr lang="fa-IR" sz="2400" b="1" dirty="0">
                <a:cs typeface="B Lotus" panose="00000700000000000000" pitchFamily="2" charset="-78"/>
              </a:rPr>
              <a:t>4. خلاصه ای از مهم ترین داده ها </a:t>
            </a:r>
            <a:r>
              <a:rPr lang="fa-IR" sz="2400" b="1" dirty="0" smtClean="0">
                <a:cs typeface="B Lotus" panose="00000700000000000000" pitchFamily="2" charset="-78"/>
              </a:rPr>
              <a:t>.</a:t>
            </a:r>
            <a:endParaRPr lang="fa-IR" sz="2400" b="1" dirty="0">
              <a:cs typeface="B Lotus" panose="00000700000000000000" pitchFamily="2" charset="-78"/>
            </a:endParaRPr>
          </a:p>
          <a:p>
            <a:pPr>
              <a:lnSpc>
                <a:spcPct val="160000"/>
              </a:lnSpc>
            </a:pPr>
            <a:r>
              <a:rPr lang="fa-IR" sz="2400" b="1" dirty="0">
                <a:cs typeface="B Lotus" panose="00000700000000000000" pitchFamily="2" charset="-78"/>
              </a:rPr>
              <a:t>5. روش </a:t>
            </a:r>
            <a:r>
              <a:rPr lang="fa-IR" sz="2400" b="1" dirty="0" err="1">
                <a:cs typeface="B Lotus" panose="00000700000000000000" pitchFamily="2" charset="-78"/>
              </a:rPr>
              <a:t>گردآوري</a:t>
            </a:r>
            <a:r>
              <a:rPr lang="fa-IR" sz="2400" b="1" dirty="0">
                <a:cs typeface="B Lotus" panose="00000700000000000000" pitchFamily="2" charset="-78"/>
              </a:rPr>
              <a:t>  </a:t>
            </a:r>
            <a:r>
              <a:rPr lang="fa-IR" sz="2400" b="1" dirty="0" err="1" smtClean="0">
                <a:cs typeface="B Lotus" panose="00000700000000000000" pitchFamily="2" charset="-78"/>
              </a:rPr>
              <a:t>داده‌ها</a:t>
            </a:r>
            <a:r>
              <a:rPr lang="fa-IR" sz="2400" b="1" dirty="0" smtClean="0">
                <a:cs typeface="B Lotus" panose="00000700000000000000" pitchFamily="2" charset="-78"/>
              </a:rPr>
              <a:t> .</a:t>
            </a:r>
            <a:endParaRPr lang="en-US" sz="2400" b="1" dirty="0">
              <a:cs typeface="B Lotus" panose="00000700000000000000" pitchFamily="2" charset="-78"/>
            </a:endParaRP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فاکتور های مهم ارائه حضوری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7122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60000"/>
              </a:lnSpc>
            </a:pPr>
            <a:r>
              <a:rPr lang="fa-IR" sz="2400" b="1" dirty="0" smtClean="0">
                <a:cs typeface="B Lotus" panose="00000700000000000000" pitchFamily="2" charset="-78"/>
              </a:rPr>
              <a:t>6. </a:t>
            </a:r>
            <a:r>
              <a:rPr lang="fa-IR" sz="2400" b="1" dirty="0">
                <a:cs typeface="B Lotus" panose="00000700000000000000" pitchFamily="2" charset="-78"/>
              </a:rPr>
              <a:t>تجزیه و </a:t>
            </a:r>
            <a:r>
              <a:rPr lang="fa-IR" sz="2400" b="1" dirty="0" err="1">
                <a:cs typeface="B Lotus" panose="00000700000000000000" pitchFamily="2" charset="-78"/>
              </a:rPr>
              <a:t>تحليل</a:t>
            </a:r>
            <a:r>
              <a:rPr lang="fa-IR" sz="2400" b="1" dirty="0">
                <a:cs typeface="B Lotus" panose="00000700000000000000" pitchFamily="2" charset="-78"/>
              </a:rPr>
              <a:t>  </a:t>
            </a:r>
            <a:r>
              <a:rPr lang="fa-IR" sz="2400" b="1" dirty="0" err="1" smtClean="0">
                <a:cs typeface="B Lotus" panose="00000700000000000000" pitchFamily="2" charset="-78"/>
              </a:rPr>
              <a:t>داده‌ها</a:t>
            </a:r>
            <a:r>
              <a:rPr lang="fa-IR" sz="2400" b="1" dirty="0">
                <a:cs typeface="B Lotus" panose="00000700000000000000" pitchFamily="2" charset="-78"/>
              </a:rPr>
              <a:t> </a:t>
            </a:r>
            <a:r>
              <a:rPr lang="fa-IR" sz="2400" b="1" dirty="0" smtClean="0">
                <a:cs typeface="B Lotus" panose="00000700000000000000" pitchFamily="2" charset="-78"/>
              </a:rPr>
              <a:t>.</a:t>
            </a:r>
            <a:endParaRPr lang="fa-IR" sz="2400" b="1" dirty="0">
              <a:cs typeface="B Lotus" panose="00000700000000000000" pitchFamily="2" charset="-78"/>
            </a:endParaRPr>
          </a:p>
          <a:p>
            <a:pPr>
              <a:lnSpc>
                <a:spcPct val="160000"/>
              </a:lnSpc>
            </a:pPr>
            <a:r>
              <a:rPr lang="fa-IR" sz="2400" b="1" dirty="0">
                <a:cs typeface="B Lotus" panose="00000700000000000000" pitchFamily="2" charset="-78"/>
              </a:rPr>
              <a:t>7. </a:t>
            </a:r>
            <a:r>
              <a:rPr lang="fa-IR" sz="2400" b="1" dirty="0" err="1" smtClean="0">
                <a:cs typeface="B Lotus" panose="00000700000000000000" pitchFamily="2" charset="-78"/>
              </a:rPr>
              <a:t>نتايج</a:t>
            </a:r>
            <a:r>
              <a:rPr lang="fa-IR" sz="2400" b="1" dirty="0" smtClean="0">
                <a:cs typeface="B Lotus" panose="00000700000000000000" pitchFamily="2" charset="-78"/>
              </a:rPr>
              <a:t> .</a:t>
            </a:r>
            <a:endParaRPr lang="fa-IR" sz="2400" b="1" dirty="0">
              <a:cs typeface="B Lotus" panose="00000700000000000000" pitchFamily="2" charset="-78"/>
            </a:endParaRPr>
          </a:p>
          <a:p>
            <a:pPr>
              <a:lnSpc>
                <a:spcPct val="160000"/>
              </a:lnSpc>
            </a:pPr>
            <a:r>
              <a:rPr lang="fa-IR" sz="2400" b="1" dirty="0">
                <a:cs typeface="B Lotus" panose="00000700000000000000" pitchFamily="2" charset="-78"/>
              </a:rPr>
              <a:t>8- </a:t>
            </a:r>
            <a:r>
              <a:rPr lang="fa-IR" sz="2400" b="1" dirty="0" err="1" smtClean="0">
                <a:cs typeface="B Lotus" panose="00000700000000000000" pitchFamily="2" charset="-78"/>
              </a:rPr>
              <a:t>پيشنهادات</a:t>
            </a:r>
            <a:r>
              <a:rPr lang="fa-IR" sz="2400" b="1" dirty="0" smtClean="0">
                <a:cs typeface="B Lotus" panose="00000700000000000000" pitchFamily="2" charset="-78"/>
              </a:rPr>
              <a:t> .</a:t>
            </a:r>
            <a:endParaRPr lang="fa-IR" sz="2400" b="1" dirty="0">
              <a:cs typeface="B Lotus" panose="00000700000000000000" pitchFamily="2" charset="-78"/>
            </a:endParaRPr>
          </a:p>
          <a:p>
            <a:pPr>
              <a:lnSpc>
                <a:spcPct val="160000"/>
              </a:lnSpc>
            </a:pPr>
            <a:r>
              <a:rPr lang="fa-IR" sz="2400" b="1" dirty="0">
                <a:cs typeface="B Lotus" panose="00000700000000000000" pitchFamily="2" charset="-78"/>
              </a:rPr>
              <a:t>9-محدودیت ها  </a:t>
            </a:r>
            <a:r>
              <a:rPr lang="fa-IR" sz="2400" b="1" dirty="0" smtClean="0">
                <a:cs typeface="B Lotus" panose="00000700000000000000" pitchFamily="2" charset="-78"/>
              </a:rPr>
              <a:t>.</a:t>
            </a:r>
            <a:endParaRPr lang="fa-IR" sz="2400" b="1" dirty="0">
              <a:cs typeface="B Lotus" panose="00000700000000000000" pitchFamily="2" charset="-78"/>
            </a:endParaRPr>
          </a:p>
          <a:p>
            <a:pPr>
              <a:lnSpc>
                <a:spcPct val="160000"/>
              </a:lnSpc>
            </a:pPr>
            <a:r>
              <a:rPr lang="fa-IR" sz="2400" b="1" dirty="0">
                <a:cs typeface="B Lotus" panose="00000700000000000000" pitchFamily="2" charset="-78"/>
              </a:rPr>
              <a:t>10.منابع </a:t>
            </a:r>
            <a:r>
              <a:rPr lang="fa-IR" sz="2400" b="1" dirty="0" smtClean="0">
                <a:cs typeface="B Lotus" panose="00000700000000000000" pitchFamily="2" charset="-78"/>
              </a:rPr>
              <a:t>.</a:t>
            </a:r>
            <a:endParaRPr lang="en-US" sz="2400" b="1" dirty="0">
              <a:cs typeface="B Lotus" panose="00000700000000000000" pitchFamily="2" charset="-78"/>
            </a:endParaRP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فاکتورهای مهم ارائه حضوری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8036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fa-IR" dirty="0" smtClean="0">
                <a:cs typeface="B Lotus" panose="00000700000000000000" pitchFamily="2" charset="-78"/>
              </a:rPr>
              <a:t>کیفیت ارائه : ارائه ی مسلط و منسجم مطالب .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تعامل و هم اندیشی : هماهنگی در ارائه و مشورت در تنظیم پاسخ به سوالات .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تعامل و تقسیم کار در ارائه : هر دو نفر در شرح کلامی و استفاده از فناوری دخیل باشند. 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فن بیان : درستی و شیوایی کلام و توانایی در انتقال کلامی مطالب . 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رعایت اخلاق پژوهشی : رعایت ادب و احترام در رفتار ، صداقت در گفتار و امانت داری در استفاده از منابع . 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مدیریت مدت زمان ارائه (  7  الی 10 دقیقه ) .</a:t>
            </a:r>
            <a:endParaRPr lang="en-US" dirty="0">
              <a:cs typeface="B Lotus" panose="000007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a-IR" dirty="0" smtClean="0"/>
              <a:t>شاخص های ارزیابی حضوری  </a:t>
            </a:r>
            <a:br>
              <a:rPr lang="fa-IR" dirty="0" smtClean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5320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 descr="1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43174" y="2857496"/>
            <a:ext cx="4442958" cy="3685403"/>
          </a:xfr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11354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lnSpc>
                <a:spcPct val="150000"/>
              </a:lnSpc>
            </a:pPr>
            <a:r>
              <a:rPr lang="fa-IR" dirty="0" smtClean="0">
                <a:ln w="11430"/>
                <a:solidFill>
                  <a:srgbClr val="0070C0"/>
                </a:solidFill>
                <a:cs typeface="B Jadid" pitchFamily="2" charset="-78"/>
              </a:rPr>
              <a:t>گزیده ی پژوهش های منتخب استانی </a:t>
            </a:r>
            <a:endParaRPr lang="fa-IR" dirty="0">
              <a:ln w="11430"/>
              <a:solidFill>
                <a:srgbClr val="0070C0"/>
              </a:solidFill>
              <a:cs typeface="B Jadid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83618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fa-IR" dirty="0" smtClean="0">
                <a:cs typeface="B Lotus" panose="00000700000000000000" pitchFamily="2" charset="-78"/>
              </a:rPr>
              <a:t>-  بررسی تاثیر گونه مهاجم سنجاب ایرانی در نابودی باغستان ها. 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( قزوین ) 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- عوامل موثر بر گرایش دانش آموزان دبیرستان های دخترانه به انجام فعالیت پژوهش علمی . ( کردستان ) 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- تاثیر عصاره گیاه </a:t>
            </a:r>
            <a:r>
              <a:rPr lang="fa-IR" dirty="0" err="1" smtClean="0">
                <a:cs typeface="B Lotus" panose="00000700000000000000" pitchFamily="2" charset="-78"/>
              </a:rPr>
              <a:t>استبرق</a:t>
            </a:r>
            <a:r>
              <a:rPr lang="fa-IR" dirty="0" smtClean="0">
                <a:cs typeface="B Lotus" panose="00000700000000000000" pitchFamily="2" charset="-78"/>
              </a:rPr>
              <a:t> در کاهش دو آفت خانگی مورچه و </a:t>
            </a:r>
            <a:r>
              <a:rPr lang="fa-IR" dirty="0" err="1" smtClean="0">
                <a:cs typeface="B Lotus" panose="00000700000000000000" pitchFamily="2" charset="-78"/>
              </a:rPr>
              <a:t>سوسری</a:t>
            </a:r>
            <a:r>
              <a:rPr lang="fa-IR" dirty="0" smtClean="0">
                <a:cs typeface="B Lotus" panose="00000700000000000000" pitchFamily="2" charset="-78"/>
              </a:rPr>
              <a:t> آلمانی . ( کرمان ) 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- فرا تحلیل پژوهش علمی های صورت گرفته ، پیرامون موضوع محیط زیست و شناسایی ضرورت های پژوهش . ( مرکزی )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- تاثیر هوش هیجانی بر عملکرد تحصیلی دانش آموزان پسر متوسطه اول . ( همدان ) 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- بررسی عوامل موثر در صرفه جویی مصرف آب . ( لرستان ) 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گزیده ی پژوهش های منتخب استانی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5149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fa-IR" dirty="0" smtClean="0">
                <a:cs typeface="B Lotus" panose="00000700000000000000" pitchFamily="2" charset="-78"/>
              </a:rPr>
              <a:t>- ساخت پماد زخم ضد التهاب.  ( تهران ) 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- اثر دود سیگار بر گیاهان . ( زنجان ) 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-بررسی ساخت و اثبات کارایی کیسه فشرده </a:t>
            </a:r>
            <a:r>
              <a:rPr lang="fa-IR" dirty="0" err="1" smtClean="0">
                <a:cs typeface="B Lotus" panose="00000700000000000000" pitchFamily="2" charset="-78"/>
              </a:rPr>
              <a:t>یخی</a:t>
            </a:r>
            <a:r>
              <a:rPr lang="fa-IR" dirty="0" smtClean="0">
                <a:cs typeface="B Lotus" panose="00000700000000000000" pitchFamily="2" charset="-78"/>
              </a:rPr>
              <a:t> . ( اصفهان ) 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- بررسی نقش  آب مجازی در منابع آب ایران . ( ایلام ) 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-تاثیر درس بازی بر روند </a:t>
            </a:r>
            <a:r>
              <a:rPr lang="fa-IR" dirty="0" err="1" smtClean="0">
                <a:cs typeface="B Lotus" panose="00000700000000000000" pitchFamily="2" charset="-78"/>
              </a:rPr>
              <a:t>یاددهی</a:t>
            </a:r>
            <a:r>
              <a:rPr lang="fa-IR" dirty="0" smtClean="0">
                <a:cs typeface="B Lotus" panose="00000700000000000000" pitchFamily="2" charset="-78"/>
              </a:rPr>
              <a:t> – یادگیری در کلاس درس مطالعات اجتماعی . ( گلستان ) 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-بررسی و مقایسه کشاورزی سنتی با صنعتی . ( خراسان شمالی ) 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-بررسی اثر آبیاری مغناطیسی بر حفظ رطوبت خاک . ( بوشهر ) </a:t>
            </a:r>
          </a:p>
          <a:p>
            <a:pPr algn="just"/>
            <a:r>
              <a:rPr lang="fa-IR" dirty="0" smtClean="0">
                <a:cs typeface="B Lotus" panose="00000700000000000000" pitchFamily="2" charset="-78"/>
              </a:rPr>
              <a:t>-تاثیر حرکات کششی – تنفسی و تغذیه مناسب بر کاهش اضطراب امتحان . ( خراسان رضوی )</a:t>
            </a:r>
            <a:r>
              <a:rPr lang="fa-IR" dirty="0" smtClean="0"/>
              <a:t> 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/>
              <a:t>گزیده ی پژوهش های منتخب استانی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3542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28596" y="2214554"/>
            <a:ext cx="8229600" cy="2439982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9600" spc="50" dirty="0" smtClean="0">
                <a:ln w="11430">
                  <a:solidFill>
                    <a:schemeClr val="bg2">
                      <a:lumMod val="10000"/>
                    </a:schemeClr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>پایان</a:t>
            </a:r>
            <a:r>
              <a:rPr lang="fa-IR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fa-IR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1959</TotalTime>
  <Words>4479</Words>
  <Application>Microsoft Office PowerPoint</Application>
  <PresentationFormat>On-screen Show (4:3)</PresentationFormat>
  <Paragraphs>369</Paragraphs>
  <Slides>55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56" baseType="lpstr">
      <vt:lpstr>1_Concourse</vt:lpstr>
      <vt:lpstr>بنام خدا</vt:lpstr>
      <vt:lpstr>کارگاه تخصصی پژوهش   جشنواره نوجوان خوارزمی </vt:lpstr>
      <vt:lpstr>PowerPoint Presentation</vt:lpstr>
      <vt:lpstr>PowerPoint Presentation</vt:lpstr>
      <vt:lpstr>نحوه اجرا : </vt:lpstr>
      <vt:lpstr>مشخصات طرح پژوهش: </vt:lpstr>
      <vt:lpstr>اصطلاحات مفهومی در تحقیقات علمی   </vt:lpstr>
      <vt:lpstr>تحقیق علمی </vt:lpstr>
      <vt:lpstr>مدل مفهومی ( چهارچوب نظری )  </vt:lpstr>
      <vt:lpstr>مدل مفهومی ( چهارچوب نظری )  </vt:lpstr>
      <vt:lpstr>نظریه  </vt:lpstr>
      <vt:lpstr>متغیر :  </vt:lpstr>
      <vt:lpstr>متغیر :  </vt:lpstr>
      <vt:lpstr>متغیر :</vt:lpstr>
      <vt:lpstr>متغیر : </vt:lpstr>
      <vt:lpstr>فرضیه : </vt:lpstr>
      <vt:lpstr>نمونه گیری :  </vt:lpstr>
      <vt:lpstr>نمونه گیری </vt:lpstr>
      <vt:lpstr>نمونه گیری :</vt:lpstr>
      <vt:lpstr>نمونه گیری : </vt:lpstr>
      <vt:lpstr>نمونه گیری : </vt:lpstr>
      <vt:lpstr>نمونه گیری : </vt:lpstr>
      <vt:lpstr>ابزار سنجش و گردآوری اطلاعات </vt:lpstr>
      <vt:lpstr>ابزار سنجش و گردآوری اطلاعات</vt:lpstr>
      <vt:lpstr>روش های گردآوری اطلاعات</vt:lpstr>
      <vt:lpstr>روش های گردآوری اطلاعات</vt:lpstr>
      <vt:lpstr>انواع تحقیقات علمی </vt:lpstr>
      <vt:lpstr>انواع تحقیقات علمی </vt:lpstr>
      <vt:lpstr>انواع تحقیقات علمی </vt:lpstr>
      <vt:lpstr>انواع تحقیقات علمی </vt:lpstr>
      <vt:lpstr>انواع تحقیقات علمی </vt:lpstr>
      <vt:lpstr>انواع تحقیقات علمی </vt:lpstr>
      <vt:lpstr>انواع تحقیقات علمی </vt:lpstr>
      <vt:lpstr>انواع تحقیقات علمی </vt:lpstr>
      <vt:lpstr>ساختارهای پژوهش های علمی</vt:lpstr>
      <vt:lpstr>ساختار پژوهش :  </vt:lpstr>
      <vt:lpstr>ساختار پژوهش :  </vt:lpstr>
      <vt:lpstr>ساختار پژوهش :</vt:lpstr>
      <vt:lpstr>PowerPoint Presentation</vt:lpstr>
      <vt:lpstr>شاخص های ارزیابی پژوهش های علمی</vt:lpstr>
      <vt:lpstr>PowerPoint Presentation</vt:lpstr>
      <vt:lpstr>  بیان مساله :   </vt:lpstr>
      <vt:lpstr>بیان مساله : </vt:lpstr>
      <vt:lpstr>روش پژوهش :  </vt:lpstr>
      <vt:lpstr>روش پژوهش </vt:lpstr>
      <vt:lpstr>تجزیه و تحلیل داده ها </vt:lpstr>
      <vt:lpstr>نتیجه گیری :  </vt:lpstr>
      <vt:lpstr>تدوین گزارش  </vt:lpstr>
      <vt:lpstr>فاکتور های مهم ارائه حضوری </vt:lpstr>
      <vt:lpstr>فاکتورهای مهم ارائه حضوری </vt:lpstr>
      <vt:lpstr>شاخص های ارزیابی حضوری   </vt:lpstr>
      <vt:lpstr>گزیده ی پژوهش های منتخب استانی </vt:lpstr>
      <vt:lpstr>گزیده ی پژوهش های منتخب استانی </vt:lpstr>
      <vt:lpstr>گزیده ی پژوهش های منتخب استانی </vt:lpstr>
      <vt:lpstr>پایان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1</dc:creator>
  <cp:lastModifiedBy>Windows User</cp:lastModifiedBy>
  <cp:revision>259</cp:revision>
  <dcterms:created xsi:type="dcterms:W3CDTF">2015-12-11T12:42:04Z</dcterms:created>
  <dcterms:modified xsi:type="dcterms:W3CDTF">2020-04-07T14:19:22Z</dcterms:modified>
</cp:coreProperties>
</file>