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2"/>
  </p:sldMasterIdLst>
  <p:notesMasterIdLst>
    <p:notesMasterId r:id="rId106"/>
  </p:notesMasterIdLst>
  <p:sldIdLst>
    <p:sldId id="36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  <p:sldId id="276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319" r:id="rId46"/>
    <p:sldId id="298" r:id="rId47"/>
    <p:sldId id="299" r:id="rId48"/>
    <p:sldId id="301" r:id="rId49"/>
    <p:sldId id="302" r:id="rId50"/>
    <p:sldId id="303" r:id="rId51"/>
    <p:sldId id="304" r:id="rId52"/>
    <p:sldId id="300" r:id="rId53"/>
    <p:sldId id="305" r:id="rId54"/>
    <p:sldId id="306" r:id="rId55"/>
    <p:sldId id="318" r:id="rId56"/>
    <p:sldId id="315" r:id="rId57"/>
    <p:sldId id="317" r:id="rId58"/>
    <p:sldId id="316" r:id="rId59"/>
    <p:sldId id="307" r:id="rId60"/>
    <p:sldId id="314" r:id="rId61"/>
    <p:sldId id="313" r:id="rId62"/>
    <p:sldId id="312" r:id="rId63"/>
    <p:sldId id="311" r:id="rId64"/>
    <p:sldId id="310" r:id="rId65"/>
    <p:sldId id="309" r:id="rId66"/>
    <p:sldId id="308" r:id="rId67"/>
    <p:sldId id="330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  <p:sldId id="355" r:id="rId102"/>
    <p:sldId id="356" r:id="rId103"/>
    <p:sldId id="357" r:id="rId104"/>
    <p:sldId id="358" r:id="rId10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495" autoAdjust="0"/>
    <p:restoredTop sz="94660"/>
  </p:normalViewPr>
  <p:slideViewPr>
    <p:cSldViewPr>
      <p:cViewPr varScale="1">
        <p:scale>
          <a:sx n="74" d="100"/>
          <a:sy n="74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07" Type="http://schemas.openxmlformats.org/officeDocument/2006/relationships/presProps" Target="presProps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viewProps" Target="viewProp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theme" Target="theme/theme1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1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tableStyles" Target="tableStyle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28DCF7F-54D2-4BFF-A649-13CE9A2212D7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2782A60-23E8-45AC-8E42-21DB0EB4C57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7051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782A60-23E8-45AC-8E42-21DB0EB4C57E}" type="slidenum">
              <a:rPr lang="fa-IR" smtClean="0"/>
              <a:pPr/>
              <a:t>59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39374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کارگاه آموزشی طرح واره </a:t>
            </a:r>
            <a:r>
              <a:rPr lang="ar-SA" dirty="0" smtClean="0"/>
              <a:t>درمانی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چرا طرح واره درمانی شکل گرفت؟</a:t>
            </a:r>
            <a:endParaRPr lang="en-US" dirty="0"/>
          </a:p>
          <a:p>
            <a:pPr lvl="0"/>
            <a:r>
              <a:rPr lang="ar-SA" dirty="0"/>
              <a:t>طرح واره درمانی: گذشته، حال، آینده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مشکلات شناخت درمانی کلاسیک در درمان بیماران مزمن و محور </a:t>
            </a:r>
            <a:r>
              <a:rPr lang="en-US" dirty="0"/>
              <a:t>II</a:t>
            </a:r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از دستورالعمل های درمانی تبعیت می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به افکار و احساسات خود دست یابند.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افکار خود را تغییر دهند.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رابطه خوبی با درمانگر برقرار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مشکلات آماجی مشخصی دارند.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ar-SA" dirty="0"/>
              <a:t>علایم حاکی از اختلال شخصیت (فریمن، 1997).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گزارش بیمار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ناآگاهی از پیامدهای رفتار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دلیل مراجعه به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متابعت از روش های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ناراحتی از وجود مشکل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قطع ناگهانی روند درمان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بک و فریمن (1990)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فرد از خودش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قواعد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قضاوت فرد درباره دیگران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امکان تغییر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ar-SA" sz="3600" dirty="0"/>
              <a:t>میلون (2008): تعامل بین محور </a:t>
            </a:r>
            <a:r>
              <a:rPr lang="en-US" sz="3600" dirty="0"/>
              <a:t>II</a:t>
            </a:r>
            <a:r>
              <a:rPr lang="ar-SA" sz="3600" dirty="0"/>
              <a:t> و </a:t>
            </a:r>
            <a:r>
              <a:rPr lang="en-US" sz="3600" dirty="0"/>
              <a:t>IV</a:t>
            </a:r>
            <a:r>
              <a:rPr lang="ar-SA" sz="3600" dirty="0"/>
              <a:t>  محور </a:t>
            </a:r>
            <a:r>
              <a:rPr lang="en-US" sz="3600" dirty="0" smtClean="0"/>
              <a:t>I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سیستم ایمنی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سبک مقابله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علایم بالینی به مثابه تب یا عطسه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استرسورها به مثابه میکروب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 در درمان افراد مبتلا به اختلال شخصیت</a:t>
            </a:r>
            <a:endParaRPr lang="en-US" dirty="0"/>
          </a:p>
          <a:p>
            <a:pPr lvl="0"/>
            <a:r>
              <a:rPr lang="ar-SA" dirty="0"/>
              <a:t>علیت دوری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مفاهیم کلیدی نظریه طرحواره</a:t>
            </a:r>
            <a:endParaRPr lang="en-US" dirty="0"/>
          </a:p>
          <a:p>
            <a:pPr lvl="0"/>
            <a:r>
              <a:rPr lang="ar-SA" dirty="0"/>
              <a:t>نیازهای هیجانی اساسی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دلبستگی ایمن به دیگران (حوزه بریدگی و طرد)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بالبی: نقش درمانگر شبیه مادر است که برای کودک پایگاه ایمنی فراهم می کند تا کودک بتواند به کاوش پیرامون جهان بپردازد (1988، ص 140).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تقرب جویی، محافظت و جدایی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دلبستگی: از گهواره تا گور</a:t>
            </a:r>
            <a:endParaRPr lang="en-US" dirty="0"/>
          </a:p>
          <a:p>
            <a:pPr lvl="0"/>
            <a:r>
              <a:rPr lang="ar-SA" dirty="0"/>
              <a:t>مدل های فعال درونی (</a:t>
            </a:r>
            <a:r>
              <a:rPr lang="en-US" dirty="0"/>
              <a:t>Internal working model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رابطه با نماد دلبستگی اولیه و ثانویه</a:t>
            </a:r>
            <a:endParaRPr lang="en-US" dirty="0"/>
          </a:p>
          <a:p>
            <a:pPr lvl="0"/>
            <a:r>
              <a:rPr lang="ar-SA" dirty="0"/>
              <a:t>تجارب پیش زبانی در شکل گیری خویشتن</a:t>
            </a:r>
            <a:endParaRPr lang="en-US" dirty="0"/>
          </a:p>
          <a:p>
            <a:pPr lvl="0"/>
            <a:r>
              <a:rPr lang="ar-SA" dirty="0"/>
              <a:t>موضع فرد در قبال تجارب زندگی</a:t>
            </a:r>
            <a:endParaRPr lang="en-US" dirty="0"/>
          </a:p>
          <a:p>
            <a:pPr lvl="0"/>
            <a:r>
              <a:rPr lang="ar-SA" dirty="0"/>
              <a:t>وجود پایگاه ایمنی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موضع تاملی (</a:t>
            </a:r>
            <a:r>
              <a:rPr lang="en-US" dirty="0"/>
              <a:t>Reflective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مسایل مربوط به دلبستگی</a:t>
            </a:r>
            <a:endParaRPr lang="en-US" dirty="0"/>
          </a:p>
          <a:p>
            <a:pPr lvl="0"/>
            <a:r>
              <a:rPr lang="ar-SA" dirty="0"/>
              <a:t>تجربه پذیری (</a:t>
            </a:r>
            <a:r>
              <a:rPr lang="en-US" dirty="0"/>
              <a:t>openness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نزدیکی (</a:t>
            </a:r>
            <a:r>
              <a:rPr lang="en-US" dirty="0"/>
              <a:t>closeness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وابستگی (</a:t>
            </a:r>
            <a:r>
              <a:rPr lang="en-US" dirty="0"/>
              <a:t>dependence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تعهد (</a:t>
            </a:r>
            <a:r>
              <a:rPr lang="en-US" dirty="0"/>
              <a:t>commitment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مهربانی (</a:t>
            </a:r>
            <a:r>
              <a:rPr lang="en-US" dirty="0"/>
              <a:t>affection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خودگردانی، کفایت و هویت (حوزه </a:t>
            </a:r>
            <a:r>
              <a:rPr lang="ar-SA" b="1" dirty="0" smtClean="0"/>
              <a:t>خودگر</a:t>
            </a:r>
            <a:r>
              <a:rPr lang="fa-IR" b="1" dirty="0" smtClean="0"/>
              <a:t>د</a:t>
            </a:r>
            <a:r>
              <a:rPr lang="ar-SA" b="1" dirty="0" smtClean="0"/>
              <a:t>انی </a:t>
            </a:r>
            <a:r>
              <a:rPr lang="ar-SA" b="1" dirty="0"/>
              <a:t>و عملکرد مختل)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مرزهای خانوادگی (مینوچین)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هویت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مادران مضطرب و نگران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Parentification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فردیت یابی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آزادی در بیان نیازها و هیجان های سالم (حوزه دیگر جهت مندی)</a:t>
            </a:r>
            <a:endParaRPr lang="en-US" sz="2800" dirty="0"/>
          </a:p>
          <a:p>
            <a:pPr lvl="1"/>
            <a:r>
              <a:rPr lang="ar-SA" dirty="0"/>
              <a:t>طرح واره های هیجانی والدین</a:t>
            </a:r>
            <a:endParaRPr lang="en-US" sz="2400" dirty="0"/>
          </a:p>
          <a:p>
            <a:pPr lvl="1"/>
            <a:r>
              <a:rPr lang="ar-SA" dirty="0"/>
              <a:t>اجتناب هیجانی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محدودیت های واقع بینانه و خویشتن داری (حوزه محدودیت های مختل)</a:t>
            </a:r>
            <a:endParaRPr lang="en-US" sz="2800" dirty="0"/>
          </a:p>
          <a:p>
            <a:pPr lvl="1"/>
            <a:r>
              <a:rPr lang="ar-SA" dirty="0"/>
              <a:t>والدین سهل انگار</a:t>
            </a:r>
            <a:endParaRPr lang="en-US" sz="2400" dirty="0"/>
          </a:p>
          <a:p>
            <a:pPr lvl="1"/>
            <a:r>
              <a:rPr lang="ar-SA" dirty="0"/>
              <a:t>باورهای ناکارآمد درباره فرزندپروری</a:t>
            </a:r>
            <a:endParaRPr lang="en-US" sz="2400" dirty="0"/>
          </a:p>
          <a:p>
            <a:pPr lvl="1"/>
            <a:r>
              <a:rPr lang="ar-SA" dirty="0"/>
              <a:t>مدل 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b="1" dirty="0"/>
              <a:t>تجارب اولیه زندگی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بدرفتار/ منفعل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سرد، کناره گیر و پرتوقع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و جدال واقعی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تعویض نقش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و جانشینی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سهل انگاری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از سوی همسالان (سالیوان)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ناکامی ناگوار نیازها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آسیب دیدن و قربانی شدن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همانند سازی با افراد مهم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تجارب مثبت افراطی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1"/>
            <a:r>
              <a:rPr lang="ar-SA" dirty="0"/>
              <a:t>تعریف</a:t>
            </a:r>
            <a:endParaRPr lang="en-US" sz="2400" dirty="0"/>
          </a:p>
          <a:p>
            <a:pPr lvl="1"/>
            <a:r>
              <a:rPr lang="ar-SA" dirty="0"/>
              <a:t>سطوح شناخت</a:t>
            </a:r>
            <a:endParaRPr lang="en-US" sz="2400" dirty="0"/>
          </a:p>
          <a:p>
            <a:pPr lvl="1"/>
            <a:r>
              <a:rPr lang="ar-SA" dirty="0"/>
              <a:t>کمربند محافظتی</a:t>
            </a:r>
            <a:endParaRPr lang="en-US" sz="2400" dirty="0"/>
          </a:p>
          <a:p>
            <a:pPr lvl="1"/>
            <a:r>
              <a:rPr lang="ar-SA" dirty="0"/>
              <a:t>هماهنگی شناختی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ar-SA" dirty="0"/>
              <a:t>شکل گیری طرح واره (رویکرد گفتگویی)</a:t>
            </a:r>
            <a:endParaRPr lang="en-US" sz="2400" dirty="0"/>
          </a:p>
          <a:p>
            <a:pPr lvl="0"/>
            <a:r>
              <a:rPr lang="ar-SA" dirty="0"/>
              <a:t>نگرش قدیمی به ذهن</a:t>
            </a:r>
            <a:endParaRPr lang="en-US" sz="2800" dirty="0"/>
          </a:p>
          <a:p>
            <a:pPr lvl="0"/>
            <a:r>
              <a:rPr lang="ar-SA" dirty="0"/>
              <a:t>نگرش جدید به ذهن</a:t>
            </a:r>
            <a:endParaRPr lang="en-US" sz="2800" dirty="0"/>
          </a:p>
          <a:p>
            <a:pPr lvl="1" algn="l" rtl="0"/>
            <a:r>
              <a:rPr lang="en-US" dirty="0"/>
              <a:t>Mind-in-place</a:t>
            </a:r>
            <a:endParaRPr lang="en-US" sz="2400" dirty="0"/>
          </a:p>
          <a:p>
            <a:pPr lvl="1" algn="l" rtl="0"/>
            <a:r>
              <a:rPr lang="en-US" dirty="0" smtClean="0"/>
              <a:t>Mode</a:t>
            </a:r>
            <a:endParaRPr lang="en-US" sz="2400" dirty="0"/>
          </a:p>
          <a:p>
            <a:pPr lvl="1" algn="l" rtl="0"/>
            <a:r>
              <a:rPr lang="en-US" dirty="0"/>
              <a:t>mode </a:t>
            </a:r>
            <a:r>
              <a:rPr lang="en-US" dirty="0" smtClean="0"/>
              <a:t>processing</a:t>
            </a:r>
            <a:endParaRPr lang="en-US" sz="2400" dirty="0"/>
          </a:p>
          <a:p>
            <a:pPr lvl="1" algn="l" rtl="0"/>
            <a:r>
              <a:rPr lang="en-US" dirty="0"/>
              <a:t>state of mind</a:t>
            </a:r>
            <a:endParaRPr lang="en-US" sz="2400" dirty="0"/>
          </a:p>
          <a:p>
            <a:pPr lvl="1" algn="l" rtl="0"/>
            <a:r>
              <a:rPr lang="en-US" dirty="0" smtClean="0"/>
              <a:t>Transformation</a:t>
            </a:r>
          </a:p>
          <a:p>
            <a:pPr lvl="1" algn="l" rtl="0"/>
            <a:r>
              <a:rPr lang="en-US" sz="2400" dirty="0" smtClean="0"/>
              <a:t>Modularity</a:t>
            </a:r>
          </a:p>
          <a:p>
            <a:pPr lvl="1" algn="l" rtl="0"/>
            <a:endParaRPr lang="en-US" sz="2400" dirty="0"/>
          </a:p>
          <a:p>
            <a:pPr lvl="1" algn="l" rtl="0"/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ماهیت انسان در دیالوگ تجلی پیدا می کند (باختین)</a:t>
            </a:r>
            <a:endParaRPr lang="en-US" dirty="0"/>
          </a:p>
          <a:p>
            <a:pPr lvl="0"/>
            <a:r>
              <a:rPr lang="ar-SA" dirty="0"/>
              <a:t>ذهن در بستر گفتگو بوجود می آید.</a:t>
            </a:r>
            <a:endParaRPr lang="en-US" dirty="0"/>
          </a:p>
          <a:p>
            <a:pPr lvl="0"/>
            <a:r>
              <a:rPr lang="ar-SA" dirty="0"/>
              <a:t>خودآگاهی همواره ماهیتی کلامی دارد.</a:t>
            </a:r>
            <a:endParaRPr lang="en-US" dirty="0"/>
          </a:p>
          <a:p>
            <a:pPr lvl="0"/>
            <a:r>
              <a:rPr lang="ar-SA" dirty="0"/>
              <a:t>نقش گفتار در نظم دهی به ذهن، رفتار و عواطف</a:t>
            </a:r>
            <a:endParaRPr lang="en-US" dirty="0"/>
          </a:p>
          <a:p>
            <a:pPr lvl="0"/>
            <a:r>
              <a:rPr lang="ar-SA" dirty="0"/>
              <a:t>تفاوت رمان های داستا یوفسکی و تالستوی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کارکرد دیکتاتوری ذهن</a:t>
            </a:r>
            <a:endParaRPr lang="en-US" sz="2800" dirty="0"/>
          </a:p>
          <a:p>
            <a:pPr lvl="1"/>
            <a:r>
              <a:rPr lang="ar-SA" dirty="0"/>
              <a:t>گرین والد (محافظه کاری شناختی)</a:t>
            </a:r>
            <a:endParaRPr lang="en-US" sz="2400" dirty="0"/>
          </a:p>
          <a:p>
            <a:pPr lvl="1"/>
            <a:r>
              <a:rPr lang="ar-SA" dirty="0"/>
              <a:t>تیزدیل (امپریالیسم شناختی)</a:t>
            </a:r>
            <a:endParaRPr lang="en-US" sz="2400" dirty="0"/>
          </a:p>
          <a:p>
            <a:pPr lvl="1"/>
            <a:r>
              <a:rPr lang="ar-SA" dirty="0"/>
              <a:t>هورنای (استبداد بایدها)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به عنوان خاطره</a:t>
            </a:r>
            <a:endParaRPr lang="en-US" dirty="0"/>
          </a:p>
          <a:p>
            <a:pPr lvl="0"/>
            <a:r>
              <a:rPr lang="ar-SA" dirty="0"/>
              <a:t>زیربنای طرح واره (عزت نفس)</a:t>
            </a:r>
            <a:endParaRPr lang="en-US" dirty="0"/>
          </a:p>
          <a:p>
            <a:pPr lvl="0"/>
            <a:r>
              <a:rPr lang="ar-SA" dirty="0"/>
              <a:t>اشتباهات بنیادین (آدلر)</a:t>
            </a:r>
            <a:endParaRPr lang="en-US" dirty="0"/>
          </a:p>
          <a:p>
            <a:pPr lvl="0"/>
            <a:r>
              <a:rPr lang="ar-SA" dirty="0"/>
              <a:t>عقاید دردسرساز</a:t>
            </a:r>
            <a:endParaRPr lang="en-US" dirty="0"/>
          </a:p>
          <a:p>
            <a:pPr lvl="0"/>
            <a:r>
              <a:rPr lang="ar-SA" dirty="0"/>
              <a:t>طرح واره به عنوان صدای والدین (فنل)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نوروپسیکولوژی طرح واره</a:t>
            </a:r>
            <a:endParaRPr lang="en-US" sz="2800" dirty="0"/>
          </a:p>
          <a:p>
            <a:pPr lvl="1"/>
            <a:r>
              <a:rPr lang="ar-SA" dirty="0"/>
              <a:t>نظریه لدو</a:t>
            </a:r>
            <a:endParaRPr lang="en-US" sz="2400" dirty="0"/>
          </a:p>
          <a:p>
            <a:pPr lvl="1"/>
            <a:r>
              <a:rPr lang="ar-SA" dirty="0"/>
              <a:t>ویژگی های سیستم آمیگدال</a:t>
            </a:r>
            <a:endParaRPr lang="en-US" sz="2400" dirty="0"/>
          </a:p>
          <a:p>
            <a:pPr lvl="1"/>
            <a:r>
              <a:rPr lang="ar-SA" dirty="0"/>
              <a:t>ناهشیار</a:t>
            </a:r>
            <a:endParaRPr lang="en-US" sz="2400" dirty="0"/>
          </a:p>
          <a:p>
            <a:pPr lvl="1"/>
            <a:r>
              <a:rPr lang="ar-SA" dirty="0"/>
              <a:t>علمکرد سریع</a:t>
            </a:r>
            <a:endParaRPr lang="en-US" sz="2400" dirty="0"/>
          </a:p>
          <a:p>
            <a:pPr lvl="1"/>
            <a:r>
              <a:rPr lang="ar-SA" dirty="0"/>
              <a:t>خودکار</a:t>
            </a:r>
            <a:endParaRPr lang="en-US" sz="2400" dirty="0"/>
          </a:p>
          <a:p>
            <a:pPr lvl="1"/>
            <a:r>
              <a:rPr lang="ar-SA" dirty="0"/>
              <a:t>خاطرات پردوام</a:t>
            </a:r>
            <a:endParaRPr lang="en-US" sz="2400" dirty="0"/>
          </a:p>
          <a:p>
            <a:pPr lvl="1"/>
            <a:r>
              <a:rPr lang="ar-SA" dirty="0"/>
              <a:t>عدم تمایزگذاری </a:t>
            </a:r>
            <a:endParaRPr lang="en-US" sz="2400" dirty="0"/>
          </a:p>
          <a:p>
            <a:pPr lvl="1"/>
            <a:r>
              <a:rPr lang="ar-SA" dirty="0"/>
              <a:t>تکامل قبل از قشر مغز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0"/>
            <a:r>
              <a:rPr lang="ar-SA" b="1" dirty="0"/>
              <a:t>بریدگی و طرد</a:t>
            </a:r>
            <a:endParaRPr lang="en-US" sz="2800" dirty="0"/>
          </a:p>
          <a:p>
            <a:pPr lvl="0"/>
            <a:r>
              <a:rPr lang="ar-SA" dirty="0"/>
              <a:t>رهاشدگی/ بی ثباتی</a:t>
            </a:r>
            <a:endParaRPr lang="en-US" sz="2800" dirty="0"/>
          </a:p>
          <a:p>
            <a:pPr lvl="0"/>
            <a:r>
              <a:rPr lang="ar-SA" dirty="0"/>
              <a:t>ریشه های تحولی: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والدین در سن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جدا بودن مادر به مدت طولانی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بی ثبات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طلاق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توجه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 نزدیکی بیش از حد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روابط به دلیل ترس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مفرط درباره از دست دادن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واکنش افراطی به کوچکترین نشانه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حسادت و تملک گرایی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 در تحمل جدایی های کوتاه مدت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 و تردید به تعهد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قهر و کناره گیری در قبال جدایی های همسر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بی اعتمادی/ بدرفتاری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استفاده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هتک حرمت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اعتمادی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افراد خانواده علیه یکدیگر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مورد سوء استفاده قرار گرفتن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اجازه دادن به دیگران برای بهره کشی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حمله متقابل به افراد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 بردن به انگیزه های پنهان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 در مقابل بدرفتاری های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محرومیت هیجانی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سرد و بی عاطفه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صرف وقت و توجه برای کودکان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 میان نگذاشتن احساسات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نکردن به کودک در شرایط بحرانی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عدم ابراز نیازها به همسر</a:t>
            </a:r>
            <a:endParaRPr lang="en-US" sz="2400" dirty="0"/>
          </a:p>
          <a:p>
            <a:pPr lvl="1"/>
            <a:r>
              <a:rPr lang="ar-SA" dirty="0"/>
              <a:t>عدم ابراز دلخوری از اطرافیان</a:t>
            </a:r>
            <a:endParaRPr lang="en-US" sz="2400" dirty="0"/>
          </a:p>
          <a:p>
            <a:pPr lvl="1"/>
            <a:r>
              <a:rPr lang="ar-SA" dirty="0"/>
              <a:t>پرتوقعی</a:t>
            </a:r>
            <a:endParaRPr lang="en-US" sz="2400" dirty="0"/>
          </a:p>
          <a:p>
            <a:pPr lvl="1"/>
            <a:r>
              <a:rPr lang="ar-SA" dirty="0"/>
              <a:t>بهانه گیری و گیر دادن به همسر</a:t>
            </a:r>
            <a:endParaRPr lang="en-US" sz="2400" dirty="0"/>
          </a:p>
          <a:p>
            <a:pPr lvl="1"/>
            <a:r>
              <a:rPr lang="ar-SA" dirty="0"/>
              <a:t>احساس محرومیت از عاطفه و مهر همسر</a:t>
            </a:r>
            <a:endParaRPr lang="en-US" sz="2400" dirty="0"/>
          </a:p>
          <a:p>
            <a:pPr lvl="1"/>
            <a:r>
              <a:rPr lang="ar-SA" dirty="0"/>
              <a:t>احساس پوچی و بی معنایی</a:t>
            </a:r>
            <a:endParaRPr lang="en-US" sz="2400" dirty="0"/>
          </a:p>
          <a:p>
            <a:pPr lvl="1"/>
            <a:r>
              <a:rPr lang="ar-SA" dirty="0"/>
              <a:t>سنگ صبور دیگران بودن</a:t>
            </a:r>
            <a:endParaRPr lang="en-US" sz="2400" dirty="0"/>
          </a:p>
          <a:p>
            <a:pPr lvl="1"/>
            <a:r>
              <a:rPr lang="ar-SA" dirty="0"/>
              <a:t>مسایل روان تنی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نقص/ شرم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نقص واقعی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ناارزنده سازی خود</a:t>
            </a:r>
            <a:endParaRPr lang="en-US" sz="2400" dirty="0"/>
          </a:p>
          <a:p>
            <a:pPr lvl="1"/>
            <a:r>
              <a:rPr lang="ar-SA" dirty="0"/>
              <a:t>کمرویی</a:t>
            </a:r>
            <a:endParaRPr lang="en-US" sz="2400" dirty="0"/>
          </a:p>
          <a:p>
            <a:pPr lvl="1"/>
            <a:r>
              <a:rPr lang="ar-SA" dirty="0"/>
              <a:t>مقایسه</a:t>
            </a:r>
            <a:endParaRPr lang="en-US" sz="2400" dirty="0"/>
          </a:p>
          <a:p>
            <a:pPr lvl="1"/>
            <a:r>
              <a:rPr lang="ar-SA" dirty="0"/>
              <a:t>اجازه به دیگران برای ناارزنده سازی آن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انزوای اجتماعی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متفاوت بودن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جسمی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خرده فرهنگ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اقلیت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حقارت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تنهایی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درباره کارها یا حرف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برنامه ریزی دقیق برای حرف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انزواگزینی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کمرویی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منزلت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وابستگی/ بی کفایتی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تصمیم گیری والدین به جای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تکالیف مدرسه توسط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 راجع به تصمیم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قبول کارهای جدید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چالش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از تنهایی سفر کردن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پذیری نسبت به ضرر یا بیماری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الگوگیری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والدین از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تجارب تروماتیک اوایل دوران کودکی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اضطراب دائمی (یا </a:t>
            </a:r>
            <a:r>
              <a:rPr lang="en-US" dirty="0"/>
              <a:t>GAD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افراطی (ناتوانی در لذت بردن از زندگی، اطمینان طلبی و معاینات پزشکی)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آسیمگی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روان تنی</a:t>
            </a:r>
            <a:endParaRPr lang="en-US" sz="2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خودتحول نیافته/ گرفتار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نزدیکی عاطفی افراطی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مرزهای درهم تنیده 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کنترل گری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حربه احساس گناه از سوی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 خوانی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استقلال فکری، عاطفی و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تقلید کامل از نماد دلبستگی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واقع بینی درباره نماد دلبستگی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شکست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افراطی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موفق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موفقیت 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ضعف در مقابل همسالان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مقایسه ناعادلانه کودک با همشیرها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حاکمیت جوّ بی انضباطی بر خانواده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گام برداشتن به سمت موفقیت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پایین تر از سطح توانایی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عادات کاری ناسازگار (دیرآمدن، اهمالکاری و ...)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عوض کردن دائم شغل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عجیب و غریب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برجسته سازی ضعف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مسئولیتی در قبال روابط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آشفته و بی نظم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انواع </a:t>
            </a:r>
            <a:r>
              <a:rPr lang="fa-IR" dirty="0" smtClean="0"/>
              <a:t>وا</a:t>
            </a:r>
            <a:r>
              <a:rPr lang="ar-SA" dirty="0" smtClean="0"/>
              <a:t>بستگی </a:t>
            </a:r>
            <a:r>
              <a:rPr lang="ar-SA" dirty="0"/>
              <a:t>به مواد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پولی و مفلسی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درگیری با مراجع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بیگانگی با اطرافیان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/>
              <a:t>استحقاق/ بزرگ منشی</a:t>
            </a:r>
            <a:endParaRPr lang="en-US" sz="2800" dirty="0"/>
          </a:p>
          <a:p>
            <a:pPr lvl="0"/>
            <a:r>
              <a:rPr lang="ar-SA" dirty="0"/>
              <a:t>انواع استحقاق/ بزرگ منشی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لوس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والدین در ارضاء نیازهای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شکستن مرزهای خانوادگی توسط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 به رو نشدن کودک با پیامدهای منطقی رفتارهایش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احترامی به نیازهای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بدرفتاری با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طلب کار بودن از جامعه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زیاد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ندادن تکالیف ووظایف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خویشتن داری/ خودانطباقی ناکافی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بیش از حد نیازها (مسمومیت عاطفی)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بی در و پیکر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تکانشگری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حواسپرتی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میلی در انجام تکالیف تکراری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کج خلقی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عادت در تأخیر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اطاعت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مرجع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حفظ ظاهر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انتقام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واپس زنی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تعارض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سرکشی و مخالفت جویی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ایثارگری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جایگزینی نقش ها در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شدن از سوی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تقویت های اجتماعی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ضعیف و درمانده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مسوولیت پذیری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روابط اجتماعی توام با سوء استفاده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وابستگی بیمارگونه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فداکاری در روابط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پذیرش جویی/ جلب توجه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متظاهر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باورهای ناکارآمد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اطلاعات و فرمانبرداری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تملق و چاپلوسی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دست انداختن دیگران برای ارضاء احساس غرور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پول، منزلت اجتماعی و پیشرفت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منفی گرایی/ بدبینی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مشقت بار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نیمه خالی لیوان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گویی های خودکامبخش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شکوه و شکایت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کمرنگ جلوه داشتن جنبه های مثبت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همراه با ردّ کمک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بازداری هیجانی</a:t>
            </a:r>
            <a:endParaRPr lang="en-US" sz="2800" dirty="0"/>
          </a:p>
          <a:p>
            <a:pPr lvl="0"/>
            <a:r>
              <a:rPr lang="ar-SA" dirty="0"/>
              <a:t>ریشه های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گریزی درخانواده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نگرش منفی والدین نسبت به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خانواده بر عقل و منطق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متانت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مبادی آداب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بیان نیازها و آسیب پذیری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بازداری هیجان ها (مثبت و منفی)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معیارهای سرسختانه/ عیبجویی افراطی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درونی سازی معیارهای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طرحواره نقص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اعتیاد به 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تحریک پذیری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رقابت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فرسودگی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آرامش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تنبیه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معیارهای اخلاقی انعطاف ناپذیر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جزم اندیشی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پایبندی شدید به اخلاق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ناشکیبایی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تساهل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Abandonment issues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Delusion and </a:t>
            </a:r>
            <a:r>
              <a:rPr lang="en-US" dirty="0" err="1"/>
              <a:t>denail</a:t>
            </a:r>
            <a:endParaRPr lang="en-US" dirty="0"/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/>
              <a:t>Undifferentiated ego mass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Loneliness and isolation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 err="1"/>
              <a:t>Tought</a:t>
            </a:r>
            <a:r>
              <a:rPr lang="en-US" dirty="0"/>
              <a:t> control</a:t>
            </a: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Control madness</a:t>
            </a:r>
          </a:p>
          <a:p>
            <a:pPr algn="l" rtl="0"/>
            <a:r>
              <a:rPr lang="en-US" dirty="0"/>
              <a:t>H</a:t>
            </a:r>
            <a:r>
              <a:rPr lang="ar-SA" dirty="0"/>
              <a:t>	</a:t>
            </a:r>
            <a:r>
              <a:rPr lang="en-US" dirty="0" err="1"/>
              <a:t>Hypervigilant</a:t>
            </a:r>
            <a:r>
              <a:rPr lang="en-US" dirty="0"/>
              <a:t> (high anxiety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Internalized shame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boundaries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Disabled will</a:t>
            </a:r>
          </a:p>
          <a:p>
            <a:pPr algn="l" rtl="0"/>
            <a:r>
              <a:rPr lang="en-US" dirty="0"/>
              <a:t>R</a:t>
            </a:r>
            <a:r>
              <a:rPr lang="ar-SA" dirty="0"/>
              <a:t>	</a:t>
            </a:r>
            <a:r>
              <a:rPr lang="en-US" dirty="0"/>
              <a:t>Reactive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 err="1"/>
              <a:t>Equifinality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Numbed out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/>
              <a:t>Offender with or without offender status</a:t>
            </a:r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Fixated personality</a:t>
            </a: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Dissociated response</a:t>
            </a:r>
          </a:p>
          <a:p>
            <a:pPr algn="l" rtl="0"/>
            <a:r>
              <a:rPr lang="en-US" dirty="0"/>
              <a:t>Y</a:t>
            </a:r>
            <a:r>
              <a:rPr lang="ar-SA" dirty="0"/>
              <a:t>	</a:t>
            </a:r>
            <a:r>
              <a:rPr lang="en-US" dirty="0"/>
              <a:t>Yearn for parental warmth and approval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/>
              <a:t>Secrets (dark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Faulty communication</a:t>
            </a:r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 err="1"/>
              <a:t>Underinvolved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Neglect of developmental dependency needs</a:t>
            </a:r>
          </a:p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Compulsive addictive behaviors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/>
              <a:t>Trance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Intimacy problems</a:t>
            </a:r>
          </a:p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 err="1"/>
              <a:t>Overinvolved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 err="1"/>
              <a:t>Narcissticaly</a:t>
            </a:r>
            <a:r>
              <a:rPr lang="en-US" dirty="0"/>
              <a:t> deprived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Abuse victim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coping skill</a:t>
            </a:r>
          </a:p>
          <a:p>
            <a:pPr algn="l"/>
            <a:endParaRPr lang="fa-IR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False self-confused identity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Avoid depression through activity</a:t>
            </a:r>
          </a:p>
          <a:p>
            <a:pPr algn="l" rtl="0"/>
            <a:r>
              <a:rPr lang="en-US" dirty="0"/>
              <a:t>M</a:t>
            </a:r>
            <a:r>
              <a:rPr lang="ar-SA" dirty="0"/>
              <a:t>	</a:t>
            </a:r>
            <a:r>
              <a:rPr lang="en-US" dirty="0"/>
              <a:t>Measured, Judgmental and </a:t>
            </a:r>
            <a:r>
              <a:rPr lang="en-US" dirty="0" err="1"/>
              <a:t>perfectionistic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Inhibited trust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Loss of own reality weak boundaries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Inflated self-image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/>
              <a:t>Emotional constraint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bankruntcy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طرح واره های شرطی و غیرشرطی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عملکردهای طرح واره (تداوم طرح واره و بهبود طرح واره)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چرا طرح واره های تداوم پیدا می کنند؟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سوگیری/ تحریف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الگوهای رفتاری خودآسیب رسان (چرخه های شناختی ـ بین فردی) اصلی مکملیت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یا تصمیم گیری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سبک های مقابله ای و پاسخ های مقابله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تسلیم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ذهنیت های طرح واره ای (</a:t>
            </a:r>
            <a:r>
              <a:rPr lang="en-US" dirty="0"/>
              <a:t>schema modes</a:t>
            </a:r>
            <a:r>
              <a:rPr lang="ar-SA" dirty="0"/>
              <a:t>)</a:t>
            </a:r>
            <a:endParaRPr lang="en-US" sz="2800" dirty="0"/>
          </a:p>
          <a:p>
            <a:pPr lvl="0"/>
            <a:r>
              <a:rPr lang="ar-SA" dirty="0"/>
              <a:t>انواع ذهنیت های طرح واره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b="1" dirty="0"/>
              <a:t>ذهنیت های کودکانه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کودک آسیب 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اضطراب، ترس، ناراحتی و 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نقص، انزوای </a:t>
            </a:r>
            <a:r>
              <a:rPr lang="ar-SA" dirty="0" smtClean="0"/>
              <a:t>اجتماعی</a:t>
            </a:r>
            <a:r>
              <a:rPr lang="fa-IR" sz="2400" dirty="0" smtClean="0"/>
              <a:t> </a:t>
            </a:r>
            <a:r>
              <a:rPr lang="ar-SA" dirty="0" smtClean="0"/>
              <a:t>وابستگی</a:t>
            </a:r>
            <a:r>
              <a:rPr lang="ar-SA" dirty="0"/>
              <a:t>/ بی کفایتی، آسیب پذیری یا </a:t>
            </a:r>
            <a:r>
              <a:rPr lang="ar-SA" dirty="0" smtClean="0"/>
              <a:t>بیماری</a:t>
            </a:r>
            <a:r>
              <a:rPr lang="fa-IR" dirty="0" smtClean="0"/>
              <a:t> </a:t>
            </a:r>
            <a:r>
              <a:rPr lang="ar-SA" dirty="0" smtClean="0"/>
              <a:t>خویشتن </a:t>
            </a:r>
            <a:r>
              <a:rPr lang="ar-SA" dirty="0"/>
              <a:t>تحول نیافته/ گرفتار، منفی گرایی/ بدبینی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عصبانی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شدید (در صورت ناکامی نیازهای 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اطاعت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تکانشی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لذت طلبی همراه با بی توجهی به نیازها و حقوق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استحقاق، خویشتن داری و خود انضباطی ناکافی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شاد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رضایت، دلخوشی، محبت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فعال سازی طرح واره های ناسازگار اولیه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مقابله ای ناکارآمد</a:t>
            </a:r>
            <a:endParaRPr lang="en-US" sz="2800" dirty="0"/>
          </a:p>
          <a:p>
            <a:pPr lvl="1"/>
            <a:r>
              <a:rPr lang="ar-SA" dirty="0"/>
              <a:t>تسلیم شده مطیع</a:t>
            </a:r>
            <a:endParaRPr lang="en-US" sz="2400" dirty="0"/>
          </a:p>
          <a:p>
            <a:pPr lvl="1"/>
            <a:r>
              <a:rPr lang="ar-SA" dirty="0"/>
              <a:t>محافظ بی تفاوت</a:t>
            </a:r>
            <a:endParaRPr lang="en-US" sz="2400" dirty="0"/>
          </a:p>
          <a:p>
            <a:pPr lvl="1"/>
            <a:r>
              <a:rPr lang="ar-SA" dirty="0"/>
              <a:t>جبران کننده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والد ناکارآمد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والد تنبیه 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تنبیه، انتقاد و عیبجویی از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اطاعت، تنبیه، نقص، بی اعتمادی/ بدرفتاری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والد پرتوقع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گرایی، مسئولیت پذیری افراطی در قبال دیگران و 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ایثارگری، معیارهای سرسختانه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بزرگسال سالم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امنیت از ارتباط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آزادی در بیان نیازها و هیجان های سالم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تفریح (تعادل کار و تفریح)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خویشتن 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استقلال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توانمندی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توانایی مرزگذاری انعطاف پذیر بین خود و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مراحل طرح واره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و آموزش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تجربی (هیجانی)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الگوشکنی 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اهداف مرحله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الگوهای ناکارآمد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ناسازگار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سبکها و پاسخ های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خلق وخو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جمع بندی (فرمول بندی مشکل بیمار)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اهمیت فرمول بندی (حرف فرانسیس بیکن)</a:t>
            </a:r>
            <a:endParaRPr lang="en-US" sz="2400" dirty="0"/>
          </a:p>
          <a:p>
            <a:pPr lvl="1"/>
            <a:r>
              <a:rPr lang="ar-SA" dirty="0"/>
              <a:t>انواع شناخت درمانگران (مفاهیم و سازه های شناختی)</a:t>
            </a:r>
            <a:endParaRPr lang="en-US" sz="2400" dirty="0"/>
          </a:p>
          <a:p>
            <a:pPr lvl="1"/>
            <a:r>
              <a:rPr lang="ar-SA" dirty="0"/>
              <a:t>کارکردهای فرمول بندی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تبیین گذشته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آینده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فرآیند دقیق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مشکلات فعلی و هدف گزینی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سنجش تناسب بیمار برای طرح واره درمانی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بحران های شدید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روان پریشی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اختلال محور </a:t>
            </a:r>
            <a:r>
              <a:rPr lang="en-US" dirty="0"/>
              <a:t>I</a:t>
            </a:r>
            <a:r>
              <a:rPr lang="ar-SA" dirty="0"/>
              <a:t> (که نیازمند توجه بالینی است)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مصرف الکل یا دارو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موقعیتی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چند وجهی سرگذشت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طرح واره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سبک فرزندپروری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اجتناب یانگ ـ رای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جبران یانگ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سنجش از طریق تصویرسازی ذهن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ربط دادن طرح واره ها به مشکلات فعلی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به بیمار برای تجربه هیجان های طرح واره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غلبه بر اجتناب طرح واره (اجتناب هیجانی)</a:t>
            </a:r>
            <a:endParaRPr lang="en-US" sz="2800" dirty="0"/>
          </a:p>
          <a:p>
            <a:pPr lvl="0"/>
            <a:r>
              <a:rPr lang="ar-SA" dirty="0"/>
              <a:t>کارکردهای هیجان (استعاره علامت راهنمایی ورانندگی)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زمینه عمل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بقایی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انگیزشی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بر حافظه و افکار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ارتباطی</a:t>
            </a:r>
            <a:endParaRPr lang="en-US" sz="2400" dirty="0"/>
          </a:p>
          <a:p>
            <a:pPr lvl="0"/>
            <a:r>
              <a:rPr lang="ar-SA" dirty="0"/>
              <a:t>اعتماد به هیجان ها</a:t>
            </a:r>
            <a:endParaRPr lang="en-US" sz="2800" dirty="0"/>
          </a:p>
          <a:p>
            <a:pPr lvl="0"/>
            <a:r>
              <a:rPr lang="ar-SA" dirty="0"/>
              <a:t>طرح واره های هیجانی (رابرت لیهی)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اجتناب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کاهش تماس چشمی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زل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موضوع بحث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عقلانی سازی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اندیشناکی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تصمیمی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حالت های تجزیه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پرخوری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پناه بردن به مشروب و مواد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به عنوان فرآیند</a:t>
            </a:r>
            <a:endParaRPr lang="en-US" dirty="0"/>
          </a:p>
          <a:p>
            <a:pPr lvl="0"/>
            <a:r>
              <a:rPr lang="ar-SA" dirty="0"/>
              <a:t>بروز </a:t>
            </a:r>
            <a:r>
              <a:rPr lang="en-US" dirty="0">
                <a:sym typeface="Wingdings 3"/>
              </a:rPr>
              <a:t></a:t>
            </a:r>
            <a:r>
              <a:rPr lang="en-US" dirty="0"/>
              <a:t> </a:t>
            </a:r>
            <a:r>
              <a:rPr lang="ar-SA" dirty="0"/>
              <a:t>آگاهی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از آن خودسازی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عمل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تکمیل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شناسی هیجان ها</a:t>
            </a:r>
            <a:endParaRPr lang="en-US" sz="2800" dirty="0"/>
          </a:p>
          <a:p>
            <a:pPr lvl="1"/>
            <a:r>
              <a:rPr lang="ar-SA" dirty="0"/>
              <a:t>ناتوانی در خودآرامشی</a:t>
            </a:r>
            <a:endParaRPr lang="en-US" sz="2400" dirty="0"/>
          </a:p>
          <a:p>
            <a:pPr lvl="1"/>
            <a:r>
              <a:rPr lang="ar-SA" dirty="0"/>
              <a:t>ناتوانی در بیان هیجان ها</a:t>
            </a:r>
            <a:endParaRPr lang="en-US" sz="2400" dirty="0"/>
          </a:p>
          <a:p>
            <a:pPr lvl="1"/>
            <a:r>
              <a:rPr lang="ar-SA" dirty="0"/>
              <a:t>ناتوانی در شناسایی هیجان ها</a:t>
            </a:r>
            <a:endParaRPr lang="en-US" sz="2400" dirty="0"/>
          </a:p>
          <a:p>
            <a:pPr lvl="1"/>
            <a:r>
              <a:rPr lang="ar-SA" dirty="0"/>
              <a:t>نگرش های ناکارآمد نسبت به هیجان ها</a:t>
            </a:r>
            <a:endParaRPr lang="en-US" sz="2400" dirty="0"/>
          </a:p>
          <a:p>
            <a:pPr lvl="1"/>
            <a:r>
              <a:rPr lang="ar-SA" dirty="0"/>
              <a:t>واکنش های ناسازگار (افراط و تفریط در کنترل هیجان ها)</a:t>
            </a:r>
            <a:endParaRPr lang="en-US" sz="2400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هیجان های اولیه، ثانویه، ابزاری</a:t>
            </a:r>
            <a:endParaRPr lang="en-US" sz="2800" dirty="0"/>
          </a:p>
          <a:p>
            <a:pPr lvl="0"/>
            <a:r>
              <a:rPr lang="ar-SA" dirty="0"/>
              <a:t>هیجان های اولیه 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ناراحتی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حاصل از بی عدالتی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تهدید</a:t>
            </a:r>
            <a:endParaRPr lang="en-US" sz="2400" dirty="0"/>
          </a:p>
          <a:p>
            <a:pPr lvl="0"/>
            <a:r>
              <a:rPr lang="ar-SA" dirty="0"/>
              <a:t>هیجان های اولیه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ارتفاع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آسایش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بی ارزشی (شرم)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ناامنی (ترس)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ثانویه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ناامیدی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غضب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یاس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دل خنکی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تواضع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ابزاری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اشک تمساح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سلطه گرانه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اخلاقی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خجالت دروغین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راهبردهای شناختی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آزمون اعتبار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تعریف جدیدی از شواهد تایید کننده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سبک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برقراری گفتگو بین جنبه سالم و جنبه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تدوین 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تکمیل فرم ثبت طرح واره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راهبردهای تجربی</a:t>
            </a:r>
            <a:endParaRPr lang="en-US" sz="2800" dirty="0"/>
          </a:p>
          <a:p>
            <a:pPr lvl="1"/>
            <a:r>
              <a:rPr lang="ar-SA" dirty="0"/>
              <a:t>هدف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برانگیختن هیجان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بازوالدینی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گفتگوهای خیالی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 والدینی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وقایع آسیب زا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نوشتن نامه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گره گشایی مشکلات تکنیک های تجربی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به تعویق انداختن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با صحنه های آرامبخش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 با بدن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 با ذهنیت محافظ بی تفاوت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الگوشکنی رفتاری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آمادگی برای مرحله الگوشکنی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دقیق رفتارهای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ذهنی موقعیت 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ارائه رفتار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تمرین رفتارهای سالم (ایفای نقش و تصویرسازی ذهنی)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گفتگوی طرح واره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زمانمند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رابطه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تضاد طرح واره های درمانگر با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ناهمخوانی بین نیازهای بیمار با طرح واره ها و سبک های مقابله ای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رفتار اجتماعی درمانگر به دلیل هیجان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و جبران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ذهنیت والد ناکارآمد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نیازهای طرح واره خاست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در صورت عدم پیشرفت در درمان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اتحاد درمانی</a:t>
            </a:r>
            <a:endParaRPr lang="en-US" sz="2800" dirty="0"/>
          </a:p>
          <a:p>
            <a:pPr lvl="0"/>
            <a:r>
              <a:rPr lang="ar-SA" dirty="0"/>
              <a:t>فروید</a:t>
            </a:r>
            <a:endParaRPr lang="en-US" sz="2800" dirty="0"/>
          </a:p>
          <a:p>
            <a:pPr lvl="0"/>
            <a:r>
              <a:rPr lang="ar-SA" dirty="0"/>
              <a:t>بوردین (1979)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تکالیف (</a:t>
            </a:r>
            <a:r>
              <a:rPr lang="en-US" dirty="0"/>
              <a:t>tasks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اهداف (</a:t>
            </a:r>
            <a:r>
              <a:rPr lang="en-US" dirty="0"/>
              <a:t>goals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پیوند ارتباطی (</a:t>
            </a:r>
            <a:r>
              <a:rPr lang="en-US" dirty="0"/>
              <a:t>relational bond</a:t>
            </a:r>
            <a:r>
              <a:rPr lang="ar-SA" dirty="0"/>
              <a:t>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سفران (2000)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اتحاد درمانی به عنوان مذاکره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اصول درمانی (</a:t>
            </a:r>
            <a:r>
              <a:rPr lang="en-US" dirty="0" err="1"/>
              <a:t>Metacommunication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آگاهی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همیاری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تمرکز بر زمان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درک و آگاهی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تجلی طرح واره ها در انتقال</a:t>
            </a:r>
            <a:endParaRPr lang="en-US" sz="2800" dirty="0"/>
          </a:p>
          <a:p>
            <a:pPr lvl="0"/>
            <a:r>
              <a:rPr lang="ar-SA" dirty="0"/>
              <a:t>بی کفایتی شخصیت (اجتنابی)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هیجان ها و موضوعات دردسرساز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جستجوی علایم طرد شدن از سوی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عیبجویی درمانگر (در صورت عدم انجام تکالیف خانگی)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انجام تکالیف رفتاری رویارویی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درماندگی (شخصیت وابسته)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نداشتن دستور جلسه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دائم از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رعایت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اعتقاد به تاثیر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 در صورت کنسل شدن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 در برابر کنترل (شخصیت منفعل پرخاشگر)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چالش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بیان نارضایتی به طور مستقیم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احساسات و افکار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پرداخت هزینه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مسئولیت پذیر (شخصیت وسواسی ـ اجباری)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 از خویشتن به خاطر بی نظمی و نابخردی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صبری از نتایج دیررس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تکالیف خانگی به عنوان محک توانایی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برتری طلب (شخصیت خودشیفته)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 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ناارزنده سازی درمان و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انتظار برخورد خاص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بی فایدگی درمان (چون دیگران دردسر شده اند)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توجه طلب (شخصیت نمایشی)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شدید حالت عاطفی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برای تاثیرگذاری به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رویکرد حل مساله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تایید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44" y="1428731"/>
          <a:ext cx="8858312" cy="5464894"/>
        </p:xfrm>
        <a:graphic>
          <a:graphicData uri="http://schemas.openxmlformats.org/drawingml/2006/table">
            <a:tbl>
              <a:tblPr rtl="1"/>
              <a:tblGrid>
                <a:gridCol w="1497104"/>
                <a:gridCol w="4754566"/>
                <a:gridCol w="2606642"/>
              </a:tblGrid>
              <a:tr h="34425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ناکارآمدی شغلی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طرح واره های ناسازگار اولیه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سبک مقابله ای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معتاد به کار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کنترل گر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 و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متمرّد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اطاعت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عوام فریب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 پیشرفت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انزواگزین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انزوای اجتماعی، بیگانگی، نقص، شرم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بی اعتماد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کمرو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آسیب پذیری به خود یا بیماری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وابسته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وابستگی، بی کفایتی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06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سلطه پذیر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latin typeface="Times New Roman"/>
                          <a:ea typeface="Times New Roman"/>
                          <a:cs typeface="B Nazanin"/>
                        </a:rPr>
                        <a:t>اطاعت، ایثارگری، پذیرش جویی، جلب توجه، محرومیت هیجانی، بی اعتمادی، بدرفتاری، نقص، شرم</a:t>
                      </a:r>
                      <a:endParaRPr lang="en-US" sz="105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باوفا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گرفتار، خویشتن تحول نیافته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پرتوقع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بزرگ منش، استحقاق، خویشتن داری ناکافی، پذیرش جویی و جلب توجه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وسواسی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معیارهای سرسختانه، عیب جویی افراطی و تنبیه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تفرقه انگیز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latin typeface="Times New Roman"/>
                          <a:ea typeface="Times New Roman"/>
                          <a:cs typeface="B Nazanin"/>
                        </a:rPr>
                        <a:t>طرح واره های متعدد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latin typeface="Times New Roman"/>
                          <a:ea typeface="Times New Roman"/>
                          <a:cs typeface="B Nazanin"/>
                        </a:rPr>
                        <a:t>تسلیم، جبران افراطی و اجتناب (بسته به شرایط)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2009-05-09T05:47:25Z</outs:dateTime>
      <outs:isPinned>true</outs:isPinned>
    </outs:relatedDate>
    <outs:relatedDate>
      <outs:type>2</outs:type>
      <outs:displayName>Created</outs:displayName>
      <outs:dateTime>2009-05-09T03:48:34Z</outs:dateTime>
      <outs:isPinned>true</outs:isPinned>
    </outs:relatedDate>
    <outs:relatedDate>
      <outs:type>4</outs:type>
      <outs:displayName>Last Printed</outs:displayName>
      <outs:dateTime/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DellUser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DellUser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40595FE9-426A-44A2-BCE6-0A565D66AAE0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3267</Words>
  <Application>Microsoft Office PowerPoint</Application>
  <PresentationFormat>On-screen Show (4:3)</PresentationFormat>
  <Paragraphs>743</Paragraphs>
  <Slides>103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103</vt:i4>
      </vt:variant>
    </vt:vector>
  </HeadingPairs>
  <TitlesOfParts>
    <vt:vector size="104" baseType="lpstr">
      <vt:lpstr>Opulent</vt:lpstr>
      <vt:lpstr>بنام خدا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</vt:vector>
  </TitlesOfParts>
  <Company>Office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کارگاه آموزشی طرح واره درمانی</dc:title>
  <dc:creator>DellUser</dc:creator>
  <cp:lastModifiedBy>Windows User</cp:lastModifiedBy>
  <cp:revision>19</cp:revision>
  <dcterms:created xsi:type="dcterms:W3CDTF">2009-05-09T03:48:34Z</dcterms:created>
  <dcterms:modified xsi:type="dcterms:W3CDTF">2020-06-17T14:19:32Z</dcterms:modified>
</cp:coreProperties>
</file>