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1"/>
  </p:notesMasterIdLst>
  <p:sldIdLst>
    <p:sldId id="290" r:id="rId2"/>
    <p:sldId id="257" r:id="rId3"/>
    <p:sldId id="258" r:id="rId4"/>
    <p:sldId id="260" r:id="rId5"/>
    <p:sldId id="272" r:id="rId6"/>
    <p:sldId id="271" r:id="rId7"/>
    <p:sldId id="270" r:id="rId8"/>
    <p:sldId id="269" r:id="rId9"/>
    <p:sldId id="268" r:id="rId10"/>
    <p:sldId id="267" r:id="rId11"/>
    <p:sldId id="266" r:id="rId12"/>
    <p:sldId id="265" r:id="rId13"/>
    <p:sldId id="264" r:id="rId14"/>
    <p:sldId id="263" r:id="rId15"/>
    <p:sldId id="279" r:id="rId16"/>
    <p:sldId id="278" r:id="rId17"/>
    <p:sldId id="277" r:id="rId18"/>
    <p:sldId id="276" r:id="rId19"/>
    <p:sldId id="289" r:id="rId20"/>
    <p:sldId id="274" r:id="rId21"/>
    <p:sldId id="273" r:id="rId22"/>
    <p:sldId id="288" r:id="rId23"/>
    <p:sldId id="287" r:id="rId24"/>
    <p:sldId id="286" r:id="rId25"/>
    <p:sldId id="285" r:id="rId26"/>
    <p:sldId id="284" r:id="rId27"/>
    <p:sldId id="283" r:id="rId28"/>
    <p:sldId id="282" r:id="rId29"/>
    <p:sldId id="259"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555055-63E1-4076-BEE8-B5DC9F7FCFAE}" type="datetimeFigureOut">
              <a:rPr lang="en-US" smtClean="0"/>
              <a:t>4/27/2020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B22F91-C82D-4069-8FBD-910D46F34602}" type="slidenum">
              <a:rPr lang="en-US" smtClean="0"/>
              <a:t>‹#›</a:t>
            </a:fld>
            <a:endParaRPr lang="en-US"/>
          </a:p>
        </p:txBody>
      </p:sp>
    </p:spTree>
    <p:extLst>
      <p:ext uri="{BB962C8B-B14F-4D97-AF65-F5344CB8AC3E}">
        <p14:creationId xmlns:p14="http://schemas.microsoft.com/office/powerpoint/2010/main" val="241311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DB22F91-C82D-4069-8FBD-910D46F34602}" type="slidenum">
              <a:rPr lang="en-US" smtClean="0"/>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99390A2-550F-40AF-A005-80B6AEA8FF32}" type="datetimeFigureOut">
              <a:rPr lang="en-US" smtClean="0"/>
              <a:t>4/27/2020</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86CA1EE-1EA9-4845-8BDF-E1C9452ABD0D}" type="slidenum">
              <a:rPr lang="en-US" smtClean="0"/>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99390A2-550F-40AF-A005-80B6AEA8FF32}" type="datetimeFigureOut">
              <a:rPr lang="en-US" smtClean="0"/>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186CA1EE-1EA9-4845-8BDF-E1C9452ABD0D}" type="slidenum">
              <a:rPr lang="en-US" smtClean="0"/>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699390A2-550F-40AF-A005-80B6AEA8FF32}" type="datetimeFigureOut">
              <a:rPr lang="en-US" smtClean="0"/>
              <a:t>4/27/2020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86CA1EE-1EA9-4845-8BDF-E1C9452ABD0D}" type="slidenum">
              <a:rPr lang="en-US" smtClean="0"/>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699390A2-550F-40AF-A005-80B6AEA8FF32}" type="datetimeFigureOut">
              <a:rPr lang="en-US" smtClean="0"/>
              <a:t>4/27/2020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6CA1EE-1EA9-4845-8BDF-E1C9452ABD0D}" type="slidenum">
              <a:rPr lang="en-US" smtClean="0"/>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99390A2-550F-40AF-A005-80B6AEA8FF32}" type="datetimeFigureOut">
              <a:rPr lang="en-US" smtClean="0"/>
              <a:t>4/27/2020</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186CA1EE-1EA9-4845-8BDF-E1C9452ABD0D}" type="slidenum">
              <a:rPr lang="en-US" smtClean="0"/>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99390A2-550F-40AF-A005-80B6AEA8FF32}" type="datetimeFigureOut">
              <a:rPr lang="en-US" smtClean="0"/>
              <a:t>4/27/2020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186CA1EE-1EA9-4845-8BDF-E1C9452ABD0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699390A2-550F-40AF-A005-80B6AEA8FF32}" type="datetimeFigureOut">
              <a:rPr lang="en-US" smtClean="0"/>
              <a:t>4/27/2020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86CA1EE-1EA9-4845-8BDF-E1C9452ABD0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86CA1EE-1EA9-4845-8BDF-E1C9452ABD0D}" type="slidenum">
              <a:rPr lang="en-US" smtClean="0"/>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699390A2-550F-40AF-A005-80B6AEA8FF32}" type="datetimeFigureOut">
              <a:rPr lang="en-US" smtClean="0"/>
              <a:t>4/27/2020</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186CA1EE-1EA9-4845-8BDF-E1C9452ABD0D}" type="slidenum">
              <a:rPr lang="en-US" smtClean="0"/>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699390A2-550F-40AF-A005-80B6AEA8FF32}" type="datetimeFigureOut">
              <a:rPr lang="en-US" smtClean="0"/>
              <a:t>4/27/2020</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9390A2-550F-40AF-A005-80B6AEA8FF32}" type="datetimeFigureOut">
              <a:rPr lang="en-US" smtClean="0"/>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6CA1EE-1EA9-4845-8BDF-E1C9452ABD0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186CA1EE-1EA9-4845-8BDF-E1C9452ABD0D}" type="slidenum">
              <a:rPr lang="en-US" smtClean="0"/>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9390A2-550F-40AF-A005-80B6AEA8FF32}" type="datetimeFigureOut">
              <a:rPr lang="en-US" smtClean="0"/>
              <a:t>4/27/2020</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699390A2-550F-40AF-A005-80B6AEA8FF32}" type="datetimeFigureOut">
              <a:rPr lang="en-US" smtClean="0"/>
              <a:t>4/27/2020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86CA1EE-1EA9-4845-8BDF-E1C9452ABD0D}" type="slidenum">
              <a:rPr lang="en-US" smtClean="0"/>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887956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04800"/>
            <a:ext cx="4724400" cy="5821363"/>
          </a:xfrm>
        </p:spPr>
        <p:txBody>
          <a:bodyPr>
            <a:normAutofit/>
          </a:bodyPr>
          <a:lstStyle/>
          <a:p>
            <a:pPr algn="ctr" rtl="1">
              <a:buNone/>
            </a:pPr>
            <a:endParaRPr lang="fa-IR" sz="3600" b="1" dirty="0" smtClean="0">
              <a:solidFill>
                <a:srgbClr val="002060"/>
              </a:solidFill>
            </a:endParaRPr>
          </a:p>
          <a:p>
            <a:pPr algn="ctr" rtl="1">
              <a:buNone/>
            </a:pPr>
            <a:r>
              <a:rPr lang="fa-IR" sz="3600" b="1" dirty="0" smtClean="0">
                <a:solidFill>
                  <a:srgbClr val="002060"/>
                </a:solidFill>
              </a:rPr>
              <a:t>عنوان :</a:t>
            </a:r>
            <a:r>
              <a:rPr lang="fa-IR" sz="3600" b="1" dirty="0">
                <a:solidFill>
                  <a:srgbClr val="002060"/>
                </a:solidFill>
              </a:rPr>
              <a:t> </a:t>
            </a:r>
            <a:r>
              <a:rPr lang="fa-IR" sz="3600" b="1" dirty="0" smtClean="0">
                <a:solidFill>
                  <a:srgbClr val="002060"/>
                </a:solidFill>
              </a:rPr>
              <a:t>کاربرد الگوی حل مساله در رفع مشکلات ناشی از عدم آگاهی دانشجویان از حقوق بیماران</a:t>
            </a:r>
          </a:p>
          <a:p>
            <a:pPr algn="ctr" rtl="1">
              <a:buNone/>
            </a:pPr>
            <a:endParaRPr lang="fa-IR" sz="3600" b="1" dirty="0" smtClean="0">
              <a:solidFill>
                <a:srgbClr val="FFFF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791200" y="228600"/>
            <a:ext cx="3044952" cy="758952"/>
          </a:xfrm>
        </p:spPr>
        <p:txBody>
          <a:bodyPr>
            <a:normAutofit fontScale="90000"/>
          </a:bodyPr>
          <a:lstStyle/>
          <a:p>
            <a:r>
              <a:rPr lang="fa-IR" sz="4800" b="1" dirty="0" smtClean="0"/>
              <a:t>مقدمه</a:t>
            </a:r>
            <a:endParaRPr lang="en-US" sz="4800" b="1" dirty="0"/>
          </a:p>
        </p:txBody>
      </p:sp>
      <p:sp>
        <p:nvSpPr>
          <p:cNvPr id="3" name="Content Placeholder 2"/>
          <p:cNvSpPr>
            <a:spLocks noGrp="1"/>
          </p:cNvSpPr>
          <p:nvPr>
            <p:ph sz="quarter" idx="1"/>
          </p:nvPr>
        </p:nvSpPr>
        <p:spPr>
          <a:xfrm>
            <a:off x="301752" y="1527048"/>
            <a:ext cx="8503920" cy="5026152"/>
          </a:xfrm>
        </p:spPr>
        <p:txBody>
          <a:bodyPr>
            <a:normAutofit/>
          </a:bodyPr>
          <a:lstStyle/>
          <a:p>
            <a:pPr algn="just" rtl="1">
              <a:buNone/>
            </a:pPr>
            <a:r>
              <a:rPr lang="fa-IR" dirty="0" smtClean="0"/>
              <a:t>شاید بتوان گروه بیماران را یکی از آسیب پذیرترین گروه های اجتماعی دانست .چرا که این بیمار نه تنها از نظر فیزیکی توانایی های مربوط به دوران سلامتی خود را از دست می دهد ، بلکه تحت فشارهای روانی ، اجتماعی و اقتصادی خاص دوران بیماری نیز قرار می گیرد ، لذا ضرورت اعتلای حقوق بیمار، یکی از اولویت های سیستم ارائه دهنده ی خدمات بهداشتی و یکی از شاخص های وضعیت بهداشتی در هر جامعه محسوب می شود. به عبارت دیگر، حقوق بیمار را می توان </a:t>
            </a:r>
            <a:r>
              <a:rPr lang="ar-SA" dirty="0" smtClean="0"/>
              <a:t>یکی از محورهای اساسی در تعریف استانداردهای خدمات بالینی به شمار آورد. از سوی دیگر در سایه توجه روز افزون جوامع بین المللی به حقوق ، طی سالهای اخیر مفهوم حقوق بیمار نیز بیش از پیش مورد توجه قرار گرفته است (بدون نام، 1999)</a:t>
            </a:r>
            <a:endParaRPr lang="en-US" dirty="0" smtClean="0"/>
          </a:p>
          <a:p>
            <a:pPr algn="just" rtl="1">
              <a:buNone/>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609600" y="1828800"/>
            <a:ext cx="8199120" cy="3806952"/>
          </a:xfrm>
        </p:spPr>
        <p:txBody>
          <a:bodyPr/>
          <a:lstStyle/>
          <a:p>
            <a:pPr algn="just" rtl="1">
              <a:buNone/>
            </a:pPr>
            <a:r>
              <a:rPr lang="ar-SA" dirty="0" smtClean="0"/>
              <a:t>به طوری که امروزه در سیستم سلامت بسیاری از کشورهای دنیا، برای بیماران حقوقی تعریف شده که رعایت و حمایت آن از سوی ارائه دهندگان خدمات بهداشتی ضروری است. تعریف این حقوق برای بیماران ، وظایفی را برای ارائه دهندگان خدمات الزام آور می کند. به این ترتیب ، رعایت حقوق بیماران صرفا وابسته به سلیقه و میل شخصی ارائه دهندگان مراقبت و دستورالعمل ها و بخش نامه ها نبوده و سیستمهای نظارت و ارزشیابی ، اجرای بند بند این حقوق را به طور مداوم پایش می کنند (جولایی و همکاران، 1386).</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301752" y="1752600"/>
            <a:ext cx="8503920" cy="3657600"/>
          </a:xfrm>
        </p:spPr>
        <p:txBody>
          <a:bodyPr/>
          <a:lstStyle/>
          <a:p>
            <a:pPr algn="just" rtl="1">
              <a:buNone/>
            </a:pPr>
            <a:r>
              <a:rPr lang="ar-SA" dirty="0" smtClean="0"/>
              <a:t>حقوق از احترام به افراد در یک زمینه اجتماعی منشاء می گیرد (چودین، 1388) و حقوق بیمار عبارت است از آن چیزهایی که برای بیمار بایسته و سزاوار است (آتشخانه، 1380). </a:t>
            </a:r>
            <a:endParaRPr lang="fa-IR" dirty="0" smtClean="0"/>
          </a:p>
          <a:p>
            <a:pPr algn="just" rtl="1">
              <a:buNone/>
            </a:pPr>
            <a:endParaRPr lang="fa-IR" dirty="0" smtClean="0"/>
          </a:p>
          <a:p>
            <a:pPr algn="just" rtl="1">
              <a:buNone/>
            </a:pPr>
            <a:r>
              <a:rPr lang="ar-SA" dirty="0" smtClean="0"/>
              <a:t>سازمان جهانی بهداشت حقوق بیمار را شامل مجموعه ای از حقوق می داند که افراد در سیستم ارائه خدمات بهداشتی داشته و ارائه دهندگان خدمات سلامت موظف به رعایت آن هستند (جولایی و همکاران، 1386).</a:t>
            </a:r>
            <a:endParaRPr lang="en-US" dirty="0" smtClean="0"/>
          </a:p>
          <a:p>
            <a:pPr algn="just" rtl="1">
              <a:buNone/>
            </a:pP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457200" y="1676400"/>
            <a:ext cx="8156448" cy="4724400"/>
          </a:xfrm>
        </p:spPr>
        <p:txBody>
          <a:bodyPr/>
          <a:lstStyle/>
          <a:p>
            <a:pPr algn="just" rtl="1">
              <a:buNone/>
            </a:pPr>
            <a:r>
              <a:rPr lang="ar-SA" dirty="0" smtClean="0"/>
              <a:t>در ژوئن ٢٠٠٦ ، وزراي بهداشت كشورهاي عضو اتحاديه اروپا نسبت به اتخاذ</a:t>
            </a:r>
            <a:r>
              <a:rPr lang="fa-IR" dirty="0" smtClean="0"/>
              <a:t> «</a:t>
            </a:r>
            <a:r>
              <a:rPr lang="ar-SA" dirty="0" smtClean="0"/>
              <a:t> بیانیه ارزشها و اصول مشترك در سيستم هاي بهداشت و سلامت اتحاديه اروپا</a:t>
            </a:r>
            <a:r>
              <a:rPr lang="en-US" dirty="0" smtClean="0"/>
              <a:t>« </a:t>
            </a:r>
            <a:r>
              <a:rPr lang="ar-SA" dirty="0" smtClean="0"/>
              <a:t>اقدام نمودند و بر اهميت </a:t>
            </a:r>
            <a:r>
              <a:rPr lang="en-US" dirty="0" smtClean="0"/>
              <a:t>»</a:t>
            </a:r>
            <a:r>
              <a:rPr lang="ar-SA" dirty="0" smtClean="0"/>
              <a:t> حمايت از ارزش ها و اصول زيربنايي سيستم هاي حوزه بهداشت وسلامت در اتحاديه اروپا </a:t>
            </a:r>
            <a:r>
              <a:rPr lang="en-US" dirty="0" smtClean="0"/>
              <a:t> « </a:t>
            </a:r>
            <a:r>
              <a:rPr lang="ar-SA" dirty="0" smtClean="0"/>
              <a:t>تاكيد ورزيدند . هدف اين بيانيه </a:t>
            </a:r>
            <a:r>
              <a:rPr lang="en-US" dirty="0" smtClean="0"/>
              <a:t>»</a:t>
            </a:r>
            <a:r>
              <a:rPr lang="ar-SA" dirty="0" smtClean="0"/>
              <a:t> حصول اطمينان از شفاف سازي در زمينه حقوق و امتيازات شهروندان اروپايي در جابجايي از يك كشور عضو به ديگر كشورهای عضو اروپايي و رعايت اين ارزش ها و اصول در يك چارچوب حقوقي است تا قطعيت قانوني حاصل آید </a:t>
            </a:r>
            <a:r>
              <a:rPr lang="en-US" dirty="0" smtClean="0"/>
              <a:t> . «</a:t>
            </a:r>
          </a:p>
          <a:p>
            <a:pPr algn="just" rtl="1">
              <a:buNone/>
            </a:pP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just" rtl="1">
              <a:buNone/>
            </a:pPr>
            <a:r>
              <a:rPr lang="ar-SA" dirty="0" smtClean="0"/>
              <a:t>در کشور ایران منشور حقوق بیمار در سال 1381 تدوین و از سوی معاونت سلامت وزارت بهداشت ، درمان و آموزش پزشکی به مراکز تابعه ارسال شد. متن پیشنهادی و اصلاح شده منشور حقوق بیمار در تاریخ چهارم آبان ماه 1388 به تصویب شورای سیاست گذاری وزارت بهداشت ، درمان و آموزش پزشکی رسید و در تاریخ 10 آبان ماه از سوی وزیر به مراکز ذی ربط ابلاغ گردید (پارساپور و همکاران، 1388).</a:t>
            </a:r>
            <a:endParaRPr lang="fa-IR" dirty="0" smtClean="0"/>
          </a:p>
          <a:p>
            <a:pPr algn="just" rtl="1">
              <a:buNone/>
            </a:pPr>
            <a:r>
              <a:rPr lang="ar-SA" dirty="0" smtClean="0"/>
              <a:t> اگرچه این منشور به طور گسترده ای از سوی سیاست گذاران سیستم سلامت مورد تاکید قرار گرفته است ، هنوز برای بیماران و ارائه دهندگان خدمات سلامت مفهومی مبهم دارد (جولایی و همکاران، 2006).</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just" rtl="1">
              <a:buNone/>
            </a:pPr>
            <a:r>
              <a:rPr lang="ar-SA" dirty="0" smtClean="0"/>
              <a:t>از آنجایی که مشارکت دانشجویان در درمان و مراقبت از بیماران ، ممکن است مستقیما برای بیمار منفعت و بهره خاصی نداشته باشد و حتی ممکن است او را دچار آسیب و ضرر نماید ، مسائل اخلاقی مهمی در این میان مطرح می گردد که باید به طور دقیق مورد بحث و اظهار نظر قرار گیرد.</a:t>
            </a:r>
            <a:endParaRPr lang="fa-IR" dirty="0" smtClean="0"/>
          </a:p>
          <a:p>
            <a:pPr algn="just" rtl="1">
              <a:buNone/>
            </a:pPr>
            <a:endParaRPr lang="en-US" dirty="0" smtClean="0"/>
          </a:p>
          <a:p>
            <a:pPr algn="just" rtl="1">
              <a:buNone/>
            </a:pPr>
            <a:r>
              <a:rPr lang="ar-SA" dirty="0" smtClean="0"/>
              <a:t> دانشگاه های علوم پزشکی در این حیطه مسئولیت مهمی دارند . نهادینه کردن اصول اخلاقی در بین دانشجویان و آگاه نمودن انها برای زندگی حرفه ای آینده ، بخش مهمی از مسئولیت دانشگاه هاست (لاریجانی و همکاران، 1385).</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962400" y="228600"/>
            <a:ext cx="4873752" cy="1219200"/>
          </a:xfrm>
        </p:spPr>
        <p:txBody>
          <a:bodyPr>
            <a:normAutofit/>
          </a:bodyPr>
          <a:lstStyle/>
          <a:p>
            <a:r>
              <a:rPr lang="ar-SA" b="1" dirty="0" smtClean="0"/>
              <a:t>سوء استفاده از ناآگاهي بيماران!</a:t>
            </a:r>
            <a:r>
              <a:rPr lang="ar-SA" dirty="0" smtClean="0"/>
              <a:t> </a:t>
            </a:r>
            <a:r>
              <a:rPr lang="en-US" dirty="0" smtClean="0"/>
              <a:t/>
            </a:r>
            <a:br>
              <a:rPr lang="en-US" dirty="0" smtClean="0"/>
            </a:br>
            <a:endParaRPr lang="en-US" dirty="0"/>
          </a:p>
        </p:txBody>
      </p:sp>
      <p:sp>
        <p:nvSpPr>
          <p:cNvPr id="3" name="Content Placeholder 2"/>
          <p:cNvSpPr>
            <a:spLocks noGrp="1"/>
          </p:cNvSpPr>
          <p:nvPr>
            <p:ph sz="quarter" idx="1"/>
          </p:nvPr>
        </p:nvSpPr>
        <p:spPr>
          <a:xfrm>
            <a:off x="301752" y="1527048"/>
            <a:ext cx="8503920" cy="5178552"/>
          </a:xfrm>
        </p:spPr>
        <p:txBody>
          <a:bodyPr>
            <a:normAutofit lnSpcReduction="10000"/>
          </a:bodyPr>
          <a:lstStyle/>
          <a:p>
            <a:pPr algn="just" rtl="1">
              <a:buNone/>
            </a:pPr>
            <a:r>
              <a:rPr lang="fa-IR" dirty="0" smtClean="0"/>
              <a:t>   </a:t>
            </a:r>
            <a:r>
              <a:rPr lang="ar-SA" dirty="0" smtClean="0"/>
              <a:t>يکي از اين سهل انگاري ها موردي است که براي «فاطمه پورکارگر» رخ داده بود. وي که در اتاق انتظار بخش مامایی نشسته </a:t>
            </a:r>
            <a:r>
              <a:rPr lang="fa-IR" dirty="0" smtClean="0"/>
              <a:t>بود </a:t>
            </a:r>
            <a:r>
              <a:rPr lang="ar-SA" dirty="0" smtClean="0"/>
              <a:t>، بيان مي کرد : مشکلي برايم پيش آمده بود که به بخش مامایی مراجعه کردم و پس از معاينه مقرر شد تا براي بهبودم سرم تزريق کنند. وي ادامه داد : 2 دانشجوی پرستاری بر بالينم ايستاده بودند، يکي از آن ها در حال آماده کردن سرم بود که آنژويکت روي زمين افتاد، بلافاصله آن را برداشت و کارش را ادامه داد. در اين هنگام دوستش آهسته به او گفت که آنژويکت </a:t>
            </a:r>
            <a:r>
              <a:rPr lang="en-US" dirty="0" smtClean="0"/>
              <a:t>on</a:t>
            </a:r>
            <a:r>
              <a:rPr lang="ar-SA" dirty="0" smtClean="0"/>
              <a:t> (استريل) شده است، دانشجوی ديگر بدون توجه به اين موضوع و به گمان اين که من متوجه نشدم قصد تزريق آن را داشت و زماني که به او اعتراض کردم آنژويکت استريل نيست چرا استفاده مي کنيد؟ با تعجب پرسيد مگر شما معناي </a:t>
            </a:r>
            <a:r>
              <a:rPr lang="en-US" dirty="0" smtClean="0"/>
              <a:t>on</a:t>
            </a:r>
            <a:r>
              <a:rPr lang="ar-SA" dirty="0" smtClean="0"/>
              <a:t> را مي دانيد؟! هنگامي که اين موضوع را با مسئول بخش ، در ميان گذاشتم وی بيان کرد که انجام چنين کاري، غيراخلاقي است و حتما به آنها تذکر خواهد داد.</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685800" y="2209800"/>
            <a:ext cx="7848600" cy="3044952"/>
          </a:xfrm>
        </p:spPr>
        <p:txBody>
          <a:bodyPr/>
          <a:lstStyle/>
          <a:p>
            <a:pPr algn="just" rtl="1">
              <a:buNone/>
            </a:pPr>
            <a:r>
              <a:rPr lang="ar-SA" dirty="0" smtClean="0"/>
              <a:t>با توجه به اینکه دانشجویان دوره کارورزی در بیمارستان های آموزشی به طور مستقیم با بیماران در ارتباط هستند ، لازم است که همانند اعضای کادر درمانی حقوق بیماران را بدانند و ملزم به رعایت آن شوند. بنابراین با توجه به مطالب بیان شده در این زمینه اینگونه به نظر می رسد که دانشجویان آگاهی کمی را نسبت به حقوق بیماران و رعایت آن دارند و این موضوع می تواند به عنوان یک چالش در آموزش پرستاری مطرح شود.</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562600" y="228600"/>
            <a:ext cx="3273552" cy="1143000"/>
          </a:xfrm>
        </p:spPr>
        <p:txBody>
          <a:bodyPr>
            <a:normAutofit fontScale="90000"/>
          </a:bodyPr>
          <a:lstStyle/>
          <a:p>
            <a:r>
              <a:rPr lang="ar-SA" sz="4400" b="1" dirty="0" smtClean="0"/>
              <a:t>روش کار</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a:bodyPr>
          <a:lstStyle/>
          <a:p>
            <a:pPr algn="just" rtl="1">
              <a:buNone/>
            </a:pPr>
            <a:r>
              <a:rPr lang="ar-SA" dirty="0" smtClean="0"/>
              <a:t>برای حل مشکل مربوط به عدم آگاهی دانشجویان از حقوق بیمار از روش «حل مساله » استفاده شد.</a:t>
            </a:r>
            <a:endParaRPr lang="fa-IR" dirty="0" smtClean="0"/>
          </a:p>
          <a:p>
            <a:pPr algn="just" rtl="1">
              <a:buNone/>
            </a:pPr>
            <a:endParaRPr lang="en-US" dirty="0" smtClean="0"/>
          </a:p>
          <a:p>
            <a:pPr algn="just" rtl="1">
              <a:buNone/>
            </a:pPr>
            <a:r>
              <a:rPr lang="ar-SA" dirty="0" smtClean="0"/>
              <a:t>حل مسئله از پنج مرحله تشکیل یافته است که با</a:t>
            </a:r>
            <a:r>
              <a:rPr lang="fa-IR" dirty="0" smtClean="0"/>
              <a:t> </a:t>
            </a:r>
            <a:r>
              <a:rPr lang="ar-SA" dirty="0" smtClean="0"/>
              <a:t>توجه به حروف اول کلمات نخست این مراحل به زبان انگلیسی آن را با سر واژه  ( </a:t>
            </a:r>
            <a:r>
              <a:rPr lang="en-US" dirty="0" smtClean="0"/>
              <a:t>IDEAL</a:t>
            </a:r>
            <a:r>
              <a:rPr lang="ar-SA" dirty="0" smtClean="0"/>
              <a:t> </a:t>
            </a:r>
            <a:r>
              <a:rPr lang="fa-IR" dirty="0" smtClean="0"/>
              <a:t>) </a:t>
            </a:r>
            <a:r>
              <a:rPr lang="ar-SA" dirty="0" smtClean="0"/>
              <a:t>معرفی کرده اند ( وولفلک ، 2004 ) . سر واژه </a:t>
            </a:r>
            <a:r>
              <a:rPr lang="en-US" dirty="0" smtClean="0"/>
              <a:t>IDEAL</a:t>
            </a:r>
            <a:r>
              <a:rPr lang="ar-SA" dirty="0" smtClean="0"/>
              <a:t> از حروف اول پنج مرحله این روش یعنی </a:t>
            </a:r>
            <a:r>
              <a:rPr lang="ar-SA" b="1" dirty="0" smtClean="0"/>
              <a:t>تشخیص مسئله ، تعریف هدف ها و باز نمایی مسئله ، کشف راه حل مسئله ، عمل کردن بر روی راه حل کشف شده ، و نگاه کردن به عقب</a:t>
            </a:r>
            <a:r>
              <a:rPr lang="ar-SA" dirty="0" smtClean="0"/>
              <a:t> تشکیل یافته است ( سیف ، 1387 ) .</a:t>
            </a:r>
            <a:r>
              <a:rPr lang="en-US" dirty="0" smtClean="0"/>
              <a:t> </a:t>
            </a:r>
          </a:p>
          <a:p>
            <a:pPr algn="just">
              <a:buNone/>
            </a:pP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r>
              <a:rPr lang="fa-IR" dirty="0" smtClean="0"/>
              <a:t>. برای شناسایی مشکل پرسشنامه ای که شامل </a:t>
            </a:r>
            <a:r>
              <a:rPr lang="en-US" dirty="0" smtClean="0"/>
              <a:t>5 </a:t>
            </a:r>
            <a:r>
              <a:rPr lang="fa-IR" dirty="0" smtClean="0"/>
              <a:t>سوال باز پاسخ می شد ، تهیه شده و در اختیار 15 نفر از دانشجویان دوره کارورزی پرستاری قرار داده شد . سوالات مربوط به حقوق بیماران ، در حیطه های حق دسترسی به خدمات ، حق محرمانه ماندن اطلاعات ، حق آگاهی از فرآیند درمان و اطلاعات مربوط به آن ، حق رضایت آگاهانه و حق آزادی فردی می شد . به این ترتیب مشکلات ناشی از عدم آگاهی دانشجویان از حقوق بیماران در حیطه های مذکور مورد بررسی قرار گرفت </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181600" y="685800"/>
            <a:ext cx="3578352" cy="758952"/>
          </a:xfrm>
        </p:spPr>
        <p:txBody>
          <a:bodyPr>
            <a:normAutofit fontScale="90000"/>
          </a:bodyPr>
          <a:lstStyle/>
          <a:p>
            <a:r>
              <a:rPr lang="ar-SA" sz="4400" b="1" dirty="0" smtClean="0"/>
              <a:t>تعریف مساله</a:t>
            </a:r>
            <a:r>
              <a:rPr lang="en-US" dirty="0" smtClean="0"/>
              <a:t/>
            </a:r>
            <a:br>
              <a:rPr lang="en-US" dirty="0" smtClean="0"/>
            </a:br>
            <a:endParaRPr lang="en-US" dirty="0"/>
          </a:p>
        </p:txBody>
      </p:sp>
      <p:sp>
        <p:nvSpPr>
          <p:cNvPr id="3" name="Content Placeholder 2"/>
          <p:cNvSpPr>
            <a:spLocks noGrp="1"/>
          </p:cNvSpPr>
          <p:nvPr>
            <p:ph sz="quarter" idx="1"/>
          </p:nvPr>
        </p:nvSpPr>
        <p:spPr>
          <a:xfrm>
            <a:off x="301752" y="1527048"/>
            <a:ext cx="8503920" cy="5102352"/>
          </a:xfrm>
        </p:spPr>
        <p:txBody>
          <a:bodyPr>
            <a:normAutofit fontScale="92500" lnSpcReduction="20000"/>
          </a:bodyPr>
          <a:lstStyle/>
          <a:p>
            <a:pPr algn="just" rtl="1">
              <a:buNone/>
            </a:pPr>
            <a:r>
              <a:rPr lang="fa-IR" dirty="0" smtClean="0"/>
              <a:t>پس از جمع آوری پرسشنامه ها ، پاسخ هایی را که دانشجویان داده بودند جهت پیدا کردن مشکلات ناشی از عدم آگاهی از حقوق  بیماران بررسی شد .مشکلات مطرح شده توسط دانشجویان شامل موارد زیر می شد :</a:t>
            </a:r>
            <a:endParaRPr lang="en-US" dirty="0" smtClean="0"/>
          </a:p>
          <a:p>
            <a:pPr algn="just" rtl="1">
              <a:buNone/>
            </a:pPr>
            <a:endParaRPr lang="fa-IR" b="1" dirty="0" smtClean="0"/>
          </a:p>
          <a:p>
            <a:pPr algn="just" rtl="1">
              <a:buNone/>
            </a:pPr>
            <a:r>
              <a:rPr lang="fa-IR" b="1" dirty="0" smtClean="0"/>
              <a:t>مشکل 1</a:t>
            </a:r>
            <a:endParaRPr lang="en-US" dirty="0" smtClean="0"/>
          </a:p>
          <a:p>
            <a:pPr algn="just" rtl="1">
              <a:buNone/>
            </a:pPr>
            <a:r>
              <a:rPr lang="fa-IR" dirty="0" smtClean="0"/>
              <a:t>تمایل و علاقه ای نسبت به مراقبت از بیماران خاص مانند افراد معتاد ندارند ، زیرا به نظر می آید که این کار بیهوده و عبث بوده و احساس می کنند که برای فرد مفیدی کار انجام نمی دهند.</a:t>
            </a:r>
            <a:endParaRPr lang="en-US" dirty="0" smtClean="0"/>
          </a:p>
          <a:p>
            <a:pPr algn="just" rtl="1">
              <a:buNone/>
            </a:pPr>
            <a:endParaRPr lang="fa-IR" b="1" dirty="0" smtClean="0"/>
          </a:p>
          <a:p>
            <a:pPr algn="just" rtl="1">
              <a:buNone/>
            </a:pPr>
            <a:r>
              <a:rPr lang="fa-IR" b="1" dirty="0" smtClean="0"/>
              <a:t>مشکل 2</a:t>
            </a:r>
            <a:endParaRPr lang="en-US" dirty="0" smtClean="0"/>
          </a:p>
          <a:p>
            <a:pPr algn="just" rtl="1">
              <a:buNone/>
            </a:pPr>
            <a:r>
              <a:rPr lang="fa-IR" dirty="0" smtClean="0"/>
              <a:t>از کار کردن با بیماران مبتلا به ایدز و هپاتیت می ترسند ، زیرا تازه کار بوده و تجربه کار با این بیماران را ندارند و ممکن است در هنگام کار با آنها بدلیل همین بی تجربگی و داشتن اضطراب دچار اشتباهاتی از قبیل فرو رفتن نیدل به دستشان شوند.</a:t>
            </a:r>
            <a:endParaRPr lang="en-US" dirty="0" smtClean="0"/>
          </a:p>
          <a:p>
            <a:pPr algn="just">
              <a:buNone/>
            </a:pP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301752" y="1527048"/>
            <a:ext cx="8503920" cy="5102352"/>
          </a:xfrm>
        </p:spPr>
        <p:txBody>
          <a:bodyPr>
            <a:normAutofit fontScale="85000" lnSpcReduction="20000"/>
          </a:bodyPr>
          <a:lstStyle/>
          <a:p>
            <a:pPr algn="just" rtl="1">
              <a:buNone/>
            </a:pPr>
            <a:r>
              <a:rPr lang="fa-IR" b="1" dirty="0" smtClean="0"/>
              <a:t>مشکل 3</a:t>
            </a:r>
            <a:endParaRPr lang="en-US" dirty="0" smtClean="0"/>
          </a:p>
          <a:p>
            <a:pPr algn="just" rtl="1">
              <a:buNone/>
            </a:pPr>
            <a:r>
              <a:rPr lang="fa-IR" dirty="0" smtClean="0"/>
              <a:t>گاهی اوقات به علت تعداد زیاد دانشجویان و عدم کنترل مربی بر آنان ، دانشجویان در وسط بخش و یا در ایستگاه پرستاری تجمع می کنند و یا بر بالین بیمار توقف می کنند و به صحبت های بی مورد می پردازند که این موضوع سبب می شود که پرسنل در انجام کارهای خود با مشکلاتی روبرو شوند و نه تنها از وجود دانشجویان به علت بی اعتمادی نسبت به آنان استفاده نمی کنند ، بلکه از وجود انها در بخش و یا در روز کارورزی مربوطه ناراحت هم می شوند.</a:t>
            </a:r>
            <a:endParaRPr lang="en-US" dirty="0" smtClean="0"/>
          </a:p>
          <a:p>
            <a:pPr algn="just" rtl="1">
              <a:buNone/>
            </a:pPr>
            <a:endParaRPr lang="fa-IR" b="1" dirty="0" smtClean="0"/>
          </a:p>
          <a:p>
            <a:pPr algn="just" rtl="1">
              <a:buNone/>
            </a:pPr>
            <a:r>
              <a:rPr lang="fa-IR" b="1" dirty="0" smtClean="0"/>
              <a:t>مشکل 4</a:t>
            </a:r>
            <a:endParaRPr lang="en-US" dirty="0" smtClean="0"/>
          </a:p>
          <a:p>
            <a:pPr algn="just" rtl="1">
              <a:buNone/>
            </a:pPr>
            <a:r>
              <a:rPr lang="fa-IR" dirty="0" smtClean="0"/>
              <a:t>تجهيزات لازم در بخشها براي كاربرد شكل صحيح اصول آموخته شده در پراتیک وجود ندارند.</a:t>
            </a:r>
            <a:endParaRPr lang="en-US" dirty="0" smtClean="0"/>
          </a:p>
          <a:p>
            <a:pPr algn="just" rtl="1">
              <a:buNone/>
            </a:pPr>
            <a:endParaRPr lang="fa-IR" b="1" dirty="0" smtClean="0"/>
          </a:p>
          <a:p>
            <a:pPr algn="just" rtl="1">
              <a:buNone/>
            </a:pPr>
            <a:r>
              <a:rPr lang="fa-IR" b="1" dirty="0" smtClean="0"/>
              <a:t>مشکل 5</a:t>
            </a:r>
            <a:endParaRPr lang="en-US" dirty="0" smtClean="0"/>
          </a:p>
          <a:p>
            <a:pPr algn="just" rtl="1">
              <a:buNone/>
            </a:pPr>
            <a:r>
              <a:rPr lang="fa-IR" dirty="0" smtClean="0"/>
              <a:t>بین مطالب آموخته شده در واحد تئوري با واحد باليني در بیمارستان هماهنگی وجود ندارد.</a:t>
            </a:r>
            <a:endParaRPr lang="en-US" dirty="0" smtClean="0"/>
          </a:p>
          <a:p>
            <a:pPr algn="just">
              <a:buNone/>
            </a:pP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85000" lnSpcReduction="20000"/>
          </a:bodyPr>
          <a:lstStyle/>
          <a:p>
            <a:pPr algn="just" rtl="1">
              <a:buNone/>
            </a:pPr>
            <a:r>
              <a:rPr lang="fa-IR" b="1" dirty="0" smtClean="0"/>
              <a:t>مشکل 6</a:t>
            </a:r>
            <a:endParaRPr lang="en-US" dirty="0" smtClean="0"/>
          </a:p>
          <a:p>
            <a:pPr algn="just" rtl="1">
              <a:buNone/>
            </a:pPr>
            <a:r>
              <a:rPr lang="fa-IR" dirty="0" smtClean="0"/>
              <a:t>در دوران تحصیل در دانشگاه واحد درسی تحت عنوان حقوق بیماران را نگذرانده اند ، به همین دلیل در این مورد اطلاعات زیادی ندارند.</a:t>
            </a:r>
            <a:endParaRPr lang="en-US" dirty="0" smtClean="0"/>
          </a:p>
          <a:p>
            <a:pPr algn="just" rtl="1">
              <a:buNone/>
            </a:pPr>
            <a:r>
              <a:rPr lang="fa-IR" b="1" dirty="0" smtClean="0"/>
              <a:t> </a:t>
            </a:r>
            <a:endParaRPr lang="en-US" dirty="0" smtClean="0"/>
          </a:p>
          <a:p>
            <a:pPr algn="just" rtl="1">
              <a:buNone/>
            </a:pPr>
            <a:r>
              <a:rPr lang="fa-IR" b="1" dirty="0" smtClean="0"/>
              <a:t>مشکل 7</a:t>
            </a:r>
            <a:endParaRPr lang="en-US" dirty="0" smtClean="0"/>
          </a:p>
          <a:p>
            <a:pPr algn="just" rtl="1">
              <a:buNone/>
            </a:pPr>
            <a:r>
              <a:rPr lang="fa-IR" dirty="0" smtClean="0"/>
              <a:t>در مورد نحوه گرفتن رضایت نامه از بیمار و خانواده اش و امضای برگه های قانونی موجود در پرونده به آنها توضیحات زیادی داده نمی شود و هیچ موقع گرفتن رضایت از بیمار به عهده آنها گذاشته نمی شود.</a:t>
            </a:r>
            <a:endParaRPr lang="en-US" dirty="0" smtClean="0"/>
          </a:p>
          <a:p>
            <a:pPr algn="just" rtl="1">
              <a:buNone/>
            </a:pPr>
            <a:endParaRPr lang="fa-IR" b="1" dirty="0" smtClean="0"/>
          </a:p>
          <a:p>
            <a:pPr algn="just" rtl="1">
              <a:buNone/>
            </a:pPr>
            <a:r>
              <a:rPr lang="fa-IR" b="1" dirty="0" smtClean="0"/>
              <a:t>مشکل 8 </a:t>
            </a:r>
            <a:endParaRPr lang="en-US" dirty="0" smtClean="0"/>
          </a:p>
          <a:p>
            <a:pPr algn="just" rtl="1">
              <a:buNone/>
            </a:pPr>
            <a:r>
              <a:rPr lang="fa-IR" dirty="0" smtClean="0"/>
              <a:t>گاهی اوقات بدلیل عدم داشتن دانش کافی برای پاسخ به سوالات بیمار در رابطه با نوع درمان و بیماری اش و ... نمی توانند به او اطلاعات زیادی بدهند ، گاهی اوقات هم نمی توانند در سطح درک بیمار به او توضیحات دهند</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lnSpcReduction="10000"/>
          </a:bodyPr>
          <a:lstStyle/>
          <a:p>
            <a:pPr algn="just" rtl="1">
              <a:buNone/>
            </a:pPr>
            <a:r>
              <a:rPr lang="fa-IR" b="1" dirty="0" smtClean="0"/>
              <a:t>مشکل 9</a:t>
            </a:r>
            <a:endParaRPr lang="en-US" dirty="0" smtClean="0"/>
          </a:p>
          <a:p>
            <a:pPr algn="just" rtl="1">
              <a:buNone/>
            </a:pPr>
            <a:r>
              <a:rPr lang="fa-IR" dirty="0" smtClean="0"/>
              <a:t>در رابطه با محدوده اطلاعاتی که می توانند به بیمار بدهند آگاهی چندانی ندارند و از اینکه شاید این اطلاعاتی منجر به بروز مشکلات روحی و روانی در بیمار شود، می ترسند.  </a:t>
            </a:r>
            <a:endParaRPr lang="en-US" dirty="0" smtClean="0"/>
          </a:p>
          <a:p>
            <a:pPr algn="just" rtl="1">
              <a:buNone/>
            </a:pPr>
            <a:r>
              <a:rPr lang="fa-IR" b="1" dirty="0" smtClean="0"/>
              <a:t>مشکل 10 </a:t>
            </a:r>
            <a:endParaRPr lang="en-US" dirty="0" smtClean="0"/>
          </a:p>
          <a:p>
            <a:pPr algn="just" rtl="1">
              <a:buNone/>
            </a:pPr>
            <a:r>
              <a:rPr lang="fa-IR" dirty="0" smtClean="0"/>
              <a:t>در مورد اینکه اگر در حین انجام پروسیجری منجر به زدن خسارتی به بیمار شوند ، چه کسی مسئول بوده و عواقب آن متوجه چه کسی می باشد ، اطلاعات زیادی ندارند.</a:t>
            </a:r>
            <a:endParaRPr lang="en-US" dirty="0" smtClean="0"/>
          </a:p>
          <a:p>
            <a:pPr algn="just" rtl="1">
              <a:buNone/>
            </a:pPr>
            <a:r>
              <a:rPr lang="fa-IR" b="1" dirty="0" smtClean="0"/>
              <a:t>مشکل 11</a:t>
            </a:r>
            <a:endParaRPr lang="en-US" dirty="0" smtClean="0"/>
          </a:p>
          <a:p>
            <a:pPr algn="just" rtl="1">
              <a:buNone/>
            </a:pPr>
            <a:r>
              <a:rPr lang="fa-IR" dirty="0" smtClean="0"/>
              <a:t>نمی دانند که چه کسانی حق دستیابی به اطلاعات مربوط به بیمار را دارند.</a:t>
            </a:r>
            <a:endParaRPr lang="en-US" dirty="0" smtClean="0"/>
          </a:p>
          <a:p>
            <a:pPr algn="just">
              <a:buNone/>
            </a:pP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 y="0"/>
          <a:ext cx="9144001" cy="6875912"/>
        </p:xfrm>
        <a:graphic>
          <a:graphicData uri="http://schemas.openxmlformats.org/drawingml/2006/table">
            <a:tbl>
              <a:tblPr rtl="1">
                <a:tableStyleId>{284E427A-3D55-4303-BF80-6455036E1DE7}</a:tableStyleId>
              </a:tblPr>
              <a:tblGrid>
                <a:gridCol w="582811"/>
                <a:gridCol w="3189103"/>
                <a:gridCol w="1174823"/>
                <a:gridCol w="1144151"/>
                <a:gridCol w="1165622"/>
                <a:gridCol w="1304680"/>
                <a:gridCol w="582811"/>
              </a:tblGrid>
              <a:tr h="685146">
                <a:tc>
                  <a:txBody>
                    <a:bodyPr/>
                    <a:lstStyle/>
                    <a:p>
                      <a:pPr algn="ctr" rtl="1">
                        <a:lnSpc>
                          <a:spcPct val="150000"/>
                        </a:lnSpc>
                        <a:spcAft>
                          <a:spcPts val="0"/>
                        </a:spcAft>
                      </a:pPr>
                      <a:r>
                        <a:rPr lang="fa-IR" sz="1600" b="1" dirty="0"/>
                        <a:t>ردیف</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مشکل</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تاثیر مشکل</a:t>
                      </a:r>
                      <a:endParaRPr lang="en-US" sz="1600" b="1" dirty="0"/>
                    </a:p>
                    <a:p>
                      <a:pPr algn="ctr" rtl="1">
                        <a:lnSpc>
                          <a:spcPct val="150000"/>
                        </a:lnSpc>
                        <a:spcAft>
                          <a:spcPts val="0"/>
                        </a:spcAft>
                      </a:pPr>
                      <a:r>
                        <a:rPr lang="fa-IR" sz="1600" b="1" dirty="0"/>
                        <a:t>امتیاز (45-0 )</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وسعت مشکل</a:t>
                      </a:r>
                      <a:endParaRPr lang="en-US" sz="1600" b="1" dirty="0"/>
                    </a:p>
                    <a:p>
                      <a:pPr algn="ctr" rtl="1">
                        <a:lnSpc>
                          <a:spcPct val="150000"/>
                        </a:lnSpc>
                        <a:spcAft>
                          <a:spcPts val="0"/>
                        </a:spcAft>
                      </a:pPr>
                      <a:r>
                        <a:rPr lang="fa-IR" sz="1600" b="1" dirty="0"/>
                        <a:t>امتیاز (45-0 )</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هزینه ها</a:t>
                      </a:r>
                      <a:endParaRPr lang="en-US" sz="1600" b="1" dirty="0"/>
                    </a:p>
                    <a:p>
                      <a:pPr algn="ctr" rtl="1">
                        <a:lnSpc>
                          <a:spcPct val="150000"/>
                        </a:lnSpc>
                        <a:spcAft>
                          <a:spcPts val="0"/>
                        </a:spcAft>
                      </a:pPr>
                      <a:r>
                        <a:rPr lang="fa-IR" sz="1600" b="1" dirty="0"/>
                        <a:t>امتیاز (45-0 )</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فوریت مشکل</a:t>
                      </a:r>
                      <a:endParaRPr lang="en-US" sz="1600" b="1" dirty="0"/>
                    </a:p>
                    <a:p>
                      <a:pPr algn="ctr" rtl="1">
                        <a:lnSpc>
                          <a:spcPct val="150000"/>
                        </a:lnSpc>
                        <a:spcAft>
                          <a:spcPts val="0"/>
                        </a:spcAft>
                      </a:pPr>
                      <a:r>
                        <a:rPr lang="fa-IR" sz="1600" b="1" dirty="0"/>
                        <a:t>امتیاز (45-0 )</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جمع</a:t>
                      </a:r>
                      <a:endParaRPr lang="en-US" sz="1600" b="1" dirty="0">
                        <a:latin typeface="Times New Roman"/>
                        <a:ea typeface="Times New Roman"/>
                        <a:cs typeface="Arial"/>
                      </a:endParaRPr>
                    </a:p>
                  </a:txBody>
                  <a:tcPr marL="67566" marR="67566" marT="0" marB="0"/>
                </a:tc>
              </a:tr>
              <a:tr h="691689">
                <a:tc>
                  <a:txBody>
                    <a:bodyPr/>
                    <a:lstStyle/>
                    <a:p>
                      <a:pPr algn="ctr" rtl="1">
                        <a:lnSpc>
                          <a:spcPct val="150000"/>
                        </a:lnSpc>
                      </a:pPr>
                      <a:r>
                        <a:rPr lang="fa-IR" sz="1600" b="1"/>
                        <a:t>1</a:t>
                      </a:r>
                      <a:endParaRPr lang="en-US" sz="1600" b="1">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dirty="0"/>
                        <a:t>عدم داشتن دانش کافی</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45</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44</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44</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45</a:t>
                      </a:r>
                      <a:endParaRPr lang="en-US" sz="1600" b="1">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a:t>178</a:t>
                      </a:r>
                      <a:endParaRPr lang="en-US" sz="1600" b="1">
                        <a:latin typeface="Times New Roman"/>
                        <a:ea typeface="Times New Roman"/>
                        <a:cs typeface="Arial"/>
                      </a:endParaRPr>
                    </a:p>
                  </a:txBody>
                  <a:tcPr marL="67566" marR="67566" marT="0" marB="0"/>
                </a:tc>
              </a:tr>
              <a:tr h="685146">
                <a:tc>
                  <a:txBody>
                    <a:bodyPr/>
                    <a:lstStyle/>
                    <a:p>
                      <a:pPr algn="ctr" rtl="1">
                        <a:lnSpc>
                          <a:spcPct val="150000"/>
                        </a:lnSpc>
                      </a:pPr>
                      <a:r>
                        <a:rPr lang="fa-IR" sz="1600" b="1" dirty="0"/>
                        <a:t>2</a:t>
                      </a:r>
                      <a:endParaRPr lang="en-US" sz="1600" b="1" dirty="0">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dirty="0"/>
                        <a:t>عدم هماهنگي مطالب آموخته شده در واحد تئوري با واحد باليني در بیمارستان</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44</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43</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43</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44</a:t>
                      </a:r>
                      <a:endParaRPr lang="en-US" sz="1600" b="1" dirty="0">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a:t>174</a:t>
                      </a:r>
                      <a:endParaRPr lang="en-US" sz="1600" b="1">
                        <a:latin typeface="Times New Roman"/>
                        <a:ea typeface="Times New Roman"/>
                        <a:cs typeface="Arial"/>
                      </a:endParaRPr>
                    </a:p>
                  </a:txBody>
                  <a:tcPr marL="67566" marR="67566" marT="0" marB="0"/>
                </a:tc>
              </a:tr>
              <a:tr h="685146">
                <a:tc>
                  <a:txBody>
                    <a:bodyPr/>
                    <a:lstStyle/>
                    <a:p>
                      <a:pPr algn="ctr" rtl="1">
                        <a:lnSpc>
                          <a:spcPct val="150000"/>
                        </a:lnSpc>
                      </a:pPr>
                      <a:r>
                        <a:rPr lang="fa-IR" sz="1600" b="1"/>
                        <a:t>3</a:t>
                      </a:r>
                      <a:endParaRPr lang="en-US" sz="1600" b="1">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a:t>نگذراندن واحد درسی تحت عنوان حقوق بیماران در دانشگاه</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43</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43</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41</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45</a:t>
                      </a:r>
                      <a:endParaRPr lang="en-US" sz="1600" b="1" dirty="0">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dirty="0"/>
                        <a:t>172</a:t>
                      </a:r>
                      <a:endParaRPr lang="en-US" sz="1600" b="1" dirty="0">
                        <a:latin typeface="Times New Roman"/>
                        <a:ea typeface="Times New Roman"/>
                        <a:cs typeface="Arial"/>
                      </a:endParaRPr>
                    </a:p>
                  </a:txBody>
                  <a:tcPr marL="67566" marR="67566" marT="0" marB="0"/>
                </a:tc>
              </a:tr>
              <a:tr h="342572">
                <a:tc>
                  <a:txBody>
                    <a:bodyPr/>
                    <a:lstStyle/>
                    <a:p>
                      <a:pPr algn="ctr" rtl="1">
                        <a:lnSpc>
                          <a:spcPct val="150000"/>
                        </a:lnSpc>
                      </a:pPr>
                      <a:r>
                        <a:rPr lang="fa-IR" sz="1600" b="1"/>
                        <a:t>4</a:t>
                      </a:r>
                      <a:endParaRPr lang="en-US" sz="1600" b="1">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a:t>امكانات و عوامل محيطي ضعيف در بیمارستان</a:t>
                      </a:r>
                      <a:endParaRPr lang="en-US" sz="1600" b="1">
                        <a:latin typeface="Calibri"/>
                        <a:cs typeface="Arial"/>
                      </a:endParaRPr>
                    </a:p>
                  </a:txBody>
                  <a:tcPr marL="67566" marR="67566" marT="0" marB="0"/>
                </a:tc>
                <a:tc>
                  <a:txBody>
                    <a:bodyPr/>
                    <a:lstStyle/>
                    <a:p>
                      <a:pPr algn="ctr" rtl="1">
                        <a:lnSpc>
                          <a:spcPct val="150000"/>
                        </a:lnSpc>
                        <a:spcAft>
                          <a:spcPts val="0"/>
                        </a:spcAft>
                      </a:pPr>
                      <a:r>
                        <a:rPr lang="fa-IR" sz="1600" b="1" dirty="0"/>
                        <a:t>45</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42</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42</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39</a:t>
                      </a:r>
                      <a:endParaRPr lang="en-US" sz="1600" b="1" dirty="0">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dirty="0"/>
                        <a:t>170</a:t>
                      </a:r>
                      <a:endParaRPr lang="en-US" sz="1600" b="1" dirty="0">
                        <a:latin typeface="Times New Roman"/>
                        <a:ea typeface="Times New Roman"/>
                        <a:cs typeface="Arial"/>
                      </a:endParaRPr>
                    </a:p>
                  </a:txBody>
                  <a:tcPr marL="67566" marR="67566" marT="0" marB="0"/>
                </a:tc>
              </a:tr>
              <a:tr h="685146">
                <a:tc>
                  <a:txBody>
                    <a:bodyPr/>
                    <a:lstStyle/>
                    <a:p>
                      <a:pPr algn="ctr" rtl="1">
                        <a:lnSpc>
                          <a:spcPct val="150000"/>
                        </a:lnSpc>
                      </a:pPr>
                      <a:r>
                        <a:rPr lang="fa-IR" sz="1600" b="1"/>
                        <a:t>5</a:t>
                      </a:r>
                      <a:endParaRPr lang="en-US" sz="1600" b="1">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a:t>عدم اعتماد پرسنل به دانشجویان و همكاري داشتن با آنها</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44</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42</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40</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39</a:t>
                      </a:r>
                      <a:endParaRPr lang="en-US" sz="1600" b="1" dirty="0">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dirty="0"/>
                        <a:t>165</a:t>
                      </a:r>
                      <a:endParaRPr lang="en-US" sz="1600" b="1" dirty="0">
                        <a:latin typeface="Times New Roman"/>
                        <a:ea typeface="Times New Roman"/>
                        <a:cs typeface="Arial"/>
                      </a:endParaRPr>
                    </a:p>
                  </a:txBody>
                  <a:tcPr marL="67566" marR="67566" marT="0" marB="0"/>
                </a:tc>
              </a:tr>
              <a:tr h="342572">
                <a:tc>
                  <a:txBody>
                    <a:bodyPr/>
                    <a:lstStyle/>
                    <a:p>
                      <a:pPr algn="ctr" rtl="1">
                        <a:lnSpc>
                          <a:spcPct val="150000"/>
                        </a:lnSpc>
                        <a:spcAft>
                          <a:spcPts val="0"/>
                        </a:spcAft>
                      </a:pPr>
                      <a:r>
                        <a:rPr lang="fa-IR" sz="1600" b="1"/>
                        <a:t>6</a:t>
                      </a:r>
                      <a:endParaRPr lang="en-US" sz="1600" b="1">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a:t>ترس از کار با بیماران مبتلا به ایدز و هپاتیت</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43</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40</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41</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38</a:t>
                      </a:r>
                      <a:endParaRPr lang="en-US" sz="1600" b="1" dirty="0">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a:t>162</a:t>
                      </a:r>
                      <a:endParaRPr lang="en-US" sz="1600" b="1">
                        <a:latin typeface="Times New Roman"/>
                        <a:ea typeface="Times New Roman"/>
                        <a:cs typeface="Arial"/>
                      </a:endParaRPr>
                    </a:p>
                  </a:txBody>
                  <a:tcPr marL="67566" marR="67566" marT="0" marB="0"/>
                </a:tc>
              </a:tr>
              <a:tr h="685146">
                <a:tc>
                  <a:txBody>
                    <a:bodyPr/>
                    <a:lstStyle/>
                    <a:p>
                      <a:pPr algn="ctr" rtl="1">
                        <a:lnSpc>
                          <a:spcPct val="150000"/>
                        </a:lnSpc>
                        <a:spcAft>
                          <a:spcPts val="0"/>
                        </a:spcAft>
                      </a:pPr>
                      <a:r>
                        <a:rPr lang="fa-IR" sz="1600" b="1"/>
                        <a:t>7</a:t>
                      </a:r>
                      <a:endParaRPr lang="en-US" sz="1600" b="1">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a:t>عدم آگاهی در رابطه با محدوده اطلاعاتی که می توانند به بیمار بدهند.</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42</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41</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35</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38</a:t>
                      </a:r>
                      <a:endParaRPr lang="en-US" sz="1600" b="1" dirty="0">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dirty="0"/>
                        <a:t>156</a:t>
                      </a:r>
                      <a:endParaRPr lang="en-US" sz="1600" b="1" dirty="0">
                        <a:latin typeface="Times New Roman"/>
                        <a:ea typeface="Times New Roman"/>
                        <a:cs typeface="Arial"/>
                      </a:endParaRPr>
                    </a:p>
                  </a:txBody>
                  <a:tcPr marL="67566" marR="67566" marT="0" marB="0"/>
                </a:tc>
              </a:tr>
              <a:tr h="342572">
                <a:tc>
                  <a:txBody>
                    <a:bodyPr/>
                    <a:lstStyle/>
                    <a:p>
                      <a:pPr algn="ctr" rtl="1">
                        <a:lnSpc>
                          <a:spcPct val="150000"/>
                        </a:lnSpc>
                      </a:pPr>
                      <a:r>
                        <a:rPr lang="fa-IR" sz="1600" b="1"/>
                        <a:t>8</a:t>
                      </a:r>
                      <a:endParaRPr lang="en-US" sz="1600" b="1">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a:t>عدم آگاهی از سرانجام خسارت زدن به بیمار</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40</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31</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41</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40</a:t>
                      </a:r>
                      <a:endParaRPr lang="en-US" sz="1600" b="1" dirty="0">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dirty="0"/>
                        <a:t>152</a:t>
                      </a:r>
                      <a:endParaRPr lang="en-US" sz="1600" b="1" dirty="0">
                        <a:latin typeface="Times New Roman"/>
                        <a:ea typeface="Times New Roman"/>
                        <a:cs typeface="Arial"/>
                      </a:endParaRPr>
                    </a:p>
                  </a:txBody>
                  <a:tcPr marL="67566" marR="67566" marT="0" marB="0"/>
                </a:tc>
              </a:tr>
              <a:tr h="342572">
                <a:tc>
                  <a:txBody>
                    <a:bodyPr/>
                    <a:lstStyle/>
                    <a:p>
                      <a:pPr algn="ctr" rtl="1">
                        <a:lnSpc>
                          <a:spcPct val="150000"/>
                        </a:lnSpc>
                      </a:pPr>
                      <a:r>
                        <a:rPr lang="fa-IR" sz="1600" b="1"/>
                        <a:t>9</a:t>
                      </a:r>
                      <a:endParaRPr lang="en-US" sz="1600" b="1">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a:t>عدم آگاهی در مورد اطلاعات محرمانه بیمار</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39</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30</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39</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34</a:t>
                      </a:r>
                      <a:endParaRPr lang="en-US" sz="1600" b="1">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dirty="0"/>
                        <a:t>151</a:t>
                      </a:r>
                      <a:endParaRPr lang="en-US" sz="1600" b="1" dirty="0">
                        <a:latin typeface="Times New Roman"/>
                        <a:ea typeface="Times New Roman"/>
                        <a:cs typeface="Arial"/>
                      </a:endParaRPr>
                    </a:p>
                  </a:txBody>
                  <a:tcPr marL="67566" marR="67566" marT="0" marB="0"/>
                </a:tc>
              </a:tr>
              <a:tr h="685146">
                <a:tc>
                  <a:txBody>
                    <a:bodyPr/>
                    <a:lstStyle/>
                    <a:p>
                      <a:pPr algn="ctr" rtl="1">
                        <a:lnSpc>
                          <a:spcPct val="150000"/>
                        </a:lnSpc>
                      </a:pPr>
                      <a:r>
                        <a:rPr lang="fa-IR" sz="1600" b="1"/>
                        <a:t>10</a:t>
                      </a:r>
                      <a:endParaRPr lang="en-US" sz="1600" b="1">
                        <a:latin typeface="Times New Roman"/>
                        <a:ea typeface="Times New Roman"/>
                        <a:cs typeface="Arial"/>
                      </a:endParaRPr>
                    </a:p>
                  </a:txBody>
                  <a:tcPr marL="67566" marR="67566" marT="0" marB="0"/>
                </a:tc>
                <a:tc>
                  <a:txBody>
                    <a:bodyPr/>
                    <a:lstStyle/>
                    <a:p>
                      <a:pPr algn="r" rtl="1">
                        <a:lnSpc>
                          <a:spcPct val="150000"/>
                        </a:lnSpc>
                        <a:spcAft>
                          <a:spcPts val="0"/>
                        </a:spcAft>
                      </a:pPr>
                      <a:r>
                        <a:rPr lang="fa-IR" sz="1600" b="1"/>
                        <a:t>عدم آگاهی در مورد نحوه گرفتن رضایت نامه از بیمار </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36</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31</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20</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22</a:t>
                      </a:r>
                      <a:endParaRPr lang="en-US" sz="1600" b="1" dirty="0">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dirty="0"/>
                        <a:t>109</a:t>
                      </a:r>
                      <a:endParaRPr lang="en-US" sz="1600" b="1" dirty="0">
                        <a:latin typeface="Times New Roman"/>
                        <a:ea typeface="Times New Roman"/>
                        <a:cs typeface="Arial"/>
                      </a:endParaRPr>
                    </a:p>
                  </a:txBody>
                  <a:tcPr marL="67566" marR="67566" marT="0" marB="0"/>
                </a:tc>
              </a:tr>
              <a:tr h="685146">
                <a:tc>
                  <a:txBody>
                    <a:bodyPr/>
                    <a:lstStyle/>
                    <a:p>
                      <a:pPr algn="ctr" rtl="1">
                        <a:lnSpc>
                          <a:spcPct val="150000"/>
                        </a:lnSpc>
                      </a:pPr>
                      <a:r>
                        <a:rPr lang="fa-IR" sz="1600" b="1"/>
                        <a:t>11</a:t>
                      </a:r>
                      <a:endParaRPr lang="en-US" sz="1600" b="1">
                        <a:latin typeface="Times New Roman"/>
                        <a:ea typeface="Times New Roman"/>
                        <a:cs typeface="Arial"/>
                      </a:endParaRPr>
                    </a:p>
                  </a:txBody>
                  <a:tcPr marL="67566" marR="67566" marT="0" marB="0"/>
                </a:tc>
                <a:tc>
                  <a:txBody>
                    <a:bodyPr/>
                    <a:lstStyle/>
                    <a:p>
                      <a:pPr algn="r" rtl="1">
                        <a:lnSpc>
                          <a:spcPct val="150000"/>
                        </a:lnSpc>
                      </a:pPr>
                      <a:r>
                        <a:rPr lang="fa-IR" sz="1600" b="1"/>
                        <a:t>عدم تمایل و علاقه نسبت به مراقبت از بیماران خاص مانند افراد معتاد</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31</a:t>
                      </a:r>
                      <a:endParaRPr lang="en-US" sz="1600" b="1" dirty="0">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30</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a:t>21</a:t>
                      </a:r>
                      <a:endParaRPr lang="en-US" sz="1600" b="1">
                        <a:latin typeface="Times New Roman"/>
                        <a:ea typeface="Times New Roman"/>
                        <a:cs typeface="Arial"/>
                      </a:endParaRPr>
                    </a:p>
                  </a:txBody>
                  <a:tcPr marL="67566" marR="67566" marT="0" marB="0"/>
                </a:tc>
                <a:tc>
                  <a:txBody>
                    <a:bodyPr/>
                    <a:lstStyle/>
                    <a:p>
                      <a:pPr algn="ctr" rtl="1">
                        <a:lnSpc>
                          <a:spcPct val="150000"/>
                        </a:lnSpc>
                        <a:spcAft>
                          <a:spcPts val="0"/>
                        </a:spcAft>
                      </a:pPr>
                      <a:r>
                        <a:rPr lang="fa-IR" sz="1600" b="1" dirty="0"/>
                        <a:t>22</a:t>
                      </a:r>
                      <a:endParaRPr lang="en-US" sz="1600" b="1" dirty="0">
                        <a:latin typeface="Times New Roman"/>
                        <a:ea typeface="Times New Roman"/>
                        <a:cs typeface="Arial"/>
                      </a:endParaRPr>
                    </a:p>
                  </a:txBody>
                  <a:tcPr marL="67566" marR="67566" marT="0" marB="0"/>
                </a:tc>
                <a:tc>
                  <a:txBody>
                    <a:bodyPr/>
                    <a:lstStyle/>
                    <a:p>
                      <a:pPr algn="just" rtl="1">
                        <a:lnSpc>
                          <a:spcPct val="150000"/>
                        </a:lnSpc>
                        <a:spcAft>
                          <a:spcPts val="0"/>
                        </a:spcAft>
                      </a:pPr>
                      <a:r>
                        <a:rPr lang="fa-IR" sz="1600" b="1" dirty="0"/>
                        <a:t>104</a:t>
                      </a:r>
                      <a:endParaRPr lang="en-US" sz="1600" b="1" dirty="0">
                        <a:latin typeface="Times New Roman"/>
                        <a:ea typeface="Times New Roman"/>
                        <a:cs typeface="Arial"/>
                      </a:endParaRPr>
                    </a:p>
                  </a:txBody>
                  <a:tcPr marL="67566" marR="67566" marT="0" marB="0"/>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1"/>
          <a:ext cx="9144000" cy="6983087"/>
        </p:xfrm>
        <a:graphic>
          <a:graphicData uri="http://schemas.openxmlformats.org/drawingml/2006/table">
            <a:tbl>
              <a:tblPr rtl="1">
                <a:tableStyleId>{284E427A-3D55-4303-BF80-6455036E1DE7}</a:tableStyleId>
              </a:tblPr>
              <a:tblGrid>
                <a:gridCol w="788218"/>
                <a:gridCol w="4570332"/>
                <a:gridCol w="1267375"/>
                <a:gridCol w="2518075"/>
              </a:tblGrid>
              <a:tr h="838199">
                <a:tc>
                  <a:txBody>
                    <a:bodyPr/>
                    <a:lstStyle/>
                    <a:p>
                      <a:pPr algn="ctr" rtl="1">
                        <a:lnSpc>
                          <a:spcPct val="150000"/>
                        </a:lnSpc>
                        <a:spcAft>
                          <a:spcPts val="0"/>
                        </a:spcAft>
                      </a:pPr>
                      <a:r>
                        <a:rPr lang="fa-IR" sz="1600" b="1" dirty="0">
                          <a:cs typeface="+mn-cs"/>
                        </a:rPr>
                        <a:t>ردیف</a:t>
                      </a:r>
                      <a:endParaRPr lang="en-US" sz="1600" b="1" dirty="0">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dirty="0">
                          <a:cs typeface="+mn-cs"/>
                        </a:rPr>
                        <a:t>مشکل</a:t>
                      </a:r>
                      <a:endParaRPr lang="en-US" sz="1600" b="1" dirty="0">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وسعت مشکل</a:t>
                      </a:r>
                      <a:endParaRPr lang="en-US" sz="1600" b="1">
                        <a:cs typeface="+mn-cs"/>
                      </a:endParaRPr>
                    </a:p>
                    <a:p>
                      <a:pPr algn="ctr" rtl="1">
                        <a:lnSpc>
                          <a:spcPct val="150000"/>
                        </a:lnSpc>
                        <a:spcAft>
                          <a:spcPts val="0"/>
                        </a:spcAft>
                      </a:pPr>
                      <a:r>
                        <a:rPr lang="fa-IR" sz="1600" b="1">
                          <a:cs typeface="+mn-cs"/>
                        </a:rPr>
                        <a:t>امتیاز (45-0 )</a:t>
                      </a:r>
                      <a:endParaRPr lang="en-US" sz="1600" b="1">
                        <a:latin typeface="Times New Roman"/>
                        <a:ea typeface="Times New Roman"/>
                        <a:cs typeface="+mn-cs"/>
                      </a:endParaRPr>
                    </a:p>
                  </a:txBody>
                  <a:tcPr marL="68580" marR="68580" marT="0" marB="0"/>
                </a:tc>
                <a:tc>
                  <a:txBody>
                    <a:bodyPr/>
                    <a:lstStyle/>
                    <a:p>
                      <a:pPr algn="ctr" rtl="0">
                        <a:lnSpc>
                          <a:spcPct val="150000"/>
                        </a:lnSpc>
                        <a:spcAft>
                          <a:spcPts val="1000"/>
                        </a:spcAft>
                      </a:pPr>
                      <a:r>
                        <a:rPr lang="fa-IR" sz="1600" b="1">
                          <a:cs typeface="+mn-cs"/>
                        </a:rPr>
                        <a:t>وسعت مشکل ( برحسب درصد )</a:t>
                      </a:r>
                      <a:endParaRPr lang="en-US" sz="1600" b="1">
                        <a:latin typeface="Times New Roman"/>
                        <a:ea typeface="Times New Roman"/>
                        <a:cs typeface="+mn-cs"/>
                      </a:endParaRPr>
                    </a:p>
                  </a:txBody>
                  <a:tcPr marL="68580" marR="68580" marT="0" marB="0"/>
                </a:tc>
              </a:tr>
              <a:tr h="507359">
                <a:tc>
                  <a:txBody>
                    <a:bodyPr/>
                    <a:lstStyle/>
                    <a:p>
                      <a:pPr algn="ctr" rtl="1">
                        <a:lnSpc>
                          <a:spcPct val="150000"/>
                        </a:lnSpc>
                        <a:spcAft>
                          <a:spcPts val="0"/>
                        </a:spcAft>
                      </a:pPr>
                      <a:r>
                        <a:rPr lang="fa-IR" sz="1600" b="1">
                          <a:cs typeface="+mn-cs"/>
                        </a:rPr>
                        <a:t>1</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dirty="0">
                          <a:cs typeface="+mn-cs"/>
                        </a:rPr>
                        <a:t>عدم داشتن دانش کافی </a:t>
                      </a:r>
                      <a:endParaRPr lang="en-US" sz="1600" b="1" dirty="0">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44</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7/97</a:t>
                      </a:r>
                      <a:endParaRPr lang="en-US" sz="1600" b="1">
                        <a:latin typeface="Times New Roman"/>
                        <a:ea typeface="Times New Roman"/>
                        <a:cs typeface="+mn-cs"/>
                      </a:endParaRPr>
                    </a:p>
                  </a:txBody>
                  <a:tcPr marL="68580" marR="68580" marT="0" marB="0"/>
                </a:tc>
              </a:tr>
              <a:tr h="676414">
                <a:tc>
                  <a:txBody>
                    <a:bodyPr/>
                    <a:lstStyle/>
                    <a:p>
                      <a:pPr algn="ctr" rtl="1">
                        <a:lnSpc>
                          <a:spcPct val="150000"/>
                        </a:lnSpc>
                        <a:spcAft>
                          <a:spcPts val="0"/>
                        </a:spcAft>
                      </a:pPr>
                      <a:r>
                        <a:rPr lang="fa-IR" sz="1600" b="1">
                          <a:cs typeface="+mn-cs"/>
                        </a:rPr>
                        <a:t>2</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dirty="0">
                          <a:cs typeface="+mn-cs"/>
                        </a:rPr>
                        <a:t>عدم هماهنگي مطالب آموخته شده در واحد تئوري با واحد باليني در بیمارستان </a:t>
                      </a:r>
                      <a:endParaRPr lang="en-US" sz="1600" b="1" dirty="0">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43</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5/95</a:t>
                      </a:r>
                      <a:endParaRPr lang="en-US" sz="1600" b="1">
                        <a:latin typeface="Times New Roman"/>
                        <a:ea typeface="Times New Roman"/>
                        <a:cs typeface="+mn-cs"/>
                      </a:endParaRPr>
                    </a:p>
                  </a:txBody>
                  <a:tcPr marL="68580" marR="68580" marT="0" marB="0"/>
                </a:tc>
              </a:tr>
              <a:tr h="507359">
                <a:tc>
                  <a:txBody>
                    <a:bodyPr/>
                    <a:lstStyle/>
                    <a:p>
                      <a:pPr algn="ctr" rtl="1">
                        <a:lnSpc>
                          <a:spcPct val="150000"/>
                        </a:lnSpc>
                        <a:spcAft>
                          <a:spcPts val="0"/>
                        </a:spcAft>
                      </a:pPr>
                      <a:r>
                        <a:rPr lang="fa-IR" sz="1600" b="1">
                          <a:cs typeface="+mn-cs"/>
                        </a:rPr>
                        <a:t>3</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dirty="0">
                          <a:cs typeface="+mn-cs"/>
                        </a:rPr>
                        <a:t>نگذراندن واحد درسی تحت عنوان حقوق بیماران در دانشگاه </a:t>
                      </a:r>
                      <a:endParaRPr lang="en-US" sz="1600" b="1" dirty="0">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43</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5/95</a:t>
                      </a:r>
                      <a:endParaRPr lang="en-US" sz="1600" b="1">
                        <a:latin typeface="Times New Roman"/>
                        <a:ea typeface="Times New Roman"/>
                        <a:cs typeface="+mn-cs"/>
                      </a:endParaRPr>
                    </a:p>
                  </a:txBody>
                  <a:tcPr marL="68580" marR="68580" marT="0" marB="0"/>
                </a:tc>
              </a:tr>
              <a:tr h="507359">
                <a:tc>
                  <a:txBody>
                    <a:bodyPr/>
                    <a:lstStyle/>
                    <a:p>
                      <a:pPr algn="ctr" rtl="1">
                        <a:lnSpc>
                          <a:spcPct val="150000"/>
                        </a:lnSpc>
                        <a:spcAft>
                          <a:spcPts val="0"/>
                        </a:spcAft>
                      </a:pPr>
                      <a:r>
                        <a:rPr lang="fa-IR" sz="1600" b="1">
                          <a:cs typeface="+mn-cs"/>
                        </a:rPr>
                        <a:t>4</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a:cs typeface="+mn-cs"/>
                        </a:rPr>
                        <a:t>امكانات و عوامل محيطي ضعيف در بیمارستان</a:t>
                      </a:r>
                      <a:endParaRPr lang="en-US" sz="1600" b="1">
                        <a:latin typeface="Calibri"/>
                        <a:cs typeface="+mn-cs"/>
                      </a:endParaRPr>
                    </a:p>
                  </a:txBody>
                  <a:tcPr marL="68580" marR="68580" marT="0" marB="0"/>
                </a:tc>
                <a:tc>
                  <a:txBody>
                    <a:bodyPr/>
                    <a:lstStyle/>
                    <a:p>
                      <a:pPr algn="ctr" rtl="1">
                        <a:lnSpc>
                          <a:spcPct val="150000"/>
                        </a:lnSpc>
                        <a:spcAft>
                          <a:spcPts val="0"/>
                        </a:spcAft>
                      </a:pPr>
                      <a:r>
                        <a:rPr lang="fa-IR" sz="1600" b="1" dirty="0">
                          <a:cs typeface="+mn-cs"/>
                        </a:rPr>
                        <a:t>42</a:t>
                      </a:r>
                      <a:endParaRPr lang="en-US" sz="1600" b="1" dirty="0">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3/93</a:t>
                      </a:r>
                      <a:endParaRPr lang="en-US" sz="1600" b="1">
                        <a:latin typeface="Times New Roman"/>
                        <a:ea typeface="Times New Roman"/>
                        <a:cs typeface="+mn-cs"/>
                      </a:endParaRPr>
                    </a:p>
                  </a:txBody>
                  <a:tcPr marL="68580" marR="68580" marT="0" marB="0"/>
                </a:tc>
              </a:tr>
              <a:tr h="507359">
                <a:tc>
                  <a:txBody>
                    <a:bodyPr/>
                    <a:lstStyle/>
                    <a:p>
                      <a:pPr algn="ctr" rtl="1">
                        <a:lnSpc>
                          <a:spcPct val="150000"/>
                        </a:lnSpc>
                        <a:spcAft>
                          <a:spcPts val="0"/>
                        </a:spcAft>
                      </a:pPr>
                      <a:r>
                        <a:rPr lang="fa-IR" sz="1600" b="1">
                          <a:cs typeface="+mn-cs"/>
                        </a:rPr>
                        <a:t>5</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a:cs typeface="+mn-cs"/>
                        </a:rPr>
                        <a:t>عدم اعتماد پرسنل به دانشجویان و همكاري داشتن با آنها</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dirty="0">
                          <a:cs typeface="+mn-cs"/>
                        </a:rPr>
                        <a:t>42</a:t>
                      </a:r>
                      <a:endParaRPr lang="en-US" sz="1600" b="1" dirty="0">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3/93</a:t>
                      </a:r>
                      <a:endParaRPr lang="en-US" sz="1600" b="1">
                        <a:latin typeface="Times New Roman"/>
                        <a:ea typeface="Times New Roman"/>
                        <a:cs typeface="+mn-cs"/>
                      </a:endParaRPr>
                    </a:p>
                  </a:txBody>
                  <a:tcPr marL="68580" marR="68580" marT="0" marB="0"/>
                </a:tc>
              </a:tr>
              <a:tr h="507359">
                <a:tc>
                  <a:txBody>
                    <a:bodyPr/>
                    <a:lstStyle/>
                    <a:p>
                      <a:pPr algn="ctr" rtl="1">
                        <a:lnSpc>
                          <a:spcPct val="150000"/>
                        </a:lnSpc>
                        <a:spcAft>
                          <a:spcPts val="0"/>
                        </a:spcAft>
                      </a:pPr>
                      <a:r>
                        <a:rPr lang="fa-IR" sz="1600" b="1">
                          <a:cs typeface="+mn-cs"/>
                        </a:rPr>
                        <a:t>6</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a:cs typeface="+mn-cs"/>
                        </a:rPr>
                        <a:t>ترس از کار با بیماران مبتلا به ایدز و هپاتیت</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40</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dirty="0">
                          <a:cs typeface="+mn-cs"/>
                        </a:rPr>
                        <a:t>8/88</a:t>
                      </a:r>
                      <a:endParaRPr lang="en-US" sz="1600" b="1" dirty="0">
                        <a:latin typeface="Times New Roman"/>
                        <a:ea typeface="Times New Roman"/>
                        <a:cs typeface="+mn-cs"/>
                      </a:endParaRPr>
                    </a:p>
                  </a:txBody>
                  <a:tcPr marL="68580" marR="68580" marT="0" marB="0"/>
                </a:tc>
              </a:tr>
              <a:tr h="676414">
                <a:tc>
                  <a:txBody>
                    <a:bodyPr/>
                    <a:lstStyle/>
                    <a:p>
                      <a:pPr algn="ctr" rtl="1">
                        <a:lnSpc>
                          <a:spcPct val="150000"/>
                        </a:lnSpc>
                        <a:spcAft>
                          <a:spcPts val="0"/>
                        </a:spcAft>
                      </a:pPr>
                      <a:r>
                        <a:rPr lang="fa-IR" sz="1600" b="1">
                          <a:cs typeface="+mn-cs"/>
                        </a:rPr>
                        <a:t>7</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a:cs typeface="+mn-cs"/>
                        </a:rPr>
                        <a:t>عدم آگاهی در رابطه با محدوده اطلاعاتی که می توانند به بیمار بدهند. </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41</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dirty="0">
                          <a:cs typeface="+mn-cs"/>
                        </a:rPr>
                        <a:t>1/91</a:t>
                      </a:r>
                      <a:endParaRPr lang="en-US" sz="1600" b="1" dirty="0">
                        <a:latin typeface="Times New Roman"/>
                        <a:ea typeface="Times New Roman"/>
                        <a:cs typeface="+mn-cs"/>
                      </a:endParaRPr>
                    </a:p>
                  </a:txBody>
                  <a:tcPr marL="68580" marR="68580" marT="0" marB="0"/>
                </a:tc>
              </a:tr>
              <a:tr h="507359">
                <a:tc>
                  <a:txBody>
                    <a:bodyPr/>
                    <a:lstStyle/>
                    <a:p>
                      <a:pPr algn="ctr" rtl="1">
                        <a:lnSpc>
                          <a:spcPct val="150000"/>
                        </a:lnSpc>
                      </a:pPr>
                      <a:r>
                        <a:rPr lang="fa-IR" sz="1600" b="1">
                          <a:cs typeface="+mn-cs"/>
                        </a:rPr>
                        <a:t>8</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a:cs typeface="+mn-cs"/>
                        </a:rPr>
                        <a:t>عدم آگاهی از سرانجام خسارت زدن به بیمار</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31</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dirty="0">
                          <a:cs typeface="+mn-cs"/>
                        </a:rPr>
                        <a:t>8/68</a:t>
                      </a:r>
                      <a:endParaRPr lang="en-US" sz="1600" b="1" dirty="0">
                        <a:latin typeface="Times New Roman"/>
                        <a:ea typeface="Times New Roman"/>
                        <a:cs typeface="+mn-cs"/>
                      </a:endParaRPr>
                    </a:p>
                  </a:txBody>
                  <a:tcPr marL="68580" marR="68580" marT="0" marB="0"/>
                </a:tc>
              </a:tr>
              <a:tr h="507359">
                <a:tc>
                  <a:txBody>
                    <a:bodyPr/>
                    <a:lstStyle/>
                    <a:p>
                      <a:pPr algn="ctr" rtl="1">
                        <a:lnSpc>
                          <a:spcPct val="150000"/>
                        </a:lnSpc>
                      </a:pPr>
                      <a:r>
                        <a:rPr lang="fa-IR" sz="1600" b="1" dirty="0">
                          <a:cs typeface="+mn-cs"/>
                        </a:rPr>
                        <a:t>9</a:t>
                      </a:r>
                      <a:endParaRPr lang="en-US" sz="1600" b="1" dirty="0">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a:cs typeface="+mn-cs"/>
                        </a:rPr>
                        <a:t>عدم آگاهی در مورد اطلاعات محرمانه بیمار</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31</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dirty="0">
                          <a:cs typeface="+mn-cs"/>
                        </a:rPr>
                        <a:t>8/68</a:t>
                      </a:r>
                      <a:endParaRPr lang="en-US" sz="1600" b="1" dirty="0">
                        <a:latin typeface="Times New Roman"/>
                        <a:ea typeface="Times New Roman"/>
                        <a:cs typeface="+mn-cs"/>
                      </a:endParaRPr>
                    </a:p>
                  </a:txBody>
                  <a:tcPr marL="68580" marR="68580" marT="0" marB="0"/>
                </a:tc>
              </a:tr>
              <a:tr h="530260">
                <a:tc>
                  <a:txBody>
                    <a:bodyPr/>
                    <a:lstStyle/>
                    <a:p>
                      <a:pPr algn="ctr" rtl="1">
                        <a:lnSpc>
                          <a:spcPct val="150000"/>
                        </a:lnSpc>
                      </a:pPr>
                      <a:r>
                        <a:rPr lang="fa-IR" sz="1600" b="1">
                          <a:cs typeface="+mn-cs"/>
                        </a:rPr>
                        <a:t>10</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dirty="0">
                          <a:cs typeface="+mn-cs"/>
                        </a:rPr>
                        <a:t>عدم آگاهی در مورد نحوه گرفتن رضایت نامه از بیمار</a:t>
                      </a:r>
                      <a:endParaRPr lang="en-US" sz="1600" b="1" dirty="0">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30</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dirty="0">
                          <a:cs typeface="+mn-cs"/>
                        </a:rPr>
                        <a:t>6/66</a:t>
                      </a:r>
                      <a:endParaRPr lang="en-US" sz="1600" b="1" dirty="0">
                        <a:latin typeface="Times New Roman"/>
                        <a:ea typeface="Times New Roman"/>
                        <a:cs typeface="+mn-cs"/>
                      </a:endParaRPr>
                    </a:p>
                  </a:txBody>
                  <a:tcPr marL="68580" marR="68580" marT="0" marB="0"/>
                </a:tc>
              </a:tr>
              <a:tr h="676414">
                <a:tc>
                  <a:txBody>
                    <a:bodyPr/>
                    <a:lstStyle/>
                    <a:p>
                      <a:pPr algn="ctr" rtl="1">
                        <a:lnSpc>
                          <a:spcPct val="150000"/>
                        </a:lnSpc>
                      </a:pPr>
                      <a:r>
                        <a:rPr lang="fa-IR" sz="1600" b="1">
                          <a:cs typeface="+mn-cs"/>
                        </a:rPr>
                        <a:t>11</a:t>
                      </a:r>
                      <a:endParaRPr lang="en-US" sz="1600" b="1">
                        <a:latin typeface="Times New Roman"/>
                        <a:ea typeface="Times New Roman"/>
                        <a:cs typeface="+mn-cs"/>
                      </a:endParaRPr>
                    </a:p>
                  </a:txBody>
                  <a:tcPr marL="68580" marR="68580" marT="0" marB="0"/>
                </a:tc>
                <a:tc>
                  <a:txBody>
                    <a:bodyPr/>
                    <a:lstStyle/>
                    <a:p>
                      <a:pPr algn="r" rtl="1">
                        <a:lnSpc>
                          <a:spcPct val="150000"/>
                        </a:lnSpc>
                        <a:spcAft>
                          <a:spcPts val="0"/>
                        </a:spcAft>
                      </a:pPr>
                      <a:r>
                        <a:rPr lang="fa-IR" sz="1600" b="1">
                          <a:cs typeface="+mn-cs"/>
                        </a:rPr>
                        <a:t>عدم تمایل و علاقه نسبت به مراقبت از بیماران خاص مانند افراد معتاد</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a:cs typeface="+mn-cs"/>
                        </a:rPr>
                        <a:t>30</a:t>
                      </a:r>
                      <a:endParaRPr lang="en-US" sz="1600" b="1">
                        <a:latin typeface="Times New Roman"/>
                        <a:ea typeface="Times New Roman"/>
                        <a:cs typeface="+mn-cs"/>
                      </a:endParaRPr>
                    </a:p>
                  </a:txBody>
                  <a:tcPr marL="68580" marR="68580" marT="0" marB="0"/>
                </a:tc>
                <a:tc>
                  <a:txBody>
                    <a:bodyPr/>
                    <a:lstStyle/>
                    <a:p>
                      <a:pPr algn="ctr" rtl="1">
                        <a:lnSpc>
                          <a:spcPct val="150000"/>
                        </a:lnSpc>
                        <a:spcAft>
                          <a:spcPts val="0"/>
                        </a:spcAft>
                      </a:pPr>
                      <a:r>
                        <a:rPr lang="fa-IR" sz="1600" b="1" dirty="0">
                          <a:cs typeface="+mn-cs"/>
                        </a:rPr>
                        <a:t>6/66</a:t>
                      </a:r>
                      <a:endParaRPr lang="en-US" sz="1600" b="1" dirty="0">
                        <a:latin typeface="Times New Roman"/>
                        <a:ea typeface="Times New Roman"/>
                        <a:cs typeface="+mn-cs"/>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زمان ایجاد مشکل، موانع و فرصت ها</a:t>
            </a:r>
            <a:endParaRPr lang="en-US" dirty="0"/>
          </a:p>
        </p:txBody>
      </p:sp>
      <p:sp>
        <p:nvSpPr>
          <p:cNvPr id="4" name="Content Placeholder 2"/>
          <p:cNvSpPr>
            <a:spLocks noGrp="1"/>
          </p:cNvSpPr>
          <p:nvPr>
            <p:ph sz="quarter" idx="1"/>
          </p:nvPr>
        </p:nvSpPr>
        <p:spPr>
          <a:xfrm>
            <a:off x="301752" y="1527048"/>
            <a:ext cx="8503920" cy="5026152"/>
          </a:xfrm>
        </p:spPr>
        <p:txBody>
          <a:bodyPr>
            <a:normAutofit fontScale="85000" lnSpcReduction="20000"/>
          </a:bodyPr>
          <a:lstStyle/>
          <a:p>
            <a:pPr algn="just" rtl="1"/>
            <a:r>
              <a:rPr lang="fa-IR" dirty="0" smtClean="0"/>
              <a:t>مشکلات مطرح شده بر اساس امتیاز اولویت بندی شدند و وسعت هر یک از مشکلات بر حسب درصد مشخص شد. بر اساس مشاهدات خود و نظر خواهی های انجام شده از دانشجویان، این مشکل از همان اولین برخورد دانشجو با بیمار وجود داشته و آگاهی دانشجویان در مورد آن کافی نمی باشد و نیاز به اطلاعات و آموزشهای بیشتر در این زمینه وجود دارد.</a:t>
            </a:r>
          </a:p>
          <a:p>
            <a:pPr algn="just" rtl="1">
              <a:buNone/>
            </a:pPr>
            <a:endParaRPr lang="en-US" dirty="0" smtClean="0"/>
          </a:p>
          <a:p>
            <a:pPr algn="just" rtl="1"/>
            <a:r>
              <a:rPr lang="fa-IR" dirty="0" smtClean="0"/>
              <a:t>نتایج مطالعات نشان می دهد که آگاهی دانشجویان در هیچ یک از حیطه های منشور حقوق بیمار کافی نبوده است و از انجایی که آگاهی مبنای عملکرد قرار می گیرد و با توجه به بی تجربگی دانشجویان، این مساله می تواند مشکلات بیشتری را برای بیماران ایجاد کند و موجب نارضایتی بیماران و کاهش اثر بخشی بیمارستان گردد. با توجه به پیشنهادات دانشجویان مورد مطالعه اختصاص نیم یا یک واحد درسی یا حداقل اختصاص سرفصلی به این موضوع در دروس دیگر، هم چنین برگزاری کارگاه و همایش، تهیه جزوات آموزشی کامل و معتبر و ارائه آن در ابتدای دوره کارآموزی می تواند به میزان قابل توجهی سطح آگاهی دانشجویان را در این زمینه ارتقاء بخشد. همچنین اساتید محترم خود باید الگوهای اخلاقی مناسبی برای دانشجویان باشند و رعایت حقوق بیماران را عملا به دانشجویان آموزش دهند.  </a:t>
            </a:r>
            <a:endParaRPr lang="en-US" dirty="0" smtClean="0"/>
          </a:p>
          <a:p>
            <a:pPr algn="just"/>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0" y="762000"/>
            <a:ext cx="3425952" cy="758952"/>
          </a:xfrm>
        </p:spPr>
        <p:txBody>
          <a:bodyPr>
            <a:normAutofit fontScale="90000"/>
          </a:bodyPr>
          <a:lstStyle/>
          <a:p>
            <a:r>
              <a:rPr lang="fa-IR" sz="4400" b="1" dirty="0" smtClean="0"/>
              <a:t>راه حل یابی</a:t>
            </a:r>
            <a:r>
              <a:rPr lang="en-US" dirty="0" smtClean="0"/>
              <a:t/>
            </a:r>
            <a:br>
              <a:rPr lang="en-US" dirty="0" smtClean="0"/>
            </a:br>
            <a:endParaRPr lang="en-US" dirty="0"/>
          </a:p>
        </p:txBody>
      </p:sp>
      <p:sp>
        <p:nvSpPr>
          <p:cNvPr id="3" name="Content Placeholder 2"/>
          <p:cNvSpPr>
            <a:spLocks noGrp="1"/>
          </p:cNvSpPr>
          <p:nvPr>
            <p:ph sz="quarter" idx="1"/>
          </p:nvPr>
        </p:nvSpPr>
        <p:spPr>
          <a:xfrm>
            <a:off x="762000" y="2133600"/>
            <a:ext cx="8080248" cy="2587752"/>
          </a:xfrm>
        </p:spPr>
        <p:txBody>
          <a:bodyPr/>
          <a:lstStyle/>
          <a:p>
            <a:pPr algn="just" rtl="1">
              <a:buNone/>
            </a:pPr>
            <a:r>
              <a:rPr lang="fa-IR" dirty="0" smtClean="0"/>
              <a:t>برای پیدا کردن راه حل های ممکن در مورد این مشکل از روش بارش افکار استفاده شد. به این صورت که یک گروه با همان 15 نفر دانشجوی قبلی تشکیل شد، سپس راجع به آن مشکل صحبت شده و راه حل های ارائه شده توسط آنها نوشته شد.</a:t>
            </a:r>
            <a:endParaRPr lang="en-US" dirty="0" smtClean="0"/>
          </a:p>
          <a:p>
            <a:pPr algn="just">
              <a:buNone/>
            </a:pP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382000" cy="1295400"/>
          </a:xfrm>
        </p:spPr>
        <p:txBody>
          <a:bodyPr>
            <a:normAutofit fontScale="90000"/>
          </a:bodyPr>
          <a:lstStyle/>
          <a:p>
            <a:pPr algn="r"/>
            <a:r>
              <a:rPr lang="fa-IR" sz="3600" b="1" dirty="0" smtClean="0"/>
              <a:t>لیست راه حل های ممکن برای مشکلات مطرح شده توسط دانشجویان :</a:t>
            </a:r>
            <a:r>
              <a:rPr lang="en-US" dirty="0" smtClean="0"/>
              <a:t/>
            </a:r>
            <a:br>
              <a:rPr lang="en-US" dirty="0" smtClean="0"/>
            </a:br>
            <a:endParaRPr lang="en-US" dirty="0"/>
          </a:p>
        </p:txBody>
      </p:sp>
      <p:sp>
        <p:nvSpPr>
          <p:cNvPr id="3" name="Content Placeholder 2"/>
          <p:cNvSpPr>
            <a:spLocks noGrp="1"/>
          </p:cNvSpPr>
          <p:nvPr>
            <p:ph sz="quarter" idx="1"/>
          </p:nvPr>
        </p:nvSpPr>
        <p:spPr/>
        <p:txBody>
          <a:bodyPr>
            <a:normAutofit fontScale="92500"/>
          </a:bodyPr>
          <a:lstStyle/>
          <a:p>
            <a:pPr algn="just" rtl="1">
              <a:buNone/>
            </a:pPr>
            <a:r>
              <a:rPr lang="fa-IR" b="1" dirty="0" smtClean="0"/>
              <a:t>مشکل 1 : عدم تمایل و علاقه نسبت به مراقبت از بیماران خاص مانند افراد معتاد</a:t>
            </a:r>
            <a:endParaRPr lang="en-US" dirty="0" smtClean="0"/>
          </a:p>
          <a:p>
            <a:pPr marL="514350" lvl="0" indent="-514350" algn="just" rtl="1">
              <a:buFont typeface="+mj-lt"/>
              <a:buAutoNum type="arabicPeriod"/>
            </a:pPr>
            <a:r>
              <a:rPr lang="fa-IR" dirty="0" smtClean="0"/>
              <a:t>فارغ از هرگونه تبعیض با بیماران برخورد کنیم و این نکته را در نظر داشته باشیم که دریافت مطلوب خدمات حق هر بیماری می باشد.</a:t>
            </a:r>
            <a:endParaRPr lang="en-US" dirty="0" smtClean="0"/>
          </a:p>
          <a:p>
            <a:pPr marL="514350" lvl="0" indent="-514350" algn="just" rtl="1">
              <a:buFont typeface="+mj-lt"/>
              <a:buAutoNum type="arabicPeriod"/>
            </a:pPr>
            <a:r>
              <a:rPr lang="fa-IR" dirty="0" smtClean="0"/>
              <a:t>هنگام کار کردن با بیماران از جمله افراد معتاد نکات ایمنی را رعایت کنیم.</a:t>
            </a:r>
            <a:endParaRPr lang="en-US" dirty="0" smtClean="0"/>
          </a:p>
          <a:p>
            <a:pPr algn="just" rtl="1">
              <a:buNone/>
            </a:pPr>
            <a:endParaRPr lang="fa-IR" b="1" dirty="0" smtClean="0"/>
          </a:p>
          <a:p>
            <a:pPr algn="just" rtl="1">
              <a:buNone/>
            </a:pPr>
            <a:r>
              <a:rPr lang="fa-IR" b="1" dirty="0" smtClean="0"/>
              <a:t>مشکل2 : ترس از کار با بیماران مبتلا به ایدز و هپاتیت</a:t>
            </a:r>
            <a:endParaRPr lang="en-US" dirty="0" smtClean="0"/>
          </a:p>
          <a:p>
            <a:pPr marL="514350" lvl="0" indent="-514350" algn="just" rtl="1">
              <a:buFont typeface="+mj-lt"/>
              <a:buAutoNum type="arabicPeriod"/>
            </a:pPr>
            <a:r>
              <a:rPr lang="fa-IR" dirty="0" smtClean="0"/>
              <a:t>قبل از کار کردن با بیماران پرخطر و آنتی ژن مثبت تمرینات عملی لازم را جهت کسب مهارت و تمرین بیشتر در این مورد را ، بر روی مولاژ و در محیط شبیه سازی شده انجام دهیم.</a:t>
            </a:r>
            <a:endParaRPr lang="en-US" dirty="0" smtClean="0"/>
          </a:p>
          <a:p>
            <a:pPr marL="514350" lvl="0" indent="-514350" algn="just" rtl="1">
              <a:buFont typeface="+mj-lt"/>
              <a:buAutoNum type="arabicPeriod"/>
            </a:pPr>
            <a:r>
              <a:rPr lang="fa-IR" dirty="0" smtClean="0"/>
              <a:t>درحین کار با بیمار دقت و توجهات لازم را مبذول کنید.</a:t>
            </a:r>
            <a:endParaRPr lang="en-US" dirty="0" smtClean="0"/>
          </a:p>
          <a:p>
            <a:pPr algn="just">
              <a:buNone/>
            </a:pP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85000" lnSpcReduction="10000"/>
          </a:bodyPr>
          <a:lstStyle/>
          <a:p>
            <a:pPr algn="just" rtl="1">
              <a:buNone/>
            </a:pPr>
            <a:r>
              <a:rPr lang="fa-IR" b="1" dirty="0" smtClean="0"/>
              <a:t>مشکل 3 : عدم اعتماد پرسنل به دانشجویان و همكاري داشتن با آنها</a:t>
            </a:r>
            <a:endParaRPr lang="en-US" dirty="0" smtClean="0"/>
          </a:p>
          <a:p>
            <a:pPr marL="514350" lvl="0" indent="-514350" algn="just" rtl="1">
              <a:buFont typeface="+mj-lt"/>
              <a:buAutoNum type="arabicPeriod"/>
            </a:pPr>
            <a:r>
              <a:rPr lang="fa-IR" dirty="0" smtClean="0"/>
              <a:t>مربی باید دانشجویان را با وظایف خود در بخش مربوطه آشنا کند. </a:t>
            </a:r>
            <a:endParaRPr lang="en-US" dirty="0" smtClean="0"/>
          </a:p>
          <a:p>
            <a:pPr marL="514350" lvl="0" indent="-514350" algn="just" rtl="1">
              <a:buFont typeface="+mj-lt"/>
              <a:buAutoNum type="arabicPeriod"/>
            </a:pPr>
            <a:r>
              <a:rPr lang="fa-IR" dirty="0" smtClean="0"/>
              <a:t>در موارد لازم به آنها گوشزد داده و از آنها خواسته شود که در محیط بیمارستان از جدیت و احساس مسئولیت بیشتری برخوردار باشند .</a:t>
            </a:r>
            <a:endParaRPr lang="en-US" dirty="0" smtClean="0"/>
          </a:p>
          <a:p>
            <a:pPr marL="514350" lvl="0" indent="-514350" algn="just" rtl="1">
              <a:buFont typeface="+mj-lt"/>
              <a:buAutoNum type="arabicPeriod"/>
            </a:pPr>
            <a:r>
              <a:rPr lang="fa-IR" dirty="0" smtClean="0"/>
              <a:t>پروسیجرهای درمانی در حضور مربی بخش انجام شوند.</a:t>
            </a:r>
            <a:endParaRPr lang="en-US" dirty="0" smtClean="0"/>
          </a:p>
          <a:p>
            <a:pPr marL="514350" lvl="0" indent="-514350" algn="just" rtl="1">
              <a:buFont typeface="+mj-lt"/>
              <a:buAutoNum type="arabicPeriod"/>
            </a:pPr>
            <a:r>
              <a:rPr lang="fa-IR" dirty="0" smtClean="0"/>
              <a:t>نحوه برقراری ارتباط صحیح با پرسنل بخش آموزش داده شود.</a:t>
            </a:r>
            <a:endParaRPr lang="en-US" dirty="0" smtClean="0"/>
          </a:p>
          <a:p>
            <a:pPr algn="just" rtl="1">
              <a:buNone/>
            </a:pPr>
            <a:endParaRPr lang="fa-IR" b="1" dirty="0" smtClean="0"/>
          </a:p>
          <a:p>
            <a:pPr algn="just" rtl="1">
              <a:buNone/>
            </a:pPr>
            <a:r>
              <a:rPr lang="fa-IR" b="1" dirty="0" smtClean="0"/>
              <a:t>مشکل 4 : امكانات و عوامل محيطي ضعيف در بیمارستان</a:t>
            </a:r>
            <a:endParaRPr lang="en-US" dirty="0" smtClean="0"/>
          </a:p>
          <a:p>
            <a:pPr marL="514350" lvl="0" indent="-514350" algn="just" rtl="1">
              <a:buFont typeface="+mj-lt"/>
              <a:buAutoNum type="arabicPeriod"/>
            </a:pPr>
            <a:r>
              <a:rPr lang="fa-IR" dirty="0" smtClean="0"/>
              <a:t>براي يادگيري حداقل ضرورت ها ، بايد منابع ، بيمار و بيماري در دسترس باشند</a:t>
            </a:r>
            <a:r>
              <a:rPr lang="en-US" dirty="0" smtClean="0"/>
              <a:t> . </a:t>
            </a:r>
            <a:r>
              <a:rPr lang="fa-IR" dirty="0" smtClean="0"/>
              <a:t>در مواردي كه براي يادگيري حداقل ضرورت ها، موارد بيماري كم است و دانشجو به اهداف آموزشي لازم نائل نمي شود، با تهيه فيلم و ايجاد مراكز مهارتهاي باليني، می توان يادگيري را افزايش داد و دسترسي به اهداف آموزشي را تسهيل نمود .</a:t>
            </a:r>
            <a:endParaRPr lang="en-US" dirty="0" smtClean="0"/>
          </a:p>
          <a:p>
            <a:pPr algn="just">
              <a:buNone/>
            </a:pP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85000" lnSpcReduction="10000"/>
          </a:bodyPr>
          <a:lstStyle/>
          <a:p>
            <a:pPr algn="just" rtl="1">
              <a:buNone/>
            </a:pPr>
            <a:r>
              <a:rPr lang="fa-IR" b="1" dirty="0" smtClean="0"/>
              <a:t>مشکل 5 : عدم هماهنگي مطالب آموخته شده در واحد تئوري با واحد باليني در بیمارستان </a:t>
            </a:r>
            <a:endParaRPr lang="en-US" dirty="0" smtClean="0"/>
          </a:p>
          <a:p>
            <a:pPr marL="514350" lvl="0" indent="-514350" algn="just" rtl="1">
              <a:buFont typeface="+mj-lt"/>
              <a:buAutoNum type="arabicPeriod"/>
            </a:pPr>
            <a:r>
              <a:rPr lang="fa-IR" dirty="0" smtClean="0"/>
              <a:t>راه حل این مشکل را باید قبل از ورود دانشجویان به محیط کار انجام داد و ارزش کار عملی را آنقدر در دانشجویان بالا برد و آن را نهادینه کرد که دانشجو تحت هر شرایطی ، کار را به نحو احسن و مطلوب انجام دهد .</a:t>
            </a:r>
            <a:endParaRPr lang="en-US" dirty="0" smtClean="0"/>
          </a:p>
          <a:p>
            <a:pPr algn="just" rtl="1">
              <a:buNone/>
            </a:pPr>
            <a:endParaRPr lang="fa-IR" b="1" dirty="0" smtClean="0"/>
          </a:p>
          <a:p>
            <a:pPr algn="just" rtl="1">
              <a:buNone/>
            </a:pPr>
            <a:r>
              <a:rPr lang="fa-IR" b="1" dirty="0" smtClean="0"/>
              <a:t>مشکل 6 : نگذراندن واحد درسی تحت عنوان حقوق بیماران در دانشگاه</a:t>
            </a:r>
            <a:endParaRPr lang="en-US" dirty="0" smtClean="0"/>
          </a:p>
          <a:p>
            <a:pPr marL="514350" lvl="0" indent="-514350" algn="just" rtl="1">
              <a:buFont typeface="+mj-lt"/>
              <a:buAutoNum type="arabicPeriod"/>
            </a:pPr>
            <a:r>
              <a:rPr lang="fa-IR" dirty="0" smtClean="0"/>
              <a:t>گذاشتن کارگاههایی جهت آموزش حقوق بیماران به دانشجویان</a:t>
            </a:r>
            <a:endParaRPr lang="en-US" dirty="0" smtClean="0"/>
          </a:p>
          <a:p>
            <a:pPr marL="514350" lvl="0" indent="-514350" algn="just" rtl="1">
              <a:buFont typeface="+mj-lt"/>
              <a:buAutoNum type="arabicPeriod"/>
            </a:pPr>
            <a:r>
              <a:rPr lang="fa-IR" dirty="0" smtClean="0"/>
              <a:t>اختصاص نیم یا یک واحد درسی یا حداقل اختصاص سرفصلی به این موضوع</a:t>
            </a:r>
            <a:endParaRPr lang="en-US" dirty="0" smtClean="0"/>
          </a:p>
          <a:p>
            <a:pPr marL="514350" lvl="0" indent="-514350" algn="just" rtl="1">
              <a:buFont typeface="+mj-lt"/>
              <a:buAutoNum type="arabicPeriod"/>
            </a:pPr>
            <a:r>
              <a:rPr lang="fa-IR" dirty="0" smtClean="0"/>
              <a:t>تهیه جزوات آموزشی کامل و معتبر و ارائه آن در ابتدای دوره کارآموزی می تواند بر میزان قابل توجهی سطح آگاهی دانشجویان را در این زمینه ارتقاء بخشد.</a:t>
            </a:r>
            <a:endParaRPr lang="en-US" dirty="0" smtClean="0"/>
          </a:p>
          <a:p>
            <a:pPr algn="just" rtl="1">
              <a:buNone/>
            </a:pPr>
            <a:r>
              <a:rPr lang="fa-IR" b="1" dirty="0" smtClean="0"/>
              <a:t> </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152400" y="1527048"/>
            <a:ext cx="8653272" cy="4572000"/>
          </a:xfrm>
        </p:spPr>
        <p:txBody>
          <a:bodyPr>
            <a:normAutofit fontScale="92500"/>
          </a:bodyPr>
          <a:lstStyle/>
          <a:p>
            <a:pPr algn="just" rtl="1">
              <a:buNone/>
            </a:pPr>
            <a:r>
              <a:rPr lang="fa-IR" b="1" dirty="0" smtClean="0"/>
              <a:t>مشکل 7 : عدم آگاهی در مورد نحوه گرفتن رضایت نامه از بیمار </a:t>
            </a:r>
            <a:endParaRPr lang="en-US" dirty="0" smtClean="0"/>
          </a:p>
          <a:p>
            <a:pPr marL="514350" lvl="0" indent="-514350" algn="just" rtl="1">
              <a:buFont typeface="+mj-lt"/>
              <a:buAutoNum type="arabicPeriod"/>
            </a:pPr>
            <a:r>
              <a:rPr lang="fa-IR" dirty="0" smtClean="0"/>
              <a:t>آشنا سازی دانشجویان در رابطه با نحوه گرفتن رضایت نامه از بیمار و برگه های قانونی داخل پرونده قبل از شروع کار بالینی</a:t>
            </a:r>
            <a:endParaRPr lang="en-US" dirty="0" smtClean="0"/>
          </a:p>
          <a:p>
            <a:pPr marL="514350" lvl="0" indent="-514350" algn="just" rtl="1">
              <a:buFont typeface="+mj-lt"/>
              <a:buAutoNum type="arabicPeriod"/>
            </a:pPr>
            <a:r>
              <a:rPr lang="fa-IR" dirty="0" smtClean="0"/>
              <a:t>شرکت دادن دانشجویان در فرآیند گرفتن رضایت از بیمار توسط پرسنل بخش</a:t>
            </a:r>
            <a:endParaRPr lang="en-US" dirty="0" smtClean="0"/>
          </a:p>
          <a:p>
            <a:pPr algn="just" rtl="1">
              <a:buNone/>
            </a:pPr>
            <a:endParaRPr lang="fa-IR" b="1" dirty="0" smtClean="0"/>
          </a:p>
          <a:p>
            <a:pPr algn="just" rtl="1">
              <a:buNone/>
            </a:pPr>
            <a:r>
              <a:rPr lang="fa-IR" b="1" dirty="0" smtClean="0"/>
              <a:t>مشکل 8 : عدم داشتن دانش کافی</a:t>
            </a:r>
            <a:endParaRPr lang="en-US" dirty="0" smtClean="0"/>
          </a:p>
          <a:p>
            <a:pPr marL="514350" lvl="0" indent="-514350" algn="just" rtl="1">
              <a:buFont typeface="+mj-lt"/>
              <a:buAutoNum type="arabicPeriod"/>
            </a:pPr>
            <a:r>
              <a:rPr lang="fa-IR" dirty="0" smtClean="0"/>
              <a:t>مراجعه به بخش مورد نظر یک روز قبل از شروع کارآموزی در آن بخش و شناسایی بیماری های موجود در آن بخش و مطالعه در مورد آنها</a:t>
            </a:r>
            <a:endParaRPr lang="en-US" dirty="0" smtClean="0"/>
          </a:p>
          <a:p>
            <a:pPr marL="514350" lvl="0" indent="-514350" algn="just" rtl="1">
              <a:buFont typeface="+mj-lt"/>
              <a:buAutoNum type="arabicPeriod"/>
            </a:pPr>
            <a:r>
              <a:rPr lang="fa-IR" dirty="0" smtClean="0"/>
              <a:t>استفاده از کتاب ها و جزوات مخصوص آموزش به بیماران و مطالعه آنها        ( حتی می توان این کتابها را برای مطالعه خود بیمار در اختیار او گذاشت ).</a:t>
            </a:r>
            <a:endParaRPr lang="en-US" dirty="0" smtClean="0"/>
          </a:p>
          <a:p>
            <a:pPr algn="just">
              <a:buNone/>
            </a:pP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77500" lnSpcReduction="20000"/>
          </a:bodyPr>
          <a:lstStyle/>
          <a:p>
            <a:pPr algn="just" rtl="1">
              <a:buNone/>
            </a:pPr>
            <a:r>
              <a:rPr lang="fa-IR" b="1" dirty="0" smtClean="0"/>
              <a:t>مشکل 9 : عدم آگاهی در رابطه با محدوده اطلاعاتی که می توانند به بیمار بدهند.</a:t>
            </a:r>
            <a:endParaRPr lang="en-US" dirty="0" smtClean="0"/>
          </a:p>
          <a:p>
            <a:pPr marL="514350" lvl="0" indent="-514350" algn="just" rtl="1">
              <a:buFont typeface="+mj-lt"/>
              <a:buAutoNum type="arabicPeriod"/>
            </a:pPr>
            <a:r>
              <a:rPr lang="fa-IR" dirty="0" smtClean="0"/>
              <a:t>بیمار باید از کلیه اطلاعات تاثیر گذار در روند تصمیم گیری در مورد بیماریش اطلاع داشته باشد و این اطلاعات را باید در زمان مناسب و متناسب با شرایط بیمار ارائه داد.</a:t>
            </a:r>
            <a:endParaRPr lang="en-US" dirty="0" smtClean="0"/>
          </a:p>
          <a:p>
            <a:pPr marL="514350" lvl="0" indent="-514350" algn="just" rtl="1">
              <a:buFont typeface="+mj-lt"/>
              <a:buAutoNum type="arabicPeriod"/>
            </a:pPr>
            <a:r>
              <a:rPr lang="fa-IR" dirty="0" smtClean="0"/>
              <a:t>در صورت عدم درخواست بیمار و در صورتیکه ندادن اطلاعات بیمار را در معرض خطر جدی قرار نمی دهد، ندادن اطلاعات بلامانع است.</a:t>
            </a:r>
            <a:endParaRPr lang="en-US" dirty="0" smtClean="0"/>
          </a:p>
          <a:p>
            <a:pPr algn="just" rtl="1">
              <a:buNone/>
            </a:pPr>
            <a:endParaRPr lang="fa-IR" b="1" dirty="0" smtClean="0"/>
          </a:p>
          <a:p>
            <a:pPr algn="just" rtl="1">
              <a:buNone/>
            </a:pPr>
            <a:r>
              <a:rPr lang="fa-IR" b="1" dirty="0" smtClean="0"/>
              <a:t>مشکل 10 : عدم آگاهی از سرانجام خسارت زدن به بیمار</a:t>
            </a:r>
            <a:endParaRPr lang="en-US" dirty="0" smtClean="0"/>
          </a:p>
          <a:p>
            <a:pPr marL="514350" lvl="0" indent="-514350" algn="just" rtl="1">
              <a:buFont typeface="+mj-lt"/>
              <a:buAutoNum type="arabicPeriod"/>
            </a:pPr>
            <a:r>
              <a:rPr lang="fa-IR" dirty="0" smtClean="0"/>
              <a:t>دادن اطلاعات لازم در مورد عواقب خسارت زدن به بیمار به هر نحو، قبل از شروع دوره کارآموزی در بخش </a:t>
            </a:r>
            <a:endParaRPr lang="en-US" dirty="0" smtClean="0"/>
          </a:p>
          <a:p>
            <a:pPr algn="just" rtl="1">
              <a:buNone/>
            </a:pPr>
            <a:endParaRPr lang="fa-IR" b="1" dirty="0" smtClean="0"/>
          </a:p>
          <a:p>
            <a:pPr algn="just" rtl="1">
              <a:buNone/>
            </a:pPr>
            <a:r>
              <a:rPr lang="fa-IR" b="1" dirty="0" smtClean="0"/>
              <a:t>مشکل 11 : عدم آگاهی در مورد اطلاعات محرمانه بیمار</a:t>
            </a:r>
            <a:endParaRPr lang="en-US" dirty="0" smtClean="0"/>
          </a:p>
          <a:p>
            <a:pPr marL="514350" lvl="0" indent="-514350" algn="just" rtl="1">
              <a:buFont typeface="+mj-lt"/>
              <a:buAutoNum type="arabicPeriod"/>
            </a:pPr>
            <a:r>
              <a:rPr lang="fa-IR" dirty="0" smtClean="0"/>
              <a:t>به آموزش در رابطه با اصل رازداری و احترام به حریم خصوصی بیمار در دوران تحصیل در دانشگاه ، تاکید بیشتری شود.</a:t>
            </a:r>
            <a:endParaRPr lang="en-US" dirty="0" smtClean="0"/>
          </a:p>
          <a:p>
            <a:pPr marL="514350" lvl="0" indent="-514350" algn="just" rtl="1">
              <a:buFont typeface="+mj-lt"/>
              <a:buAutoNum type="arabicPeriod"/>
            </a:pPr>
            <a:r>
              <a:rPr lang="fa-IR" dirty="0" smtClean="0"/>
              <a:t>مشاهده عملکرد سرپرستار و پرسنل بخش در هنگام دادن اطلاعات مربوط به بیمار ( نحوه دادن اطلاعات ، کسانی که اطلاعات به آنها داده می شود و ... )</a:t>
            </a:r>
            <a:endParaRPr lang="en-US" dirty="0" smtClean="0"/>
          </a:p>
          <a:p>
            <a:pPr algn="just" rtl="1">
              <a:buNone/>
            </a:pP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181600" y="609600"/>
            <a:ext cx="3197352" cy="530352"/>
          </a:xfrm>
        </p:spPr>
        <p:txBody>
          <a:bodyPr>
            <a:normAutofit fontScale="90000"/>
          </a:bodyPr>
          <a:lstStyle/>
          <a:p>
            <a:r>
              <a:rPr lang="fa-IR" b="1" dirty="0" smtClean="0"/>
              <a:t/>
            </a:r>
            <a:br>
              <a:rPr lang="fa-IR" b="1" dirty="0" smtClean="0"/>
            </a:br>
            <a:r>
              <a:rPr lang="en-US" dirty="0" smtClean="0"/>
              <a:t/>
            </a:r>
            <a:br>
              <a:rPr lang="en-US" dirty="0" smtClean="0"/>
            </a:br>
            <a:r>
              <a:rPr lang="fa-IR" sz="6000" b="1" dirty="0" smtClean="0"/>
              <a:t> اجرا</a:t>
            </a:r>
            <a:endParaRPr lang="en-US" sz="6000" dirty="0"/>
          </a:p>
        </p:txBody>
      </p:sp>
      <p:sp>
        <p:nvSpPr>
          <p:cNvPr id="3" name="Content Placeholder 2"/>
          <p:cNvSpPr>
            <a:spLocks noGrp="1"/>
          </p:cNvSpPr>
          <p:nvPr>
            <p:ph sz="quarter" idx="1"/>
          </p:nvPr>
        </p:nvSpPr>
        <p:spPr>
          <a:xfrm>
            <a:off x="762000" y="2286000"/>
            <a:ext cx="7510272" cy="2057400"/>
          </a:xfrm>
        </p:spPr>
        <p:txBody>
          <a:bodyPr/>
          <a:lstStyle/>
          <a:p>
            <a:pPr algn="just" rtl="1">
              <a:buNone/>
            </a:pPr>
            <a:r>
              <a:rPr lang="fa-IR" dirty="0" smtClean="0"/>
              <a:t>بنابر نتایج کسب شده در مرحله ی  قبل ، پیشنهاد می شود جهت</a:t>
            </a:r>
          </a:p>
          <a:p>
            <a:pPr algn="just" rtl="1">
              <a:buNone/>
            </a:pPr>
            <a:r>
              <a:rPr lang="fa-IR" dirty="0" smtClean="0"/>
              <a:t>رفع مشکلات مربوط به عدم آگاهی دانشجویان از حقوق بیماران</a:t>
            </a:r>
          </a:p>
          <a:p>
            <a:pPr algn="just" rtl="1">
              <a:buNone/>
            </a:pPr>
            <a:r>
              <a:rPr lang="fa-IR" dirty="0" smtClean="0"/>
              <a:t>موارد زیر انجام گردد:</a:t>
            </a:r>
            <a:endParaRPr lang="en-US" dirty="0" smtClean="0"/>
          </a:p>
          <a:p>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 y="1"/>
          <a:ext cx="9144000" cy="6857998"/>
        </p:xfrm>
        <a:graphic>
          <a:graphicData uri="http://schemas.openxmlformats.org/drawingml/2006/table">
            <a:tbl>
              <a:tblPr>
                <a:tableStyleId>{284E427A-3D55-4303-BF80-6455036E1DE7}</a:tableStyleId>
              </a:tblPr>
              <a:tblGrid>
                <a:gridCol w="5517338"/>
                <a:gridCol w="3029858"/>
                <a:gridCol w="596804"/>
              </a:tblGrid>
              <a:tr h="164592">
                <a:tc>
                  <a:txBody>
                    <a:bodyPr/>
                    <a:lstStyle/>
                    <a:p>
                      <a:pPr algn="ctr"/>
                      <a:r>
                        <a:rPr lang="fa-IR" sz="1000" b="1" dirty="0"/>
                        <a:t>اجرا</a:t>
                      </a:r>
                      <a:endParaRPr lang="en-US" sz="1000" b="1" dirty="0">
                        <a:latin typeface="Times New Roman"/>
                        <a:ea typeface="Times New Roman"/>
                        <a:cs typeface="Arial"/>
                      </a:endParaRPr>
                    </a:p>
                  </a:txBody>
                  <a:tcPr marL="43179" marR="43179" marT="0" marB="0"/>
                </a:tc>
                <a:tc>
                  <a:txBody>
                    <a:bodyPr/>
                    <a:lstStyle/>
                    <a:p>
                      <a:pPr algn="ctr"/>
                      <a:r>
                        <a:rPr lang="fa-IR" sz="1000" b="1"/>
                        <a:t>راه حل مشکل</a:t>
                      </a:r>
                      <a:endParaRPr lang="en-US" sz="1000" b="1">
                        <a:latin typeface="Times New Roman"/>
                        <a:ea typeface="Times New Roman"/>
                        <a:cs typeface="Arial"/>
                      </a:endParaRPr>
                    </a:p>
                  </a:txBody>
                  <a:tcPr marL="43179" marR="43179" marT="0" marB="0"/>
                </a:tc>
                <a:tc>
                  <a:txBody>
                    <a:bodyPr/>
                    <a:lstStyle/>
                    <a:p>
                      <a:pPr algn="ctr"/>
                      <a:r>
                        <a:rPr lang="fa-IR" sz="1000" b="1"/>
                        <a:t>ردیف</a:t>
                      </a:r>
                      <a:endParaRPr lang="en-US" sz="1000" b="1">
                        <a:latin typeface="Times New Roman"/>
                        <a:ea typeface="Times New Roman"/>
                        <a:cs typeface="Arial"/>
                      </a:endParaRPr>
                    </a:p>
                  </a:txBody>
                  <a:tcPr marL="43179" marR="43179" marT="0" marB="0"/>
                </a:tc>
              </a:tr>
              <a:tr h="329182">
                <a:tc>
                  <a:txBody>
                    <a:bodyPr/>
                    <a:lstStyle/>
                    <a:p>
                      <a:pPr algn="just" rtl="1"/>
                      <a:r>
                        <a:rPr lang="fa-IR" sz="1000" b="1"/>
                        <a:t>اساتید و مربیان در طول ترم باید بر اصول اخلاقی مربوط به رفتار با بیمار تاکید کرده و نحوه برخورد صحیح و یکسان با بیماران مختلف را به دانشجویان آموزش دهند.</a:t>
                      </a:r>
                      <a:endParaRPr lang="en-US" sz="1000" b="1">
                        <a:latin typeface="Times New Roman"/>
                        <a:ea typeface="Times New Roman"/>
                        <a:cs typeface="Arial"/>
                      </a:endParaRPr>
                    </a:p>
                  </a:txBody>
                  <a:tcPr marL="43179" marR="43179" marT="0" marB="0"/>
                </a:tc>
                <a:tc>
                  <a:txBody>
                    <a:bodyPr/>
                    <a:lstStyle/>
                    <a:p>
                      <a:pPr algn="r"/>
                      <a:r>
                        <a:rPr lang="fa-IR" sz="1000" b="1"/>
                        <a:t>عدم تبعیض بین بیماران</a:t>
                      </a:r>
                      <a:endParaRPr lang="en-US" sz="1000" b="1">
                        <a:latin typeface="Times New Roman"/>
                        <a:ea typeface="Times New Roman"/>
                        <a:cs typeface="Arial"/>
                      </a:endParaRPr>
                    </a:p>
                  </a:txBody>
                  <a:tcPr marL="43179" marR="43179" marT="0" marB="0"/>
                </a:tc>
                <a:tc>
                  <a:txBody>
                    <a:bodyPr/>
                    <a:lstStyle/>
                    <a:p>
                      <a:pPr algn="ctr" rtl="1"/>
                      <a:r>
                        <a:rPr lang="ar-SA" sz="1000" b="1"/>
                        <a:t>1</a:t>
                      </a:r>
                      <a:endParaRPr lang="en-US" sz="1000" b="1">
                        <a:latin typeface="Times New Roman"/>
                        <a:ea typeface="Times New Roman"/>
                        <a:cs typeface="Arial"/>
                      </a:endParaRPr>
                    </a:p>
                  </a:txBody>
                  <a:tcPr marL="43179" marR="43179" marT="0" marB="0"/>
                </a:tc>
              </a:tr>
              <a:tr h="329182">
                <a:tc>
                  <a:txBody>
                    <a:bodyPr/>
                    <a:lstStyle/>
                    <a:p>
                      <a:pPr algn="just" rtl="1"/>
                      <a:r>
                        <a:rPr lang="fa-IR" sz="1000" b="1"/>
                        <a:t>مربی پرستاری باید قبل از شروع کارآموزی آگاهی دانشجویان را در مورد رعایت نکات ایمنی بسنجد و در صورت نیاز آموزش های لازم را به آن ها بدهد.</a:t>
                      </a:r>
                      <a:endParaRPr lang="en-US" sz="1000" b="1">
                        <a:latin typeface="Times New Roman"/>
                        <a:ea typeface="Times New Roman"/>
                        <a:cs typeface="Arial"/>
                      </a:endParaRPr>
                    </a:p>
                  </a:txBody>
                  <a:tcPr marL="43179" marR="43179" marT="0" marB="0"/>
                </a:tc>
                <a:tc>
                  <a:txBody>
                    <a:bodyPr/>
                    <a:lstStyle/>
                    <a:p>
                      <a:pPr algn="r"/>
                      <a:r>
                        <a:rPr lang="fa-IR" sz="1000" b="1"/>
                        <a:t>رعایت نکات ایمنی</a:t>
                      </a:r>
                      <a:endParaRPr lang="en-US" sz="1000" b="1">
                        <a:latin typeface="Times New Roman"/>
                        <a:ea typeface="Times New Roman"/>
                        <a:cs typeface="Arial"/>
                      </a:endParaRPr>
                    </a:p>
                  </a:txBody>
                  <a:tcPr marL="43179" marR="43179" marT="0" marB="0"/>
                </a:tc>
                <a:tc>
                  <a:txBody>
                    <a:bodyPr/>
                    <a:lstStyle/>
                    <a:p>
                      <a:pPr algn="ctr" rtl="1"/>
                      <a:r>
                        <a:rPr lang="ar-SA" sz="1000" b="1"/>
                        <a:t>2</a:t>
                      </a:r>
                      <a:endParaRPr lang="en-US" sz="1000" b="1">
                        <a:latin typeface="Times New Roman"/>
                        <a:ea typeface="Times New Roman"/>
                        <a:cs typeface="Arial"/>
                      </a:endParaRPr>
                    </a:p>
                  </a:txBody>
                  <a:tcPr marL="43179" marR="43179" marT="0" marB="0"/>
                </a:tc>
              </a:tr>
              <a:tr h="329182">
                <a:tc>
                  <a:txBody>
                    <a:bodyPr/>
                    <a:lstStyle/>
                    <a:p>
                      <a:pPr algn="r"/>
                      <a:r>
                        <a:rPr lang="fa-IR" sz="1000" b="1"/>
                        <a:t>دانشجویان باید قبل از شروع کارآموزی در مورد کار با بیماران پر خطر آموزش ها و تمرینات لازم را جهت کسب مهارت بیشتر بر روی مولاژ انجام دهند.</a:t>
                      </a:r>
                      <a:endParaRPr lang="en-US" sz="1000" b="1">
                        <a:latin typeface="Times New Roman"/>
                        <a:ea typeface="Times New Roman"/>
                        <a:cs typeface="Arial"/>
                      </a:endParaRPr>
                    </a:p>
                  </a:txBody>
                  <a:tcPr marL="43179" marR="43179" marT="0" marB="0"/>
                </a:tc>
                <a:tc>
                  <a:txBody>
                    <a:bodyPr/>
                    <a:lstStyle/>
                    <a:p>
                      <a:pPr algn="r"/>
                      <a:r>
                        <a:rPr lang="fa-IR" sz="1000" b="1"/>
                        <a:t>دقت داشتن</a:t>
                      </a:r>
                      <a:endParaRPr lang="en-US" sz="1000" b="1">
                        <a:latin typeface="Times New Roman"/>
                        <a:ea typeface="Times New Roman"/>
                        <a:cs typeface="Arial"/>
                      </a:endParaRPr>
                    </a:p>
                  </a:txBody>
                  <a:tcPr marL="43179" marR="43179" marT="0" marB="0"/>
                </a:tc>
                <a:tc>
                  <a:txBody>
                    <a:bodyPr/>
                    <a:lstStyle/>
                    <a:p>
                      <a:pPr algn="ctr" rtl="1"/>
                      <a:r>
                        <a:rPr lang="ar-SA" sz="1000" b="1"/>
                        <a:t>3</a:t>
                      </a:r>
                      <a:endParaRPr lang="en-US" sz="1000" b="1">
                        <a:latin typeface="Times New Roman"/>
                        <a:ea typeface="Times New Roman"/>
                        <a:cs typeface="Arial"/>
                      </a:endParaRPr>
                    </a:p>
                  </a:txBody>
                  <a:tcPr marL="43179" marR="43179" marT="0" marB="0"/>
                </a:tc>
              </a:tr>
              <a:tr h="249172">
                <a:tc>
                  <a:txBody>
                    <a:bodyPr/>
                    <a:lstStyle/>
                    <a:p>
                      <a:pPr algn="just" rtl="1"/>
                      <a:r>
                        <a:rPr lang="fa-IR" sz="1000" b="1" dirty="0"/>
                        <a:t>مربی باید در طول دوره کارآموزی به دانشجویان در مورد داشتن وقت و توجه کافی در هنگام کار با بیمار آموزش های لازم را بدهد.</a:t>
                      </a:r>
                      <a:endParaRPr lang="en-US" sz="1000" b="1" dirty="0">
                        <a:latin typeface="Times New Roman"/>
                        <a:ea typeface="Times New Roman"/>
                        <a:cs typeface="Arial"/>
                      </a:endParaRPr>
                    </a:p>
                  </a:txBody>
                  <a:tcPr marL="43179" marR="43179" marT="0" marB="0"/>
                </a:tc>
                <a:tc>
                  <a:txBody>
                    <a:bodyPr/>
                    <a:lstStyle/>
                    <a:p>
                      <a:pPr algn="r"/>
                      <a:r>
                        <a:rPr lang="fa-IR" sz="1000" b="1"/>
                        <a:t>انجام تمرین روی مولاژ قبل از شروع کار با بیماران پر خطر</a:t>
                      </a:r>
                      <a:endParaRPr lang="en-US" sz="1000" b="1">
                        <a:latin typeface="Times New Roman"/>
                        <a:ea typeface="Times New Roman"/>
                        <a:cs typeface="Arial"/>
                      </a:endParaRPr>
                    </a:p>
                  </a:txBody>
                  <a:tcPr marL="43179" marR="43179" marT="0" marB="0"/>
                </a:tc>
                <a:tc>
                  <a:txBody>
                    <a:bodyPr/>
                    <a:lstStyle/>
                    <a:p>
                      <a:pPr algn="ctr" rtl="1"/>
                      <a:r>
                        <a:rPr lang="ar-SA" sz="1000" b="1"/>
                        <a:t>4</a:t>
                      </a:r>
                      <a:endParaRPr lang="en-US" sz="1000" b="1">
                        <a:latin typeface="Times New Roman"/>
                        <a:ea typeface="Times New Roman"/>
                        <a:cs typeface="Arial"/>
                      </a:endParaRPr>
                    </a:p>
                  </a:txBody>
                  <a:tcPr marL="43179" marR="43179" marT="0" marB="0"/>
                </a:tc>
              </a:tr>
              <a:tr h="164592">
                <a:tc>
                  <a:txBody>
                    <a:bodyPr/>
                    <a:lstStyle/>
                    <a:p>
                      <a:pPr algn="just" rtl="1"/>
                      <a:r>
                        <a:rPr lang="fa-IR" sz="1000" b="1"/>
                        <a:t>مربی باید قبل از شروع دوره کارآموزی دانشجویان را با وظایف خود آشنا سازد.</a:t>
                      </a:r>
                      <a:endParaRPr lang="en-US" sz="1000" b="1">
                        <a:latin typeface="Times New Roman"/>
                        <a:ea typeface="Times New Roman"/>
                        <a:cs typeface="Arial"/>
                      </a:endParaRPr>
                    </a:p>
                  </a:txBody>
                  <a:tcPr marL="43179" marR="43179" marT="0" marB="0"/>
                </a:tc>
                <a:tc>
                  <a:txBody>
                    <a:bodyPr/>
                    <a:lstStyle/>
                    <a:p>
                      <a:pPr algn="r"/>
                      <a:r>
                        <a:rPr lang="fa-IR" sz="1000" b="1"/>
                        <a:t>انجام پروسیجر ها در حضور مربی</a:t>
                      </a:r>
                      <a:endParaRPr lang="en-US" sz="1000" b="1">
                        <a:latin typeface="Times New Roman"/>
                        <a:ea typeface="Times New Roman"/>
                        <a:cs typeface="Arial"/>
                      </a:endParaRPr>
                    </a:p>
                  </a:txBody>
                  <a:tcPr marL="43179" marR="43179" marT="0" marB="0"/>
                </a:tc>
                <a:tc>
                  <a:txBody>
                    <a:bodyPr/>
                    <a:lstStyle/>
                    <a:p>
                      <a:pPr algn="ctr" rtl="1"/>
                      <a:r>
                        <a:rPr lang="ar-SA" sz="1000" b="1"/>
                        <a:t>5</a:t>
                      </a:r>
                      <a:endParaRPr lang="en-US" sz="1000" b="1">
                        <a:latin typeface="Times New Roman"/>
                        <a:ea typeface="Times New Roman"/>
                        <a:cs typeface="Arial"/>
                      </a:endParaRPr>
                    </a:p>
                  </a:txBody>
                  <a:tcPr marL="43179" marR="43179" marT="0" marB="0"/>
                </a:tc>
              </a:tr>
              <a:tr h="231832">
                <a:tc>
                  <a:txBody>
                    <a:bodyPr/>
                    <a:lstStyle/>
                    <a:p>
                      <a:pPr algn="just" rtl="1"/>
                      <a:r>
                        <a:rPr lang="fa-IR" sz="1000" b="1" dirty="0"/>
                        <a:t>مربی باید در طول دوره کارآموزی به دانشجویان در مورد داشتن احساس مسئولیت و جدیت بیشتر تذکرات لازم را بدهد.</a:t>
                      </a:r>
                      <a:endParaRPr lang="en-US" sz="1000" b="1" dirty="0">
                        <a:latin typeface="Times New Roman"/>
                        <a:ea typeface="Times New Roman"/>
                        <a:cs typeface="Arial"/>
                      </a:endParaRPr>
                    </a:p>
                  </a:txBody>
                  <a:tcPr marL="43179" marR="43179" marT="0" marB="0"/>
                </a:tc>
                <a:tc>
                  <a:txBody>
                    <a:bodyPr/>
                    <a:lstStyle/>
                    <a:p>
                      <a:pPr algn="r"/>
                      <a:r>
                        <a:rPr lang="fa-IR" sz="1000" b="1"/>
                        <a:t>آشنا کردن دانشجویان با وظایف خود</a:t>
                      </a:r>
                      <a:endParaRPr lang="en-US" sz="1000" b="1">
                        <a:latin typeface="Times New Roman"/>
                        <a:ea typeface="Times New Roman"/>
                        <a:cs typeface="Arial"/>
                      </a:endParaRPr>
                    </a:p>
                  </a:txBody>
                  <a:tcPr marL="43179" marR="43179" marT="0" marB="0"/>
                </a:tc>
                <a:tc>
                  <a:txBody>
                    <a:bodyPr/>
                    <a:lstStyle/>
                    <a:p>
                      <a:pPr algn="ctr" rtl="1"/>
                      <a:r>
                        <a:rPr lang="ar-SA" sz="1000" b="1"/>
                        <a:t>6</a:t>
                      </a:r>
                      <a:endParaRPr lang="en-US" sz="1000" b="1">
                        <a:latin typeface="Times New Roman"/>
                        <a:ea typeface="Times New Roman"/>
                        <a:cs typeface="Arial"/>
                      </a:endParaRPr>
                    </a:p>
                  </a:txBody>
                  <a:tcPr marL="43179" marR="43179" marT="0" marB="0"/>
                </a:tc>
              </a:tr>
              <a:tr h="307485">
                <a:tc>
                  <a:txBody>
                    <a:bodyPr/>
                    <a:lstStyle/>
                    <a:p>
                      <a:pPr algn="just" rtl="1"/>
                      <a:r>
                        <a:rPr lang="fa-IR" sz="1000" b="1"/>
                        <a:t>مربی باید در طول دوره کارآموزی بر تمام پروسیجرهایی که توسط دانشجویان انجام می شود نظارت داشته باشد.</a:t>
                      </a:r>
                      <a:endParaRPr lang="en-US" sz="1000" b="1">
                        <a:latin typeface="Times New Roman"/>
                        <a:ea typeface="Times New Roman"/>
                        <a:cs typeface="Arial"/>
                      </a:endParaRPr>
                    </a:p>
                  </a:txBody>
                  <a:tcPr marL="43179" marR="43179" marT="0" marB="0"/>
                </a:tc>
                <a:tc>
                  <a:txBody>
                    <a:bodyPr/>
                    <a:lstStyle/>
                    <a:p>
                      <a:pPr algn="r"/>
                      <a:r>
                        <a:rPr lang="fa-IR" sz="1000" b="1"/>
                        <a:t>آموزش نحوه برقراری ارتباط صحیح با پرسنل و دیگران</a:t>
                      </a:r>
                      <a:endParaRPr lang="en-US" sz="1000" b="1">
                        <a:latin typeface="Times New Roman"/>
                        <a:ea typeface="Times New Roman"/>
                        <a:cs typeface="Arial"/>
                      </a:endParaRPr>
                    </a:p>
                  </a:txBody>
                  <a:tcPr marL="43179" marR="43179" marT="0" marB="0"/>
                </a:tc>
                <a:tc>
                  <a:txBody>
                    <a:bodyPr/>
                    <a:lstStyle/>
                    <a:p>
                      <a:pPr algn="ctr" rtl="1"/>
                      <a:r>
                        <a:rPr lang="ar-SA" sz="1000" b="1"/>
                        <a:t>7</a:t>
                      </a:r>
                      <a:endParaRPr lang="en-US" sz="1000" b="1">
                        <a:latin typeface="Times New Roman"/>
                        <a:ea typeface="Times New Roman"/>
                        <a:cs typeface="Arial"/>
                      </a:endParaRPr>
                    </a:p>
                  </a:txBody>
                  <a:tcPr marL="43179" marR="43179" marT="0" marB="0"/>
                </a:tc>
              </a:tr>
              <a:tr h="307485">
                <a:tc>
                  <a:txBody>
                    <a:bodyPr/>
                    <a:lstStyle/>
                    <a:p>
                      <a:pPr algn="just" rtl="1"/>
                      <a:r>
                        <a:rPr lang="fa-IR" sz="1000" b="1"/>
                        <a:t>اساتید باید در طول ترم نحوه برقراری ارتباط صحیح با بیمار و سایر افراد (کارکنان بیمارستان) را به دانشجویان آموزش دهند.</a:t>
                      </a:r>
                      <a:endParaRPr lang="en-US" sz="1000" b="1">
                        <a:latin typeface="Times New Roman"/>
                        <a:ea typeface="Times New Roman"/>
                        <a:cs typeface="Arial"/>
                      </a:endParaRPr>
                    </a:p>
                  </a:txBody>
                  <a:tcPr marL="43179" marR="43179" marT="0" marB="0"/>
                </a:tc>
                <a:tc>
                  <a:txBody>
                    <a:bodyPr/>
                    <a:lstStyle/>
                    <a:p>
                      <a:pPr algn="r"/>
                      <a:r>
                        <a:rPr lang="fa-IR" sz="1000" b="1"/>
                        <a:t>گوشزد دادن به دانشجویان در موارد خاص</a:t>
                      </a:r>
                      <a:endParaRPr lang="en-US" sz="1000" b="1">
                        <a:latin typeface="Times New Roman"/>
                        <a:ea typeface="Times New Roman"/>
                        <a:cs typeface="Arial"/>
                      </a:endParaRPr>
                    </a:p>
                  </a:txBody>
                  <a:tcPr marL="43179" marR="43179" marT="0" marB="0"/>
                </a:tc>
                <a:tc>
                  <a:txBody>
                    <a:bodyPr/>
                    <a:lstStyle/>
                    <a:p>
                      <a:pPr algn="ctr" rtl="1"/>
                      <a:r>
                        <a:rPr lang="ar-SA" sz="1000" b="1"/>
                        <a:t>8</a:t>
                      </a:r>
                      <a:endParaRPr lang="en-US" sz="1000" b="1">
                        <a:latin typeface="Times New Roman"/>
                        <a:ea typeface="Times New Roman"/>
                        <a:cs typeface="Arial"/>
                      </a:endParaRPr>
                    </a:p>
                  </a:txBody>
                  <a:tcPr marL="43179" marR="43179" marT="0" marB="0"/>
                </a:tc>
              </a:tr>
              <a:tr h="364675">
                <a:tc>
                  <a:txBody>
                    <a:bodyPr/>
                    <a:lstStyle/>
                    <a:p>
                      <a:pPr algn="just" rtl="1"/>
                      <a:r>
                        <a:rPr lang="fa-IR" sz="1000" b="1" dirty="0"/>
                        <a:t>مسئولین مربوطه باید در طول ترم مواقعی که ضرورت دارد (منابع وبیمار یا بیماری مورد نظر کم است) مواردی از قبیل فیلم و یا امکانات پیشرفته مربوط به مهارت های بالینی را برای یادگیری بیشتر و بهتر در اختیار دانشجویان قرار دهند.</a:t>
                      </a:r>
                      <a:endParaRPr lang="en-US" sz="1000" b="1" dirty="0">
                        <a:latin typeface="Times New Roman"/>
                        <a:ea typeface="Times New Roman"/>
                        <a:cs typeface="Arial"/>
                      </a:endParaRPr>
                    </a:p>
                  </a:txBody>
                  <a:tcPr marL="43179" marR="43179" marT="0" marB="0"/>
                </a:tc>
                <a:tc>
                  <a:txBody>
                    <a:bodyPr/>
                    <a:lstStyle/>
                    <a:p>
                      <a:pPr algn="r"/>
                      <a:r>
                        <a:rPr lang="fa-IR" sz="1000" b="1" dirty="0"/>
                        <a:t>استفاده از فیلم و مراکز مهارت های بالینی</a:t>
                      </a:r>
                      <a:endParaRPr lang="en-US" sz="1000" b="1" dirty="0">
                        <a:latin typeface="Times New Roman"/>
                        <a:ea typeface="Times New Roman"/>
                        <a:cs typeface="Arial"/>
                      </a:endParaRPr>
                    </a:p>
                  </a:txBody>
                  <a:tcPr marL="43179" marR="43179" marT="0" marB="0"/>
                </a:tc>
                <a:tc>
                  <a:txBody>
                    <a:bodyPr/>
                    <a:lstStyle/>
                    <a:p>
                      <a:pPr algn="ctr" rtl="1"/>
                      <a:r>
                        <a:rPr lang="ar-SA" sz="1000" b="1"/>
                        <a:t>9</a:t>
                      </a:r>
                      <a:endParaRPr lang="en-US" sz="1000" b="1">
                        <a:latin typeface="Times New Roman"/>
                        <a:ea typeface="Times New Roman"/>
                        <a:cs typeface="Arial"/>
                      </a:endParaRPr>
                    </a:p>
                  </a:txBody>
                  <a:tcPr marL="43179" marR="43179" marT="0" marB="0"/>
                </a:tc>
              </a:tr>
              <a:tr h="258800">
                <a:tc>
                  <a:txBody>
                    <a:bodyPr/>
                    <a:lstStyle/>
                    <a:p>
                      <a:pPr algn="just" rtl="1"/>
                      <a:r>
                        <a:rPr lang="fa-IR" sz="1000" b="1"/>
                        <a:t>مربیان باید قبل از شروع کارآموزی و در طول آن ارزش کار عملی و انجام صحیح آن را به دانشجویان همواره گوشزد نمایند.</a:t>
                      </a:r>
                      <a:endParaRPr lang="en-US" sz="1000" b="1">
                        <a:latin typeface="Times New Roman"/>
                        <a:ea typeface="Times New Roman"/>
                        <a:cs typeface="Arial"/>
                      </a:endParaRPr>
                    </a:p>
                  </a:txBody>
                  <a:tcPr marL="43179" marR="43179" marT="0" marB="0"/>
                </a:tc>
                <a:tc>
                  <a:txBody>
                    <a:bodyPr/>
                    <a:lstStyle/>
                    <a:p>
                      <a:pPr algn="r"/>
                      <a:r>
                        <a:rPr lang="fa-IR" sz="1000" b="1"/>
                        <a:t>نهادینه کردن ارزش کار عملی در دانشجو</a:t>
                      </a:r>
                      <a:endParaRPr lang="en-US" sz="1000" b="1">
                        <a:latin typeface="Times New Roman"/>
                        <a:ea typeface="Times New Roman"/>
                        <a:cs typeface="Arial"/>
                      </a:endParaRPr>
                    </a:p>
                  </a:txBody>
                  <a:tcPr marL="43179" marR="43179" marT="0" marB="0"/>
                </a:tc>
                <a:tc>
                  <a:txBody>
                    <a:bodyPr/>
                    <a:lstStyle/>
                    <a:p>
                      <a:pPr algn="ctr" rtl="1"/>
                      <a:r>
                        <a:rPr lang="ar-SA" sz="1000" b="1"/>
                        <a:t>10</a:t>
                      </a:r>
                      <a:endParaRPr lang="en-US" sz="1000" b="1">
                        <a:latin typeface="Times New Roman"/>
                        <a:ea typeface="Times New Roman"/>
                        <a:cs typeface="Arial"/>
                      </a:endParaRPr>
                    </a:p>
                  </a:txBody>
                  <a:tcPr marL="43179" marR="43179" marT="0" marB="0"/>
                </a:tc>
              </a:tr>
              <a:tr h="329182">
                <a:tc>
                  <a:txBody>
                    <a:bodyPr/>
                    <a:lstStyle/>
                    <a:p>
                      <a:pPr algn="just" rtl="1"/>
                      <a:r>
                        <a:rPr lang="fa-IR" sz="1000" b="1"/>
                        <a:t>مسئولین مربوطه باید در طول ترم کارگاههایی را جهت آموزش حقوق بیماران به دانشجویان ، تشکیل دهند.</a:t>
                      </a:r>
                      <a:endParaRPr lang="en-US" sz="1000" b="1">
                        <a:latin typeface="Times New Roman"/>
                        <a:ea typeface="Times New Roman"/>
                        <a:cs typeface="Arial"/>
                      </a:endParaRPr>
                    </a:p>
                  </a:txBody>
                  <a:tcPr marL="43179" marR="43179" marT="0" marB="0"/>
                </a:tc>
                <a:tc>
                  <a:txBody>
                    <a:bodyPr/>
                    <a:lstStyle/>
                    <a:p>
                      <a:pPr algn="r"/>
                      <a:r>
                        <a:rPr lang="fa-IR" sz="1000" b="1" dirty="0"/>
                        <a:t>تهیه جزوات آموزشی مربوط و ارائه آن در ابتدای هر دوره کارآموزی</a:t>
                      </a:r>
                      <a:endParaRPr lang="en-US" sz="1000" b="1" dirty="0">
                        <a:latin typeface="Times New Roman"/>
                        <a:ea typeface="Times New Roman"/>
                        <a:cs typeface="Arial"/>
                      </a:endParaRPr>
                    </a:p>
                  </a:txBody>
                  <a:tcPr marL="43179" marR="43179" marT="0" marB="0"/>
                </a:tc>
                <a:tc>
                  <a:txBody>
                    <a:bodyPr/>
                    <a:lstStyle/>
                    <a:p>
                      <a:pPr algn="ctr" rtl="1"/>
                      <a:r>
                        <a:rPr lang="ar-SA" sz="1000" b="1"/>
                        <a:t>11</a:t>
                      </a:r>
                      <a:endParaRPr lang="en-US" sz="1000" b="1">
                        <a:latin typeface="Times New Roman"/>
                        <a:ea typeface="Times New Roman"/>
                        <a:cs typeface="Arial"/>
                      </a:endParaRPr>
                    </a:p>
                  </a:txBody>
                  <a:tcPr marL="43179" marR="43179" marT="0" marB="0"/>
                </a:tc>
              </a:tr>
              <a:tr h="307485">
                <a:tc>
                  <a:txBody>
                    <a:bodyPr/>
                    <a:lstStyle/>
                    <a:p>
                      <a:pPr algn="just" rtl="1"/>
                      <a:r>
                        <a:rPr lang="fa-IR" sz="1000" b="1"/>
                        <a:t>مسئولین مربوطه باید در ترم اول نیم یا یک واحد درسی یا حداقل سرفصلی را به موضوع حقوق بیماران اختصاص دهند.</a:t>
                      </a:r>
                      <a:endParaRPr lang="en-US" sz="1000" b="1">
                        <a:latin typeface="Times New Roman"/>
                        <a:ea typeface="Times New Roman"/>
                        <a:cs typeface="Arial"/>
                      </a:endParaRPr>
                    </a:p>
                  </a:txBody>
                  <a:tcPr marL="43179" marR="43179" marT="0" marB="0"/>
                </a:tc>
                <a:tc>
                  <a:txBody>
                    <a:bodyPr/>
                    <a:lstStyle/>
                    <a:p>
                      <a:pPr algn="r"/>
                      <a:r>
                        <a:rPr lang="fa-IR" sz="1000" b="1"/>
                        <a:t>کارگاه های مربوط به آموزش به بیمار</a:t>
                      </a:r>
                      <a:endParaRPr lang="en-US" sz="1000" b="1">
                        <a:latin typeface="Times New Roman"/>
                        <a:ea typeface="Times New Roman"/>
                        <a:cs typeface="Arial"/>
                      </a:endParaRPr>
                    </a:p>
                  </a:txBody>
                  <a:tcPr marL="43179" marR="43179" marT="0" marB="0"/>
                </a:tc>
                <a:tc>
                  <a:txBody>
                    <a:bodyPr/>
                    <a:lstStyle/>
                    <a:p>
                      <a:pPr algn="ctr" rtl="1"/>
                      <a:r>
                        <a:rPr lang="ar-SA" sz="1000" b="1"/>
                        <a:t>12</a:t>
                      </a:r>
                      <a:endParaRPr lang="en-US" sz="1000" b="1">
                        <a:latin typeface="Times New Roman"/>
                        <a:ea typeface="Times New Roman"/>
                        <a:cs typeface="Arial"/>
                      </a:endParaRPr>
                    </a:p>
                  </a:txBody>
                  <a:tcPr marL="43179" marR="43179" marT="0" marB="0"/>
                </a:tc>
              </a:tr>
              <a:tr h="307485">
                <a:tc>
                  <a:txBody>
                    <a:bodyPr/>
                    <a:lstStyle/>
                    <a:p>
                      <a:pPr algn="just" rtl="1"/>
                      <a:r>
                        <a:rPr lang="fa-IR" sz="1000" b="1"/>
                        <a:t>مربی باید قبل از شروع کارآموزی جزوات آموزشی مربوط به حقوق بیماران را در اختیار دانشجویان قرار دهد.</a:t>
                      </a:r>
                      <a:endParaRPr lang="en-US" sz="1000" b="1">
                        <a:latin typeface="Times New Roman"/>
                        <a:ea typeface="Times New Roman"/>
                        <a:cs typeface="Arial"/>
                      </a:endParaRPr>
                    </a:p>
                  </a:txBody>
                  <a:tcPr marL="43179" marR="43179" marT="0" marB="0"/>
                </a:tc>
                <a:tc>
                  <a:txBody>
                    <a:bodyPr/>
                    <a:lstStyle/>
                    <a:p>
                      <a:pPr algn="r"/>
                      <a:r>
                        <a:rPr lang="fa-IR" sz="1000" b="1"/>
                        <a:t>اختصاص واحد درسی تحت عنوان حقوق بیمار در دانشگاه</a:t>
                      </a:r>
                      <a:endParaRPr lang="en-US" sz="1000" b="1">
                        <a:latin typeface="Times New Roman"/>
                        <a:ea typeface="Times New Roman"/>
                        <a:cs typeface="Arial"/>
                      </a:endParaRPr>
                    </a:p>
                  </a:txBody>
                  <a:tcPr marL="43179" marR="43179" marT="0" marB="0"/>
                </a:tc>
                <a:tc>
                  <a:txBody>
                    <a:bodyPr/>
                    <a:lstStyle/>
                    <a:p>
                      <a:pPr algn="ctr" rtl="1"/>
                      <a:r>
                        <a:rPr lang="ar-SA" sz="1000" b="1"/>
                        <a:t>13</a:t>
                      </a:r>
                      <a:endParaRPr lang="en-US" sz="1000" b="1">
                        <a:latin typeface="Times New Roman"/>
                        <a:ea typeface="Times New Roman"/>
                        <a:cs typeface="Arial"/>
                      </a:endParaRPr>
                    </a:p>
                  </a:txBody>
                  <a:tcPr marL="43179" marR="43179" marT="0" marB="0"/>
                </a:tc>
              </a:tr>
              <a:tr h="307485">
                <a:tc>
                  <a:txBody>
                    <a:bodyPr/>
                    <a:lstStyle/>
                    <a:p>
                      <a:pPr algn="r"/>
                      <a:r>
                        <a:rPr lang="fa-IR" sz="1000" b="1"/>
                        <a:t>مربی باید قبل از شروع دوره کارآموزی آموزش های لازم را در مورد نحوه گرفتن رضایت نامه به دانشجویان بدهد.</a:t>
                      </a:r>
                      <a:endParaRPr lang="en-US" sz="1000" b="1">
                        <a:latin typeface="Times New Roman"/>
                        <a:ea typeface="Times New Roman"/>
                        <a:cs typeface="Arial"/>
                      </a:endParaRPr>
                    </a:p>
                  </a:txBody>
                  <a:tcPr marL="43179" marR="43179" marT="0" marB="0"/>
                </a:tc>
                <a:tc>
                  <a:txBody>
                    <a:bodyPr/>
                    <a:lstStyle/>
                    <a:p>
                      <a:pPr algn="r"/>
                      <a:r>
                        <a:rPr lang="fa-IR" sz="1000" b="1"/>
                        <a:t>آشناسازی دانشجویان با نحوه گرفتن رضایت نامه از بیمار</a:t>
                      </a:r>
                      <a:endParaRPr lang="en-US" sz="1000" b="1">
                        <a:latin typeface="Times New Roman"/>
                        <a:ea typeface="Times New Roman"/>
                        <a:cs typeface="Arial"/>
                      </a:endParaRPr>
                    </a:p>
                  </a:txBody>
                  <a:tcPr marL="43179" marR="43179" marT="0" marB="0"/>
                </a:tc>
                <a:tc>
                  <a:txBody>
                    <a:bodyPr/>
                    <a:lstStyle/>
                    <a:p>
                      <a:pPr algn="ctr" rtl="1"/>
                      <a:r>
                        <a:rPr lang="ar-SA" sz="1000" b="1"/>
                        <a:t>14</a:t>
                      </a:r>
                      <a:endParaRPr lang="en-US" sz="1000" b="1">
                        <a:latin typeface="Times New Roman"/>
                        <a:ea typeface="Times New Roman"/>
                        <a:cs typeface="Arial"/>
                      </a:endParaRPr>
                    </a:p>
                  </a:txBody>
                  <a:tcPr marL="43179" marR="43179" marT="0" marB="0"/>
                </a:tc>
              </a:tr>
              <a:tr h="329182">
                <a:tc>
                  <a:txBody>
                    <a:bodyPr/>
                    <a:lstStyle/>
                    <a:p>
                      <a:pPr algn="just" rtl="1"/>
                      <a:r>
                        <a:rPr lang="fa-IR" sz="1000" b="1"/>
                        <a:t>پرسنل بخش باید در طول دوره کارآموزی ، دانشجویان را در گرفتن رضایت از بیمار شرکت دهند.</a:t>
                      </a:r>
                      <a:endParaRPr lang="en-US" sz="1000" b="1">
                        <a:latin typeface="Times New Roman"/>
                        <a:ea typeface="Times New Roman"/>
                        <a:cs typeface="Arial"/>
                      </a:endParaRPr>
                    </a:p>
                  </a:txBody>
                  <a:tcPr marL="43179" marR="43179" marT="0" marB="0"/>
                </a:tc>
                <a:tc>
                  <a:txBody>
                    <a:bodyPr/>
                    <a:lstStyle/>
                    <a:p>
                      <a:pPr algn="r"/>
                      <a:r>
                        <a:rPr lang="fa-IR" sz="1000" b="1"/>
                        <a:t>شرکت دادن دانشجویان در فرآیند گرفتن رضایت از بیمار توسط پرسنل</a:t>
                      </a:r>
                      <a:endParaRPr lang="en-US" sz="1000" b="1">
                        <a:latin typeface="Times New Roman"/>
                        <a:ea typeface="Times New Roman"/>
                        <a:cs typeface="Arial"/>
                      </a:endParaRPr>
                    </a:p>
                  </a:txBody>
                  <a:tcPr marL="43179" marR="43179" marT="0" marB="0"/>
                </a:tc>
                <a:tc>
                  <a:txBody>
                    <a:bodyPr/>
                    <a:lstStyle/>
                    <a:p>
                      <a:pPr algn="ctr" rtl="1"/>
                      <a:r>
                        <a:rPr lang="ar-SA" sz="1000" b="1"/>
                        <a:t>15</a:t>
                      </a:r>
                      <a:endParaRPr lang="en-US" sz="1000" b="1">
                        <a:latin typeface="Times New Roman"/>
                        <a:ea typeface="Times New Roman"/>
                        <a:cs typeface="Arial"/>
                      </a:endParaRPr>
                    </a:p>
                  </a:txBody>
                  <a:tcPr marL="43179" marR="43179" marT="0" marB="0"/>
                </a:tc>
              </a:tr>
              <a:tr h="287605">
                <a:tc>
                  <a:txBody>
                    <a:bodyPr/>
                    <a:lstStyle/>
                    <a:p>
                      <a:pPr algn="just" rtl="1"/>
                      <a:r>
                        <a:rPr lang="fa-IR" sz="1000" b="1"/>
                        <a:t>دانشجویان باید 1 روز قبل از شروع کارآموزی به بخش مورد نظر رفته و با بیماری ها و محیط آن بخش آشنا شوند.</a:t>
                      </a:r>
                      <a:endParaRPr lang="en-US" sz="1000" b="1">
                        <a:latin typeface="Times New Roman"/>
                        <a:ea typeface="Times New Roman"/>
                        <a:cs typeface="Arial"/>
                      </a:endParaRPr>
                    </a:p>
                  </a:txBody>
                  <a:tcPr marL="43179" marR="43179" marT="0" marB="0"/>
                </a:tc>
                <a:tc>
                  <a:txBody>
                    <a:bodyPr/>
                    <a:lstStyle/>
                    <a:p>
                      <a:pPr algn="r"/>
                      <a:r>
                        <a:rPr lang="fa-IR" sz="1000" b="1"/>
                        <a:t>استفاده از جزوات آموزش به بیمار</a:t>
                      </a:r>
                      <a:endParaRPr lang="en-US" sz="1000" b="1">
                        <a:latin typeface="Times New Roman"/>
                        <a:ea typeface="Times New Roman"/>
                        <a:cs typeface="Arial"/>
                      </a:endParaRPr>
                    </a:p>
                  </a:txBody>
                  <a:tcPr marL="43179" marR="43179" marT="0" marB="0"/>
                </a:tc>
                <a:tc>
                  <a:txBody>
                    <a:bodyPr/>
                    <a:lstStyle/>
                    <a:p>
                      <a:pPr algn="ctr" rtl="1"/>
                      <a:r>
                        <a:rPr lang="ar-SA" sz="1000" b="1"/>
                        <a:t>16</a:t>
                      </a:r>
                      <a:endParaRPr lang="en-US" sz="1000" b="1">
                        <a:latin typeface="Times New Roman"/>
                        <a:ea typeface="Times New Roman"/>
                        <a:cs typeface="Arial"/>
                      </a:endParaRPr>
                    </a:p>
                  </a:txBody>
                  <a:tcPr marL="43179" marR="43179" marT="0" marB="0"/>
                </a:tc>
              </a:tr>
              <a:tr h="329182">
                <a:tc>
                  <a:txBody>
                    <a:bodyPr/>
                    <a:lstStyle/>
                    <a:p>
                      <a:pPr algn="just" rtl="1"/>
                      <a:r>
                        <a:rPr lang="fa-IR" sz="1000" b="1"/>
                        <a:t>دانشجویان باید قبل از شروع کارآموزی جزوات و کتاب های مربوط به بیماری ها ، مراقبت ها و آموزش های بیماران بخش مربوطه را مطالعه کنند.</a:t>
                      </a:r>
                      <a:endParaRPr lang="en-US" sz="1000" b="1">
                        <a:latin typeface="Times New Roman"/>
                        <a:ea typeface="Times New Roman"/>
                        <a:cs typeface="Arial"/>
                      </a:endParaRPr>
                    </a:p>
                  </a:txBody>
                  <a:tcPr marL="43179" marR="43179" marT="0" marB="0"/>
                </a:tc>
                <a:tc>
                  <a:txBody>
                    <a:bodyPr/>
                    <a:lstStyle/>
                    <a:p>
                      <a:pPr algn="r"/>
                      <a:r>
                        <a:rPr lang="fa-IR" sz="1000" b="1"/>
                        <a:t>مراجعه به بخش مربوط یک روز قبل از شروع کارآموزی در آنجا</a:t>
                      </a:r>
                      <a:endParaRPr lang="en-US" sz="1000" b="1">
                        <a:latin typeface="Times New Roman"/>
                        <a:ea typeface="Times New Roman"/>
                        <a:cs typeface="Arial"/>
                      </a:endParaRPr>
                    </a:p>
                  </a:txBody>
                  <a:tcPr marL="43179" marR="43179" marT="0" marB="0"/>
                </a:tc>
                <a:tc>
                  <a:txBody>
                    <a:bodyPr/>
                    <a:lstStyle/>
                    <a:p>
                      <a:pPr algn="ctr" rtl="1"/>
                      <a:r>
                        <a:rPr lang="ar-SA" sz="1000" b="1"/>
                        <a:t>17</a:t>
                      </a:r>
                      <a:endParaRPr lang="en-US" sz="1000" b="1">
                        <a:latin typeface="Times New Roman"/>
                        <a:ea typeface="Times New Roman"/>
                        <a:cs typeface="Arial"/>
                      </a:endParaRPr>
                    </a:p>
                  </a:txBody>
                  <a:tcPr marL="43179" marR="43179" marT="0" marB="0"/>
                </a:tc>
              </a:tr>
              <a:tr h="329182">
                <a:tc>
                  <a:txBody>
                    <a:bodyPr/>
                    <a:lstStyle/>
                    <a:p>
                      <a:pPr algn="just" rtl="1"/>
                      <a:r>
                        <a:rPr lang="fa-IR" sz="1000" b="1"/>
                        <a:t>مربی باید قبل از شروع کارآموزی ، آموزش های لازم را در مورد حیطه اطلاعاتی که می توان به بیمار داد و زمان و شرایط مناسب آن به دانشجویان بدهد.</a:t>
                      </a:r>
                      <a:endParaRPr lang="en-US" sz="1000" b="1">
                        <a:latin typeface="Times New Roman"/>
                        <a:ea typeface="Times New Roman"/>
                        <a:cs typeface="Arial"/>
                      </a:endParaRPr>
                    </a:p>
                  </a:txBody>
                  <a:tcPr marL="43179" marR="43179" marT="0" marB="0"/>
                </a:tc>
                <a:tc>
                  <a:txBody>
                    <a:bodyPr/>
                    <a:lstStyle/>
                    <a:p>
                      <a:pPr algn="r"/>
                      <a:r>
                        <a:rPr lang="fa-IR" sz="1000" b="1"/>
                        <a:t>ندادن اطلاعات به بیمار در صورت عدم درخواست او بیمار و عدم داشتن خطر برای او</a:t>
                      </a:r>
                      <a:endParaRPr lang="en-US" sz="1000" b="1">
                        <a:latin typeface="Times New Roman"/>
                        <a:ea typeface="Times New Roman"/>
                        <a:cs typeface="Arial"/>
                      </a:endParaRPr>
                    </a:p>
                  </a:txBody>
                  <a:tcPr marL="43179" marR="43179" marT="0" marB="0"/>
                </a:tc>
                <a:tc>
                  <a:txBody>
                    <a:bodyPr/>
                    <a:lstStyle/>
                    <a:p>
                      <a:pPr algn="ctr" rtl="1"/>
                      <a:r>
                        <a:rPr lang="ar-SA" sz="1000" b="1"/>
                        <a:t>18</a:t>
                      </a:r>
                      <a:endParaRPr lang="en-US" sz="1000" b="1">
                        <a:latin typeface="Times New Roman"/>
                        <a:ea typeface="Times New Roman"/>
                        <a:cs typeface="Arial"/>
                      </a:endParaRPr>
                    </a:p>
                  </a:txBody>
                  <a:tcPr marL="43179" marR="43179" marT="0" marB="0"/>
                </a:tc>
              </a:tr>
              <a:tr h="329182">
                <a:tc>
                  <a:txBody>
                    <a:bodyPr/>
                    <a:lstStyle/>
                    <a:p>
                      <a:pPr algn="just" rtl="1"/>
                      <a:r>
                        <a:rPr lang="fa-IR" sz="1000" b="1"/>
                        <a:t>مربی باید قبل از شروع کارآموزی در رابطه با مواردی که می توان به بیمار اطلاعاتی نداد آموزش های لازم را به دانشجویان بدهد.</a:t>
                      </a:r>
                      <a:endParaRPr lang="en-US" sz="1000" b="1">
                        <a:latin typeface="Times New Roman"/>
                        <a:ea typeface="Times New Roman"/>
                        <a:cs typeface="Arial"/>
                      </a:endParaRPr>
                    </a:p>
                  </a:txBody>
                  <a:tcPr marL="43179" marR="43179" marT="0" marB="0"/>
                </a:tc>
                <a:tc>
                  <a:txBody>
                    <a:bodyPr/>
                    <a:lstStyle/>
                    <a:p>
                      <a:pPr algn="r"/>
                      <a:r>
                        <a:rPr lang="fa-IR" sz="1000" b="1"/>
                        <a:t>ارائه اطلاعات به بیمار در شرایط مناسب</a:t>
                      </a:r>
                      <a:endParaRPr lang="en-US" sz="1000" b="1">
                        <a:latin typeface="Times New Roman"/>
                        <a:ea typeface="Times New Roman"/>
                        <a:cs typeface="Arial"/>
                      </a:endParaRPr>
                    </a:p>
                  </a:txBody>
                  <a:tcPr marL="43179" marR="43179" marT="0" marB="0"/>
                </a:tc>
                <a:tc>
                  <a:txBody>
                    <a:bodyPr/>
                    <a:lstStyle/>
                    <a:p>
                      <a:pPr algn="ctr" rtl="1"/>
                      <a:r>
                        <a:rPr lang="ar-SA" sz="1000" b="1"/>
                        <a:t>19</a:t>
                      </a:r>
                      <a:endParaRPr lang="en-US" sz="1000" b="1">
                        <a:latin typeface="Times New Roman"/>
                        <a:ea typeface="Times New Roman"/>
                        <a:cs typeface="Arial"/>
                      </a:endParaRPr>
                    </a:p>
                  </a:txBody>
                  <a:tcPr marL="43179" marR="43179" marT="0" marB="0"/>
                </a:tc>
              </a:tr>
              <a:tr h="329182">
                <a:tc>
                  <a:txBody>
                    <a:bodyPr/>
                    <a:lstStyle/>
                    <a:p>
                      <a:pPr algn="just" rtl="1"/>
                      <a:r>
                        <a:rPr lang="fa-IR" sz="1000" b="1"/>
                        <a:t>مربی باید قبل از شروع کارآموزی در رابطه با عواقب خسارت زدن به بیمار به هر نحو آموزش های لازم را به دانشجویان بدهد.</a:t>
                      </a:r>
                      <a:endParaRPr lang="en-US" sz="1000" b="1">
                        <a:latin typeface="Times New Roman"/>
                        <a:ea typeface="Times New Roman"/>
                        <a:cs typeface="Arial"/>
                      </a:endParaRPr>
                    </a:p>
                  </a:txBody>
                  <a:tcPr marL="43179" marR="43179" marT="0" marB="0"/>
                </a:tc>
                <a:tc>
                  <a:txBody>
                    <a:bodyPr/>
                    <a:lstStyle/>
                    <a:p>
                      <a:pPr algn="r"/>
                      <a:r>
                        <a:rPr lang="fa-IR" sz="1000" b="1"/>
                        <a:t>ارائه اطلاعات لازم در مورد عواقب خسارت زدن به بیمار به هر نحو، قبل از شروع کارورزی</a:t>
                      </a:r>
                      <a:endParaRPr lang="en-US" sz="1000" b="1">
                        <a:latin typeface="Times New Roman"/>
                        <a:ea typeface="Times New Roman"/>
                        <a:cs typeface="Arial"/>
                      </a:endParaRPr>
                    </a:p>
                  </a:txBody>
                  <a:tcPr marL="43179" marR="43179" marT="0" marB="0"/>
                </a:tc>
                <a:tc>
                  <a:txBody>
                    <a:bodyPr/>
                    <a:lstStyle/>
                    <a:p>
                      <a:pPr algn="ctr" rtl="1"/>
                      <a:r>
                        <a:rPr lang="ar-SA" sz="1000" b="1"/>
                        <a:t>20</a:t>
                      </a:r>
                      <a:endParaRPr lang="en-US" sz="1000" b="1">
                        <a:latin typeface="Times New Roman"/>
                        <a:ea typeface="Times New Roman"/>
                        <a:cs typeface="Arial"/>
                      </a:endParaRPr>
                    </a:p>
                  </a:txBody>
                  <a:tcPr marL="43179" marR="43179" marT="0" marB="0"/>
                </a:tc>
              </a:tr>
              <a:tr h="307485">
                <a:tc>
                  <a:txBody>
                    <a:bodyPr/>
                    <a:lstStyle/>
                    <a:p>
                      <a:pPr algn="just" rtl="1"/>
                      <a:r>
                        <a:rPr lang="fa-IR" sz="1000" b="1"/>
                        <a:t>اساتید و مربیان در طول ترم باید اصل رازداری و احترام به حریم خصوصی بیمار را به دانشجویان تاکید نمایند.</a:t>
                      </a:r>
                      <a:endParaRPr lang="en-US" sz="1000" b="1">
                        <a:latin typeface="Times New Roman"/>
                        <a:ea typeface="Times New Roman"/>
                        <a:cs typeface="Arial"/>
                      </a:endParaRPr>
                    </a:p>
                  </a:txBody>
                  <a:tcPr marL="43179" marR="43179" marT="0" marB="0"/>
                </a:tc>
                <a:tc>
                  <a:txBody>
                    <a:bodyPr/>
                    <a:lstStyle/>
                    <a:p>
                      <a:pPr algn="r"/>
                      <a:r>
                        <a:rPr lang="fa-IR" sz="1000" b="1"/>
                        <a:t>مشاهده عملکرد پرسنل بخش در هنگام دادن اطلاعات به بیمار</a:t>
                      </a:r>
                      <a:endParaRPr lang="en-US" sz="1000" b="1">
                        <a:latin typeface="Times New Roman"/>
                        <a:ea typeface="Times New Roman"/>
                        <a:cs typeface="Arial"/>
                      </a:endParaRPr>
                    </a:p>
                  </a:txBody>
                  <a:tcPr marL="43179" marR="43179" marT="0" marB="0"/>
                </a:tc>
                <a:tc>
                  <a:txBody>
                    <a:bodyPr/>
                    <a:lstStyle/>
                    <a:p>
                      <a:pPr algn="ctr" rtl="1"/>
                      <a:r>
                        <a:rPr lang="ar-SA" sz="1000" b="1"/>
                        <a:t>21</a:t>
                      </a:r>
                      <a:endParaRPr lang="en-US" sz="1000" b="1">
                        <a:latin typeface="Times New Roman"/>
                        <a:ea typeface="Times New Roman"/>
                        <a:cs typeface="Arial"/>
                      </a:endParaRPr>
                    </a:p>
                  </a:txBody>
                  <a:tcPr marL="43179" marR="43179" marT="0" marB="0"/>
                </a:tc>
              </a:tr>
              <a:tr h="329182">
                <a:tc>
                  <a:txBody>
                    <a:bodyPr/>
                    <a:lstStyle/>
                    <a:p>
                      <a:pPr algn="just" rtl="1"/>
                      <a:r>
                        <a:rPr lang="fa-IR" sz="1000" b="1"/>
                        <a:t>دانشجویان باید در طول دوره کارآموزی نحوه عملکرد پرستار و پرستاران بخش را در مورد دادن اطلاعات به بیمار و همراهانش مشاهده نمایند.</a:t>
                      </a:r>
                      <a:endParaRPr lang="en-US" sz="1000" b="1">
                        <a:latin typeface="Times New Roman"/>
                        <a:ea typeface="Times New Roman"/>
                        <a:cs typeface="Arial"/>
                      </a:endParaRPr>
                    </a:p>
                  </a:txBody>
                  <a:tcPr marL="43179" marR="43179" marT="0" marB="0"/>
                </a:tc>
                <a:tc>
                  <a:txBody>
                    <a:bodyPr/>
                    <a:lstStyle/>
                    <a:p>
                      <a:pPr algn="r"/>
                      <a:r>
                        <a:rPr lang="fa-IR" sz="1000" b="1"/>
                        <a:t>تاکید زیاد به اصل رازداری و احترام به حریم خصوصی بیمار در مباحث درسی مربوط در دانشگاه</a:t>
                      </a:r>
                      <a:endParaRPr lang="en-US" sz="1000" b="1">
                        <a:latin typeface="Times New Roman"/>
                        <a:ea typeface="Times New Roman"/>
                        <a:cs typeface="Arial"/>
                      </a:endParaRPr>
                    </a:p>
                  </a:txBody>
                  <a:tcPr marL="43179" marR="43179" marT="0" marB="0"/>
                </a:tc>
                <a:tc>
                  <a:txBody>
                    <a:bodyPr/>
                    <a:lstStyle/>
                    <a:p>
                      <a:pPr algn="ctr" rtl="1"/>
                      <a:r>
                        <a:rPr lang="ar-SA" sz="1000" b="1" dirty="0"/>
                        <a:t>22</a:t>
                      </a:r>
                      <a:endParaRPr lang="en-US" sz="1000" b="1" dirty="0">
                        <a:latin typeface="Times New Roman"/>
                        <a:ea typeface="Times New Roman"/>
                        <a:cs typeface="Arial"/>
                      </a:endParaRPr>
                    </a:p>
                  </a:txBody>
                  <a:tcPr marL="43179" marR="43179" marT="0" marB="0"/>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 y="4"/>
          <a:ext cx="9144000" cy="7503716"/>
        </p:xfrm>
        <a:graphic>
          <a:graphicData uri="http://schemas.openxmlformats.org/drawingml/2006/table">
            <a:tbl>
              <a:tblPr>
                <a:tableStyleId>{3C2FFA5D-87B4-456A-9821-1D502468CF0F}</a:tableStyleId>
              </a:tblPr>
              <a:tblGrid>
                <a:gridCol w="5135451"/>
                <a:gridCol w="3453148"/>
                <a:gridCol w="555401"/>
              </a:tblGrid>
              <a:tr h="154148">
                <a:tc>
                  <a:txBody>
                    <a:bodyPr/>
                    <a:lstStyle/>
                    <a:p>
                      <a:pPr algn="ctr"/>
                      <a:r>
                        <a:rPr lang="fa-IR" sz="1000" b="1" dirty="0"/>
                        <a:t>ارزشیابی</a:t>
                      </a:r>
                      <a:endParaRPr lang="en-US" sz="1000" b="1" dirty="0">
                        <a:latin typeface="Times New Roman"/>
                        <a:ea typeface="Times New Roman"/>
                        <a:cs typeface="Arial"/>
                      </a:endParaRPr>
                    </a:p>
                  </a:txBody>
                  <a:tcPr marL="32742" marR="32742" marT="0" marB="0"/>
                </a:tc>
                <a:tc>
                  <a:txBody>
                    <a:bodyPr/>
                    <a:lstStyle/>
                    <a:p>
                      <a:pPr algn="ctr"/>
                      <a:r>
                        <a:rPr lang="fa-IR" sz="1000" b="1"/>
                        <a:t>اجرا</a:t>
                      </a:r>
                      <a:endParaRPr lang="en-US" sz="1000" b="1">
                        <a:latin typeface="Times New Roman"/>
                        <a:ea typeface="Times New Roman"/>
                        <a:cs typeface="Arial"/>
                      </a:endParaRPr>
                    </a:p>
                  </a:txBody>
                  <a:tcPr marL="32742" marR="32742" marT="0" marB="0"/>
                </a:tc>
                <a:tc>
                  <a:txBody>
                    <a:bodyPr/>
                    <a:lstStyle/>
                    <a:p>
                      <a:pPr algn="ctr"/>
                      <a:r>
                        <a:rPr lang="fa-IR" sz="1000" b="1" dirty="0"/>
                        <a:t>ردیف</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در پایان ترم ، دانشجویان از نحوه برخورد صحیح و مناسب با بیمار و پرسنل آکاهی یافته بودند.</a:t>
                      </a:r>
                      <a:endParaRPr lang="en-US" sz="1000" b="1">
                        <a:latin typeface="Times New Roman"/>
                        <a:ea typeface="Times New Roman"/>
                        <a:cs typeface="Arial"/>
                      </a:endParaRPr>
                    </a:p>
                  </a:txBody>
                  <a:tcPr marL="32742" marR="32742" marT="0" marB="0"/>
                </a:tc>
                <a:tc>
                  <a:txBody>
                    <a:bodyPr/>
                    <a:lstStyle/>
                    <a:p>
                      <a:pPr algn="just" rtl="1"/>
                      <a:r>
                        <a:rPr lang="fa-IR" sz="1000" b="1"/>
                        <a:t>اساتید و مربیان در طول ترم باید بر اصول اخلاقی مربوط به رفتار با بیمار تاکید کرده و نحوه برخورد صحیح و یکسان با بیماران مختلف را به دانشجویان آموزش دهند.</a:t>
                      </a:r>
                      <a:endParaRPr lang="en-US" sz="1000" b="1">
                        <a:latin typeface="Times New Roman"/>
                        <a:ea typeface="Times New Roman"/>
                        <a:cs typeface="Arial"/>
                      </a:endParaRPr>
                    </a:p>
                  </a:txBody>
                  <a:tcPr marL="32742" marR="32742" marT="0" marB="0"/>
                </a:tc>
                <a:tc>
                  <a:txBody>
                    <a:bodyPr/>
                    <a:lstStyle/>
                    <a:p>
                      <a:pPr algn="ctr" rtl="1"/>
                      <a:r>
                        <a:rPr lang="ar-SA" sz="1000" b="1" dirty="0"/>
                        <a:t>1</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در پایان دوره کارآموزی ، دانشجویان موارد لازم را در مورد رعایت نکات ایمنی می دانستند.</a:t>
                      </a:r>
                      <a:endParaRPr lang="en-US" sz="1000" b="1">
                        <a:latin typeface="Times New Roman"/>
                        <a:ea typeface="Times New Roman"/>
                        <a:cs typeface="Arial"/>
                      </a:endParaRPr>
                    </a:p>
                  </a:txBody>
                  <a:tcPr marL="32742" marR="32742" marT="0" marB="0"/>
                </a:tc>
                <a:tc>
                  <a:txBody>
                    <a:bodyPr/>
                    <a:lstStyle/>
                    <a:p>
                      <a:pPr algn="just" rtl="1"/>
                      <a:r>
                        <a:rPr lang="fa-IR" sz="1000" b="1" dirty="0"/>
                        <a:t>مربی پرستاری باید قبل از شروع کارآموزی آگاهی دانشجویان را در مورد رعایت نکات ایمنی بسنجد و در صورت نیاز آموزش های لازم را به آن ها بدهد.</a:t>
                      </a:r>
                      <a:endParaRPr lang="en-US" sz="1000" b="1" dirty="0">
                        <a:latin typeface="Times New Roman"/>
                        <a:ea typeface="Times New Roman"/>
                        <a:cs typeface="Arial"/>
                      </a:endParaRPr>
                    </a:p>
                  </a:txBody>
                  <a:tcPr marL="32742" marR="32742" marT="0" marB="0"/>
                </a:tc>
                <a:tc>
                  <a:txBody>
                    <a:bodyPr/>
                    <a:lstStyle/>
                    <a:p>
                      <a:pPr algn="ctr" rtl="1"/>
                      <a:r>
                        <a:rPr lang="ar-SA" sz="1000" b="1" dirty="0"/>
                        <a:t>2</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dirty="0"/>
                        <a:t>در نظر خواهی انجام شده در پایان دوره کارآموزی ، دانشجویان نحوه کار با بیماران پرخطر را می دانستند و در هنگام کار با آن بیماران ترسی نداشتند.</a:t>
                      </a:r>
                      <a:endParaRPr lang="en-US" sz="1000" b="1" dirty="0">
                        <a:latin typeface="Times New Roman"/>
                        <a:ea typeface="Times New Roman"/>
                        <a:cs typeface="Arial"/>
                      </a:endParaRPr>
                    </a:p>
                  </a:txBody>
                  <a:tcPr marL="32742" marR="32742" marT="0" marB="0"/>
                </a:tc>
                <a:tc>
                  <a:txBody>
                    <a:bodyPr/>
                    <a:lstStyle/>
                    <a:p>
                      <a:pPr algn="r"/>
                      <a:r>
                        <a:rPr lang="fa-IR" sz="1000" b="1"/>
                        <a:t>دانشجویان باید قبل از شروع کارآموزی در مورد کار با بیماران پر خطر آموزش ها و تمرینات لازم را جهت کسب مهارت بیشتر بر روی مولاژ انجام دهند.</a:t>
                      </a:r>
                      <a:endParaRPr lang="en-US" sz="1000" b="1">
                        <a:latin typeface="Times New Roman"/>
                        <a:ea typeface="Times New Roman"/>
                        <a:cs typeface="Arial"/>
                      </a:endParaRPr>
                    </a:p>
                  </a:txBody>
                  <a:tcPr marL="32742" marR="32742" marT="0" marB="0"/>
                </a:tc>
                <a:tc>
                  <a:txBody>
                    <a:bodyPr/>
                    <a:lstStyle/>
                    <a:p>
                      <a:pPr algn="ctr" rtl="1"/>
                      <a:r>
                        <a:rPr lang="ar-SA" sz="1000" b="1" dirty="0"/>
                        <a:t>3</a:t>
                      </a:r>
                      <a:endParaRPr lang="en-US" sz="1000" b="1" dirty="0">
                        <a:latin typeface="Times New Roman"/>
                        <a:ea typeface="Times New Roman"/>
                        <a:cs typeface="Arial"/>
                      </a:endParaRPr>
                    </a:p>
                  </a:txBody>
                  <a:tcPr marL="32742" marR="32742" marT="0" marB="0"/>
                </a:tc>
              </a:tr>
              <a:tr h="331180">
                <a:tc>
                  <a:txBody>
                    <a:bodyPr/>
                    <a:lstStyle/>
                    <a:p>
                      <a:pPr algn="r" rtl="1"/>
                      <a:r>
                        <a:rPr lang="fa-IR" sz="1000" b="1"/>
                        <a:t>در نظر خواهی انجام شده در پایان دوره کارآموزی ، دانشجویان دقت و توجه کافی را در هنگام کار با بیماران (بخصوص بیماران پرخطر) داشتند.</a:t>
                      </a:r>
                      <a:endParaRPr lang="en-US" sz="1000" b="1">
                        <a:latin typeface="Times New Roman"/>
                        <a:ea typeface="Times New Roman"/>
                        <a:cs typeface="Arial"/>
                      </a:endParaRPr>
                    </a:p>
                  </a:txBody>
                  <a:tcPr marL="32742" marR="32742" marT="0" marB="0"/>
                </a:tc>
                <a:tc>
                  <a:txBody>
                    <a:bodyPr/>
                    <a:lstStyle/>
                    <a:p>
                      <a:pPr algn="just" rtl="1"/>
                      <a:r>
                        <a:rPr lang="fa-IR" sz="1000" b="1"/>
                        <a:t>مربی باید در طول دوره کارآموزی به دانشجویان در مورد داشتن وقت و توجه کافی در هنگام کار با بیمار آموزش های لازم را بدهد.</a:t>
                      </a:r>
                      <a:endParaRPr lang="en-US" sz="1000" b="1">
                        <a:latin typeface="Times New Roman"/>
                        <a:ea typeface="Times New Roman"/>
                        <a:cs typeface="Arial"/>
                      </a:endParaRPr>
                    </a:p>
                  </a:txBody>
                  <a:tcPr marL="32742" marR="32742" marT="0" marB="0"/>
                </a:tc>
                <a:tc>
                  <a:txBody>
                    <a:bodyPr/>
                    <a:lstStyle/>
                    <a:p>
                      <a:pPr algn="ctr" rtl="1"/>
                      <a:r>
                        <a:rPr lang="ar-SA" sz="1000" b="1" dirty="0"/>
                        <a:t>4</a:t>
                      </a:r>
                      <a:endParaRPr lang="en-US" sz="1000" b="1" dirty="0">
                        <a:latin typeface="Times New Roman"/>
                        <a:ea typeface="Times New Roman"/>
                        <a:cs typeface="Arial"/>
                      </a:endParaRPr>
                    </a:p>
                  </a:txBody>
                  <a:tcPr marL="32742" marR="32742" marT="0" marB="0"/>
                </a:tc>
              </a:tr>
              <a:tr h="220789">
                <a:tc>
                  <a:txBody>
                    <a:bodyPr/>
                    <a:lstStyle/>
                    <a:p>
                      <a:pPr algn="just" rtl="1"/>
                      <a:r>
                        <a:rPr lang="fa-IR" sz="1000" b="1"/>
                        <a:t>در نظر خواهی انجام شده در پایان دوره کارآموزی ، دانشجویان وظایف خود را در بخش مربوطه می دانستند.</a:t>
                      </a:r>
                      <a:endParaRPr lang="en-US" sz="1000" b="1">
                        <a:latin typeface="Times New Roman"/>
                        <a:ea typeface="Times New Roman"/>
                        <a:cs typeface="Arial"/>
                      </a:endParaRPr>
                    </a:p>
                  </a:txBody>
                  <a:tcPr marL="32742" marR="32742" marT="0" marB="0"/>
                </a:tc>
                <a:tc>
                  <a:txBody>
                    <a:bodyPr/>
                    <a:lstStyle/>
                    <a:p>
                      <a:pPr algn="just" rtl="1"/>
                      <a:r>
                        <a:rPr lang="fa-IR" sz="1000" b="1"/>
                        <a:t>مربی باید قبل از شروع دوره کارآموزی دانشجویان را با وظایف خود آشنا سازد.</a:t>
                      </a:r>
                      <a:endParaRPr lang="en-US" sz="1000" b="1">
                        <a:latin typeface="Times New Roman"/>
                        <a:ea typeface="Times New Roman"/>
                        <a:cs typeface="Arial"/>
                      </a:endParaRPr>
                    </a:p>
                  </a:txBody>
                  <a:tcPr marL="32742" marR="32742" marT="0" marB="0"/>
                </a:tc>
                <a:tc>
                  <a:txBody>
                    <a:bodyPr/>
                    <a:lstStyle/>
                    <a:p>
                      <a:pPr algn="ctr" rtl="1"/>
                      <a:r>
                        <a:rPr lang="ar-SA" sz="1000" b="1" dirty="0"/>
                        <a:t>5</a:t>
                      </a:r>
                      <a:endParaRPr lang="en-US" sz="1000" b="1" dirty="0">
                        <a:latin typeface="Times New Roman"/>
                        <a:ea typeface="Times New Roman"/>
                        <a:cs typeface="Arial"/>
                      </a:endParaRPr>
                    </a:p>
                  </a:txBody>
                  <a:tcPr marL="32742" marR="32742" marT="0" marB="0"/>
                </a:tc>
              </a:tr>
              <a:tr h="411419">
                <a:tc>
                  <a:txBody>
                    <a:bodyPr/>
                    <a:lstStyle/>
                    <a:p>
                      <a:pPr algn="just" rtl="1"/>
                      <a:r>
                        <a:rPr lang="fa-IR" sz="1000" b="1"/>
                        <a:t>در نظر خواهی انجام شده در پایان دوره کارآموزی ، دانشجویان احساس مسئولیت و جدیت بیشتری داشتند.</a:t>
                      </a:r>
                      <a:endParaRPr lang="en-US" sz="1000" b="1">
                        <a:latin typeface="Times New Roman"/>
                        <a:ea typeface="Times New Roman"/>
                        <a:cs typeface="Arial"/>
                      </a:endParaRPr>
                    </a:p>
                  </a:txBody>
                  <a:tcPr marL="32742" marR="32742" marT="0" marB="0"/>
                </a:tc>
                <a:tc>
                  <a:txBody>
                    <a:bodyPr/>
                    <a:lstStyle/>
                    <a:p>
                      <a:pPr algn="just" rtl="1"/>
                      <a:r>
                        <a:rPr lang="fa-IR" sz="1000" b="1" dirty="0"/>
                        <a:t>مربی باید در طول دوره کارآموزی به دانشجویان در مورد داشتن احساس مسئولیت و جدیت بیشتر تذکرات لازم را بدهد.</a:t>
                      </a:r>
                      <a:endParaRPr lang="en-US" sz="1000" b="1" dirty="0">
                        <a:latin typeface="Times New Roman"/>
                        <a:ea typeface="Times New Roman"/>
                        <a:cs typeface="Arial"/>
                      </a:endParaRPr>
                    </a:p>
                  </a:txBody>
                  <a:tcPr marL="32742" marR="32742" marT="0" marB="0"/>
                </a:tc>
                <a:tc>
                  <a:txBody>
                    <a:bodyPr/>
                    <a:lstStyle/>
                    <a:p>
                      <a:pPr algn="ctr" rtl="1"/>
                      <a:r>
                        <a:rPr lang="ar-SA" sz="1000" b="1" dirty="0"/>
                        <a:t>6</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در پایان دوره کارآموزی ، دانشجویان مربی بر تمام پروسیجرها نظارت داشت و هیچ پروسیجری بدون نظارت و حضور ایشان انجام نمی گرفت.</a:t>
                      </a:r>
                      <a:endParaRPr lang="en-US" sz="1000" b="1">
                        <a:latin typeface="Times New Roman"/>
                        <a:ea typeface="Times New Roman"/>
                        <a:cs typeface="Arial"/>
                      </a:endParaRPr>
                    </a:p>
                  </a:txBody>
                  <a:tcPr marL="32742" marR="32742" marT="0" marB="0"/>
                </a:tc>
                <a:tc>
                  <a:txBody>
                    <a:bodyPr/>
                    <a:lstStyle/>
                    <a:p>
                      <a:pPr algn="just" rtl="1"/>
                      <a:r>
                        <a:rPr lang="fa-IR" sz="1000" b="1"/>
                        <a:t>مربی باید در طول دوره کارآموزی بر تمام پروسیجرهایی که توسط دانشجویان انجام می شود نظارت داشته باشد.</a:t>
                      </a:r>
                      <a:endParaRPr lang="en-US" sz="1000" b="1">
                        <a:latin typeface="Times New Roman"/>
                        <a:ea typeface="Times New Roman"/>
                        <a:cs typeface="Arial"/>
                      </a:endParaRPr>
                    </a:p>
                  </a:txBody>
                  <a:tcPr marL="32742" marR="32742" marT="0" marB="0"/>
                </a:tc>
                <a:tc>
                  <a:txBody>
                    <a:bodyPr/>
                    <a:lstStyle/>
                    <a:p>
                      <a:pPr algn="ctr" rtl="1"/>
                      <a:r>
                        <a:rPr lang="ar-SA" sz="1000" b="1" dirty="0"/>
                        <a:t>7</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در پایان ترم ، آگاهی دانشجویان در رابطه با نحوه برقراری ارتباط صحیح با بیمار و پرسنل بخش افزایش یافته بود.</a:t>
                      </a:r>
                      <a:endParaRPr lang="en-US" sz="1000" b="1">
                        <a:latin typeface="Times New Roman"/>
                        <a:ea typeface="Times New Roman"/>
                        <a:cs typeface="Arial"/>
                      </a:endParaRPr>
                    </a:p>
                  </a:txBody>
                  <a:tcPr marL="32742" marR="32742" marT="0" marB="0"/>
                </a:tc>
                <a:tc>
                  <a:txBody>
                    <a:bodyPr/>
                    <a:lstStyle/>
                    <a:p>
                      <a:pPr algn="just" rtl="1"/>
                      <a:r>
                        <a:rPr lang="fa-IR" sz="1000" b="1"/>
                        <a:t>اساتید باید در طول ترم نحوه برقراری ارتباط صحیح با بیمار و سایر افراد (کارکنان بیمارستان) را به دانشجویان آموزش دهند.</a:t>
                      </a:r>
                      <a:endParaRPr lang="en-US" sz="1000" b="1">
                        <a:latin typeface="Times New Roman"/>
                        <a:ea typeface="Times New Roman"/>
                        <a:cs typeface="Arial"/>
                      </a:endParaRPr>
                    </a:p>
                  </a:txBody>
                  <a:tcPr marL="32742" marR="32742" marT="0" marB="0"/>
                </a:tc>
                <a:tc>
                  <a:txBody>
                    <a:bodyPr/>
                    <a:lstStyle/>
                    <a:p>
                      <a:pPr algn="ctr" rtl="1"/>
                      <a:r>
                        <a:rPr lang="ar-SA" sz="1000" b="1" dirty="0"/>
                        <a:t>8</a:t>
                      </a:r>
                      <a:endParaRPr lang="en-US" sz="1000" b="1" dirty="0">
                        <a:latin typeface="Times New Roman"/>
                        <a:ea typeface="Times New Roman"/>
                        <a:cs typeface="Arial"/>
                      </a:endParaRPr>
                    </a:p>
                  </a:txBody>
                  <a:tcPr marL="32742" marR="32742" marT="0" marB="0"/>
                </a:tc>
              </a:tr>
              <a:tr h="441573">
                <a:tc>
                  <a:txBody>
                    <a:bodyPr/>
                    <a:lstStyle/>
                    <a:p>
                      <a:pPr algn="just" rtl="1"/>
                      <a:r>
                        <a:rPr lang="fa-IR" sz="1000" b="1" dirty="0"/>
                        <a:t>در نظر خواهی انجام شده در پایان ترم ، یادگیری در مهارت دانشجویان با مهیا شدن امکانات پیشرفته تر مربوط به مهارت های بالینی و فیلم افزایش یافته بود.</a:t>
                      </a:r>
                      <a:endParaRPr lang="en-US" sz="1000" b="1" dirty="0">
                        <a:latin typeface="Times New Roman"/>
                        <a:ea typeface="Times New Roman"/>
                        <a:cs typeface="Arial"/>
                      </a:endParaRPr>
                    </a:p>
                  </a:txBody>
                  <a:tcPr marL="32742" marR="32742" marT="0" marB="0"/>
                </a:tc>
                <a:tc>
                  <a:txBody>
                    <a:bodyPr/>
                    <a:lstStyle/>
                    <a:p>
                      <a:pPr algn="just" rtl="1"/>
                      <a:r>
                        <a:rPr lang="fa-IR" sz="1000" b="1" dirty="0"/>
                        <a:t>مسئولین مربوطه باید در طول ترم مواقعی که ضرورت دارد (منابع وبیمار یا بیماری مورد نظر کم است) مواردی از قبیل فیلم و یا امکانات پیشرفته مربوط به مهارت های بالینی را برای یادگیری بیشتر و بهتر در اختیار دانشجویان قرار دهند.</a:t>
                      </a:r>
                      <a:endParaRPr lang="en-US" sz="1000" b="1" dirty="0">
                        <a:latin typeface="Times New Roman"/>
                        <a:ea typeface="Times New Roman"/>
                        <a:cs typeface="Arial"/>
                      </a:endParaRPr>
                    </a:p>
                  </a:txBody>
                  <a:tcPr marL="32742" marR="32742" marT="0" marB="0"/>
                </a:tc>
                <a:tc>
                  <a:txBody>
                    <a:bodyPr/>
                    <a:lstStyle/>
                    <a:p>
                      <a:pPr algn="ctr" rtl="1"/>
                      <a:r>
                        <a:rPr lang="ar-SA" sz="1000" b="1" dirty="0"/>
                        <a:t>9</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dirty="0"/>
                        <a:t>در نظر خواهی انجام شده در پایان دوره کارآموزی ، دانشجویان ارزش کار عملی و انجام صحیح آن را می دانستند.</a:t>
                      </a:r>
                      <a:endParaRPr lang="en-US" sz="1000" b="1" dirty="0">
                        <a:latin typeface="Times New Roman"/>
                        <a:ea typeface="Times New Roman"/>
                        <a:cs typeface="Arial"/>
                      </a:endParaRPr>
                    </a:p>
                  </a:txBody>
                  <a:tcPr marL="32742" marR="32742" marT="0" marB="0"/>
                </a:tc>
                <a:tc>
                  <a:txBody>
                    <a:bodyPr/>
                    <a:lstStyle/>
                    <a:p>
                      <a:pPr algn="just" rtl="1"/>
                      <a:r>
                        <a:rPr lang="fa-IR" sz="1000" b="1"/>
                        <a:t>مربیان باید قبل از شروع کارآموزی و در طول آن ارزش کار عملی و انجام صحیح آن را به دانشجویان همواره گوشزد نمایند.</a:t>
                      </a:r>
                      <a:endParaRPr lang="en-US" sz="1000" b="1">
                        <a:latin typeface="Times New Roman"/>
                        <a:ea typeface="Times New Roman"/>
                        <a:cs typeface="Arial"/>
                      </a:endParaRPr>
                    </a:p>
                  </a:txBody>
                  <a:tcPr marL="32742" marR="32742" marT="0" marB="0"/>
                </a:tc>
                <a:tc>
                  <a:txBody>
                    <a:bodyPr/>
                    <a:lstStyle/>
                    <a:p>
                      <a:pPr algn="ctr" rtl="1"/>
                      <a:r>
                        <a:rPr lang="ar-SA" sz="1000" b="1" dirty="0"/>
                        <a:t>10</a:t>
                      </a:r>
                      <a:endParaRPr lang="en-US" sz="1000" b="1" dirty="0">
                        <a:latin typeface="Times New Roman"/>
                        <a:ea typeface="Times New Roman"/>
                        <a:cs typeface="Arial"/>
                      </a:endParaRPr>
                    </a:p>
                  </a:txBody>
                  <a:tcPr marL="32742" marR="32742" marT="0" marB="0"/>
                </a:tc>
              </a:tr>
              <a:tr h="220789">
                <a:tc>
                  <a:txBody>
                    <a:bodyPr/>
                    <a:lstStyle/>
                    <a:p>
                      <a:pPr algn="just" rtl="1"/>
                      <a:r>
                        <a:rPr lang="fa-IR" sz="1000" b="1"/>
                        <a:t>در نظر خواهی انجام شده در پایان ترم ، آگاهی دانشجویان در رابطه با حقوق بیماران افزایش یافته بود.</a:t>
                      </a:r>
                      <a:endParaRPr lang="en-US" sz="1000" b="1">
                        <a:latin typeface="Times New Roman"/>
                        <a:ea typeface="Times New Roman"/>
                        <a:cs typeface="Arial"/>
                      </a:endParaRPr>
                    </a:p>
                  </a:txBody>
                  <a:tcPr marL="32742" marR="32742" marT="0" marB="0"/>
                </a:tc>
                <a:tc>
                  <a:txBody>
                    <a:bodyPr/>
                    <a:lstStyle/>
                    <a:p>
                      <a:pPr algn="just" rtl="1"/>
                      <a:r>
                        <a:rPr lang="fa-IR" sz="1000" b="1"/>
                        <a:t>مسئولین مربوطه باید در طول ترم کارگاههایی را جهت آموزش حقوق بیماران به دانشجویان ، تشکیل دهند.</a:t>
                      </a:r>
                      <a:endParaRPr lang="en-US" sz="1000" b="1">
                        <a:latin typeface="Times New Roman"/>
                        <a:ea typeface="Times New Roman"/>
                        <a:cs typeface="Arial"/>
                      </a:endParaRPr>
                    </a:p>
                  </a:txBody>
                  <a:tcPr marL="32742" marR="32742" marT="0" marB="0"/>
                </a:tc>
                <a:tc>
                  <a:txBody>
                    <a:bodyPr/>
                    <a:lstStyle/>
                    <a:p>
                      <a:pPr algn="ctr" rtl="1"/>
                      <a:r>
                        <a:rPr lang="ar-SA" sz="1000" b="1" dirty="0"/>
                        <a:t>11</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در پایان ترم ، آگاهی دانشجویان در رابطه با حقوق بیماران افزایش یافته بود.</a:t>
                      </a:r>
                      <a:endParaRPr lang="en-US" sz="1000" b="1">
                        <a:latin typeface="Times New Roman"/>
                        <a:ea typeface="Times New Roman"/>
                        <a:cs typeface="Arial"/>
                      </a:endParaRPr>
                    </a:p>
                  </a:txBody>
                  <a:tcPr marL="32742" marR="32742" marT="0" marB="0"/>
                </a:tc>
                <a:tc>
                  <a:txBody>
                    <a:bodyPr/>
                    <a:lstStyle/>
                    <a:p>
                      <a:pPr algn="just" rtl="1"/>
                      <a:r>
                        <a:rPr lang="fa-IR" sz="1000" b="1"/>
                        <a:t>مسئولین مربوطه باید در ترم اول نیم یا یک واحد درسی یا حداقل سرفصلی را به موضوع حقوق بیماران اختصاص دهند.</a:t>
                      </a:r>
                      <a:endParaRPr lang="en-US" sz="1000" b="1">
                        <a:latin typeface="Times New Roman"/>
                        <a:ea typeface="Times New Roman"/>
                        <a:cs typeface="Arial"/>
                      </a:endParaRPr>
                    </a:p>
                  </a:txBody>
                  <a:tcPr marL="32742" marR="32742" marT="0" marB="0"/>
                </a:tc>
                <a:tc>
                  <a:txBody>
                    <a:bodyPr/>
                    <a:lstStyle/>
                    <a:p>
                      <a:pPr algn="ctr" rtl="1"/>
                      <a:r>
                        <a:rPr lang="ar-SA" sz="1000" b="1" dirty="0"/>
                        <a:t>12</a:t>
                      </a:r>
                      <a:endParaRPr lang="en-US" sz="1000" b="1" dirty="0">
                        <a:latin typeface="Times New Roman"/>
                        <a:ea typeface="Times New Roman"/>
                        <a:cs typeface="Arial"/>
                      </a:endParaRPr>
                    </a:p>
                  </a:txBody>
                  <a:tcPr marL="32742" marR="32742" marT="0" marB="0"/>
                </a:tc>
              </a:tr>
              <a:tr h="220789">
                <a:tc>
                  <a:txBody>
                    <a:bodyPr/>
                    <a:lstStyle/>
                    <a:p>
                      <a:pPr algn="just" rtl="1"/>
                      <a:r>
                        <a:rPr lang="fa-IR" sz="1000" b="1" dirty="0"/>
                        <a:t>در نظر خواهی انجام شده در پایان ترم ، آگاهی دانشجویان در رابطه با حقوق بیماران افزایش یافته بود.</a:t>
                      </a:r>
                      <a:endParaRPr lang="en-US" sz="1000" b="1" dirty="0">
                        <a:latin typeface="Times New Roman"/>
                        <a:ea typeface="Times New Roman"/>
                        <a:cs typeface="Arial"/>
                      </a:endParaRPr>
                    </a:p>
                  </a:txBody>
                  <a:tcPr marL="32742" marR="32742" marT="0" marB="0"/>
                </a:tc>
                <a:tc>
                  <a:txBody>
                    <a:bodyPr/>
                    <a:lstStyle/>
                    <a:p>
                      <a:pPr algn="just" rtl="1"/>
                      <a:r>
                        <a:rPr lang="fa-IR" sz="1000" b="1"/>
                        <a:t>مربی باید قبل از شروع کارآموزی جزوات آموزشی مربوط به حقوق بیماران را در اختیار دانشجویان قرار دهد.</a:t>
                      </a:r>
                      <a:endParaRPr lang="en-US" sz="1000" b="1">
                        <a:latin typeface="Times New Roman"/>
                        <a:ea typeface="Times New Roman"/>
                        <a:cs typeface="Arial"/>
                      </a:endParaRPr>
                    </a:p>
                  </a:txBody>
                  <a:tcPr marL="32742" marR="32742" marT="0" marB="0"/>
                </a:tc>
                <a:tc>
                  <a:txBody>
                    <a:bodyPr/>
                    <a:lstStyle/>
                    <a:p>
                      <a:pPr algn="ctr" rtl="1"/>
                      <a:r>
                        <a:rPr lang="ar-SA" sz="1000" b="1" dirty="0"/>
                        <a:t>13</a:t>
                      </a:r>
                      <a:endParaRPr lang="en-US" sz="1000" b="1" dirty="0">
                        <a:latin typeface="Times New Roman"/>
                        <a:ea typeface="Times New Roman"/>
                        <a:cs typeface="Arial"/>
                      </a:endParaRPr>
                    </a:p>
                  </a:txBody>
                  <a:tcPr marL="32742" marR="32742" marT="0" marB="0"/>
                </a:tc>
              </a:tr>
              <a:tr h="220789">
                <a:tc>
                  <a:txBody>
                    <a:bodyPr/>
                    <a:lstStyle/>
                    <a:p>
                      <a:pPr algn="just" rtl="1"/>
                      <a:r>
                        <a:rPr lang="fa-IR" sz="1000" b="1"/>
                        <a:t>در نظر خواهی انجام شده در پایان دوره کارآموزی ، دانشجویان نحوه گرفتن رضایت نامه از بیمار و یا همراهانش را می دانستند.</a:t>
                      </a:r>
                      <a:endParaRPr lang="en-US" sz="1000" b="1">
                        <a:latin typeface="Times New Roman"/>
                        <a:ea typeface="Times New Roman"/>
                        <a:cs typeface="Arial"/>
                      </a:endParaRPr>
                    </a:p>
                  </a:txBody>
                  <a:tcPr marL="32742" marR="32742" marT="0" marB="0"/>
                </a:tc>
                <a:tc>
                  <a:txBody>
                    <a:bodyPr/>
                    <a:lstStyle/>
                    <a:p>
                      <a:pPr algn="r"/>
                      <a:r>
                        <a:rPr lang="fa-IR" sz="1000" b="1"/>
                        <a:t>مربی باید قبل از شروع دوره کارآموزی آموزش های لازم را در مورد نحوه گرفتن رضایت نامه به دانشجویان بدهد.</a:t>
                      </a:r>
                      <a:endParaRPr lang="en-US" sz="1000" b="1">
                        <a:latin typeface="Times New Roman"/>
                        <a:ea typeface="Times New Roman"/>
                        <a:cs typeface="Arial"/>
                      </a:endParaRPr>
                    </a:p>
                  </a:txBody>
                  <a:tcPr marL="32742" marR="32742" marT="0" marB="0"/>
                </a:tc>
                <a:tc>
                  <a:txBody>
                    <a:bodyPr/>
                    <a:lstStyle/>
                    <a:p>
                      <a:pPr algn="ctr" rtl="1"/>
                      <a:r>
                        <a:rPr lang="ar-SA" sz="1000" b="1" dirty="0"/>
                        <a:t>14</a:t>
                      </a:r>
                      <a:endParaRPr lang="en-US" sz="1000" b="1" dirty="0">
                        <a:latin typeface="Times New Roman"/>
                        <a:ea typeface="Times New Roman"/>
                        <a:cs typeface="Arial"/>
                      </a:endParaRPr>
                    </a:p>
                  </a:txBody>
                  <a:tcPr marL="32742" marR="32742" marT="0" marB="0"/>
                </a:tc>
              </a:tr>
              <a:tr h="220789">
                <a:tc>
                  <a:txBody>
                    <a:bodyPr/>
                    <a:lstStyle/>
                    <a:p>
                      <a:pPr algn="just" rtl="1"/>
                      <a:r>
                        <a:rPr lang="fa-IR" sz="1000" b="1"/>
                        <a:t>در نظر خواهی انجام شده در پایان دوره کارآموزی ، دانشجویان نحوه گرفتن رضایت نامه از بیمار و یا همراهانش را می دانستند</a:t>
                      </a:r>
                      <a:endParaRPr lang="en-US" sz="1000" b="1">
                        <a:latin typeface="Times New Roman"/>
                        <a:ea typeface="Times New Roman"/>
                        <a:cs typeface="Arial"/>
                      </a:endParaRPr>
                    </a:p>
                  </a:txBody>
                  <a:tcPr marL="32742" marR="32742" marT="0" marB="0"/>
                </a:tc>
                <a:tc>
                  <a:txBody>
                    <a:bodyPr/>
                    <a:lstStyle/>
                    <a:p>
                      <a:pPr algn="just" rtl="1"/>
                      <a:r>
                        <a:rPr lang="fa-IR" sz="1000" b="1"/>
                        <a:t>پرسنل بخش باید در طول دوره کارآموزی ، دانشجویان را در گرفتن رضایت از بیمار شرکت دهند.</a:t>
                      </a:r>
                      <a:endParaRPr lang="en-US" sz="1000" b="1">
                        <a:latin typeface="Times New Roman"/>
                        <a:ea typeface="Times New Roman"/>
                        <a:cs typeface="Arial"/>
                      </a:endParaRPr>
                    </a:p>
                  </a:txBody>
                  <a:tcPr marL="32742" marR="32742" marT="0" marB="0"/>
                </a:tc>
                <a:tc>
                  <a:txBody>
                    <a:bodyPr/>
                    <a:lstStyle/>
                    <a:p>
                      <a:pPr algn="ctr" rtl="1"/>
                      <a:r>
                        <a:rPr lang="ar-SA" sz="1000" b="1" dirty="0"/>
                        <a:t>15</a:t>
                      </a:r>
                      <a:endParaRPr lang="en-US" sz="1000" b="1" dirty="0">
                        <a:latin typeface="Times New Roman"/>
                        <a:ea typeface="Times New Roman"/>
                        <a:cs typeface="Arial"/>
                      </a:endParaRPr>
                    </a:p>
                  </a:txBody>
                  <a:tcPr marL="32742" marR="32742" marT="0" marB="0"/>
                </a:tc>
              </a:tr>
              <a:tr h="220789">
                <a:tc>
                  <a:txBody>
                    <a:bodyPr/>
                    <a:lstStyle/>
                    <a:p>
                      <a:pPr algn="just" rtl="1"/>
                      <a:r>
                        <a:rPr lang="fa-IR" sz="1000" b="1"/>
                        <a:t>در نظر خواهی انجام شده در روز اول کارآموزی دانشجویان در رابطه با بیماری ها و محیط بخش مربوطه آگاهی داشتند.</a:t>
                      </a:r>
                      <a:endParaRPr lang="en-US" sz="1000" b="1">
                        <a:latin typeface="Times New Roman"/>
                        <a:ea typeface="Times New Roman"/>
                        <a:cs typeface="Arial"/>
                      </a:endParaRPr>
                    </a:p>
                  </a:txBody>
                  <a:tcPr marL="32742" marR="32742" marT="0" marB="0"/>
                </a:tc>
                <a:tc>
                  <a:txBody>
                    <a:bodyPr/>
                    <a:lstStyle/>
                    <a:p>
                      <a:pPr algn="just" rtl="1"/>
                      <a:r>
                        <a:rPr lang="fa-IR" sz="1000" b="1"/>
                        <a:t>دانشجویان باید 1 روز قبل از شروع کارآموزی به بخش مورد نظر رفته و با بیماری ها و محیط آن بخش آشنا شوند.</a:t>
                      </a:r>
                      <a:endParaRPr lang="en-US" sz="1000" b="1">
                        <a:latin typeface="Times New Roman"/>
                        <a:ea typeface="Times New Roman"/>
                        <a:cs typeface="Arial"/>
                      </a:endParaRPr>
                    </a:p>
                  </a:txBody>
                  <a:tcPr marL="32742" marR="32742" marT="0" marB="0"/>
                </a:tc>
                <a:tc>
                  <a:txBody>
                    <a:bodyPr/>
                    <a:lstStyle/>
                    <a:p>
                      <a:pPr algn="ctr" rtl="1"/>
                      <a:r>
                        <a:rPr lang="ar-SA" sz="1000" b="1" dirty="0"/>
                        <a:t>16</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در پایان دوره کارآموزی ، دانشجویان آگاهی دانشجویان در رابطه با بیماری های بخش مربوطه ، مراقبت ها و آموزش هایی که باید به بیمار بدهند افزایش یافته بود.</a:t>
                      </a:r>
                      <a:endParaRPr lang="en-US" sz="1000" b="1">
                        <a:latin typeface="Times New Roman"/>
                        <a:ea typeface="Times New Roman"/>
                        <a:cs typeface="Arial"/>
                      </a:endParaRPr>
                    </a:p>
                  </a:txBody>
                  <a:tcPr marL="32742" marR="32742" marT="0" marB="0"/>
                </a:tc>
                <a:tc>
                  <a:txBody>
                    <a:bodyPr/>
                    <a:lstStyle/>
                    <a:p>
                      <a:pPr algn="just" rtl="1"/>
                      <a:r>
                        <a:rPr lang="fa-IR" sz="1000" b="1"/>
                        <a:t>دانشجویان باید قبل از شروع کارآموزی جزوات و کتاب های مربوط به بیماری ها ، مراقبت ها و آموزش های بیماران بخش مربوطه را مطالعه کنند.</a:t>
                      </a:r>
                      <a:endParaRPr lang="en-US" sz="1000" b="1">
                        <a:latin typeface="Times New Roman"/>
                        <a:ea typeface="Times New Roman"/>
                        <a:cs typeface="Arial"/>
                      </a:endParaRPr>
                    </a:p>
                  </a:txBody>
                  <a:tcPr marL="32742" marR="32742" marT="0" marB="0"/>
                </a:tc>
                <a:tc>
                  <a:txBody>
                    <a:bodyPr/>
                    <a:lstStyle/>
                    <a:p>
                      <a:pPr algn="ctr" rtl="1"/>
                      <a:r>
                        <a:rPr lang="ar-SA" sz="1000" b="1" dirty="0"/>
                        <a:t>17</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در پایان دوره کارآموزی ، دانشجویان در مورد حیطه اطلاعاتی که می توان به بیمار داد و شرایط و زمان مناسب آن آگاهی یافته بودند.</a:t>
                      </a:r>
                      <a:endParaRPr lang="en-US" sz="1000" b="1">
                        <a:latin typeface="Times New Roman"/>
                        <a:ea typeface="Times New Roman"/>
                        <a:cs typeface="Arial"/>
                      </a:endParaRPr>
                    </a:p>
                  </a:txBody>
                  <a:tcPr marL="32742" marR="32742" marT="0" marB="0"/>
                </a:tc>
                <a:tc>
                  <a:txBody>
                    <a:bodyPr/>
                    <a:lstStyle/>
                    <a:p>
                      <a:pPr algn="just" rtl="1"/>
                      <a:r>
                        <a:rPr lang="fa-IR" sz="1000" b="1"/>
                        <a:t>مربی باید قبل از شروع کارآموزی ، آموزش های لازم را در مورد حیطه اطلاعاتی که می توان به بیمار داد و زمان و شرایط مناسب آن به دانشجویان بدهد.</a:t>
                      </a:r>
                      <a:endParaRPr lang="en-US" sz="1000" b="1">
                        <a:latin typeface="Times New Roman"/>
                        <a:ea typeface="Times New Roman"/>
                        <a:cs typeface="Arial"/>
                      </a:endParaRPr>
                    </a:p>
                  </a:txBody>
                  <a:tcPr marL="32742" marR="32742" marT="0" marB="0"/>
                </a:tc>
                <a:tc>
                  <a:txBody>
                    <a:bodyPr/>
                    <a:lstStyle/>
                    <a:p>
                      <a:pPr algn="ctr" rtl="1"/>
                      <a:r>
                        <a:rPr lang="ar-SA" sz="1000" b="1" dirty="0"/>
                        <a:t>18</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در پایان دوره کارآموزی ، دانشجویان مواردی را که می توان به بیمار اطلاع نداد را می دانستند.</a:t>
                      </a:r>
                      <a:endParaRPr lang="en-US" sz="1000" b="1">
                        <a:latin typeface="Times New Roman"/>
                        <a:ea typeface="Times New Roman"/>
                        <a:cs typeface="Arial"/>
                      </a:endParaRPr>
                    </a:p>
                  </a:txBody>
                  <a:tcPr marL="32742" marR="32742" marT="0" marB="0"/>
                </a:tc>
                <a:tc>
                  <a:txBody>
                    <a:bodyPr/>
                    <a:lstStyle/>
                    <a:p>
                      <a:pPr algn="just" rtl="1"/>
                      <a:r>
                        <a:rPr lang="fa-IR" sz="1000" b="1"/>
                        <a:t>مربی باید قبل از شروع کارآموزی در رابطه با مواردی که می توان به بیمار اطلاعاتی نداد آموزش های لازم را به دانشجویان بدهد.</a:t>
                      </a:r>
                      <a:endParaRPr lang="en-US" sz="1000" b="1">
                        <a:latin typeface="Times New Roman"/>
                        <a:ea typeface="Times New Roman"/>
                        <a:cs typeface="Arial"/>
                      </a:endParaRPr>
                    </a:p>
                  </a:txBody>
                  <a:tcPr marL="32742" marR="32742" marT="0" marB="0"/>
                </a:tc>
                <a:tc>
                  <a:txBody>
                    <a:bodyPr/>
                    <a:lstStyle/>
                    <a:p>
                      <a:pPr algn="ctr" rtl="1"/>
                      <a:r>
                        <a:rPr lang="ar-SA" sz="1000" b="1" dirty="0"/>
                        <a:t>19</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در پایان دوره کارآموزی ، دانشجویان عواقب خسارت زدن به بیمار را به هر نحو ، می دانستند.</a:t>
                      </a:r>
                      <a:endParaRPr lang="en-US" sz="1000" b="1">
                        <a:latin typeface="Times New Roman"/>
                        <a:ea typeface="Times New Roman"/>
                        <a:cs typeface="Arial"/>
                      </a:endParaRPr>
                    </a:p>
                  </a:txBody>
                  <a:tcPr marL="32742" marR="32742" marT="0" marB="0"/>
                </a:tc>
                <a:tc>
                  <a:txBody>
                    <a:bodyPr/>
                    <a:lstStyle/>
                    <a:p>
                      <a:pPr algn="just" rtl="1"/>
                      <a:r>
                        <a:rPr lang="fa-IR" sz="1000" b="1"/>
                        <a:t>مربی باید قبل از شروع کارآموزی در رابطه با عواقب خسارت زدن به بیمار به هر نحو آموزش های لازم را به دانشجویان بدهد.</a:t>
                      </a:r>
                      <a:endParaRPr lang="en-US" sz="1000" b="1">
                        <a:latin typeface="Times New Roman"/>
                        <a:ea typeface="Times New Roman"/>
                        <a:cs typeface="Arial"/>
                      </a:endParaRPr>
                    </a:p>
                  </a:txBody>
                  <a:tcPr marL="32742" marR="32742" marT="0" marB="0"/>
                </a:tc>
                <a:tc>
                  <a:txBody>
                    <a:bodyPr/>
                    <a:lstStyle/>
                    <a:p>
                      <a:pPr algn="ctr" rtl="1"/>
                      <a:r>
                        <a:rPr lang="ar-SA" sz="1000" b="1" dirty="0"/>
                        <a:t>20</a:t>
                      </a:r>
                      <a:endParaRPr lang="en-US" sz="1000" b="1" dirty="0">
                        <a:latin typeface="Times New Roman"/>
                        <a:ea typeface="Times New Roman"/>
                        <a:cs typeface="Arial"/>
                      </a:endParaRPr>
                    </a:p>
                  </a:txBody>
                  <a:tcPr marL="32742" marR="32742" marT="0" marB="0"/>
                </a:tc>
              </a:tr>
              <a:tr h="220789">
                <a:tc>
                  <a:txBody>
                    <a:bodyPr/>
                    <a:lstStyle/>
                    <a:p>
                      <a:pPr algn="just" rtl="1"/>
                      <a:r>
                        <a:rPr lang="fa-IR" sz="1000" b="1"/>
                        <a:t>در نظر خواهی انجام شده در پایان ترم ، آگاهی دانشجویان در رابطه با اصل رازداری و احترام به حریم خصوصی بیمار افزایش یافته بود.</a:t>
                      </a:r>
                      <a:endParaRPr lang="en-US" sz="1000" b="1">
                        <a:latin typeface="Times New Roman"/>
                        <a:ea typeface="Times New Roman"/>
                        <a:cs typeface="Arial"/>
                      </a:endParaRPr>
                    </a:p>
                  </a:txBody>
                  <a:tcPr marL="32742" marR="32742" marT="0" marB="0"/>
                </a:tc>
                <a:tc>
                  <a:txBody>
                    <a:bodyPr/>
                    <a:lstStyle/>
                    <a:p>
                      <a:pPr algn="just" rtl="1"/>
                      <a:r>
                        <a:rPr lang="fa-IR" sz="1000" b="1"/>
                        <a:t>اساتید و مربیان در طول ترم باید اصل رازداری و احترام به حریم خصوصی بیمار را به دانشجویان تاکید نمایند.</a:t>
                      </a:r>
                      <a:endParaRPr lang="en-US" sz="1000" b="1">
                        <a:latin typeface="Times New Roman"/>
                        <a:ea typeface="Times New Roman"/>
                        <a:cs typeface="Arial"/>
                      </a:endParaRPr>
                    </a:p>
                  </a:txBody>
                  <a:tcPr marL="32742" marR="32742" marT="0" marB="0"/>
                </a:tc>
                <a:tc>
                  <a:txBody>
                    <a:bodyPr/>
                    <a:lstStyle/>
                    <a:p>
                      <a:pPr algn="ctr" rtl="1"/>
                      <a:r>
                        <a:rPr lang="ar-SA" sz="1000" b="1" dirty="0"/>
                        <a:t>21</a:t>
                      </a:r>
                      <a:endParaRPr lang="en-US" sz="1000" b="1" dirty="0">
                        <a:latin typeface="Times New Roman"/>
                        <a:ea typeface="Times New Roman"/>
                        <a:cs typeface="Arial"/>
                      </a:endParaRPr>
                    </a:p>
                  </a:txBody>
                  <a:tcPr marL="32742" marR="32742" marT="0" marB="0"/>
                </a:tc>
              </a:tr>
              <a:tr h="331180">
                <a:tc>
                  <a:txBody>
                    <a:bodyPr/>
                    <a:lstStyle/>
                    <a:p>
                      <a:pPr algn="just" rtl="1"/>
                      <a:r>
                        <a:rPr lang="fa-IR" sz="1000" b="1"/>
                        <a:t>در نظر خواهی انجام شده پس از پایان دوره کارآموزی آگاهی دانشجویان در رابطه با نحوه دادن اطلاعات به بیمار و همراهانش افزایش پیدا کرده بود.</a:t>
                      </a:r>
                      <a:endParaRPr lang="en-US" sz="1000" b="1">
                        <a:latin typeface="Times New Roman"/>
                        <a:ea typeface="Times New Roman"/>
                        <a:cs typeface="Arial"/>
                      </a:endParaRPr>
                    </a:p>
                  </a:txBody>
                  <a:tcPr marL="32742" marR="32742" marT="0" marB="0"/>
                </a:tc>
                <a:tc>
                  <a:txBody>
                    <a:bodyPr/>
                    <a:lstStyle/>
                    <a:p>
                      <a:pPr algn="just" rtl="1"/>
                      <a:r>
                        <a:rPr lang="fa-IR" sz="1000" b="1"/>
                        <a:t>دانشجویان باید در طول دوره کارآموزی نحوه عملکرد پرستار و پرستاران بخش را در مورد دادن اطلاعات به بیمار و همراهانش مشاهده نمایند.</a:t>
                      </a:r>
                      <a:endParaRPr lang="en-US" sz="1000" b="1">
                        <a:latin typeface="Times New Roman"/>
                        <a:ea typeface="Times New Roman"/>
                        <a:cs typeface="Arial"/>
                      </a:endParaRPr>
                    </a:p>
                  </a:txBody>
                  <a:tcPr marL="32742" marR="32742" marT="0" marB="0"/>
                </a:tc>
                <a:tc>
                  <a:txBody>
                    <a:bodyPr/>
                    <a:lstStyle/>
                    <a:p>
                      <a:pPr algn="ctr" rtl="1"/>
                      <a:r>
                        <a:rPr lang="ar-SA" sz="1000" b="1" dirty="0"/>
                        <a:t>22</a:t>
                      </a:r>
                      <a:endParaRPr lang="en-US" sz="1000" b="1" dirty="0">
                        <a:latin typeface="Times New Roman"/>
                        <a:ea typeface="Times New Roman"/>
                        <a:cs typeface="Arial"/>
                      </a:endParaRPr>
                    </a:p>
                  </a:txBody>
                  <a:tcPr marL="32742" marR="32742" marT="0" marB="0"/>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D:\Amir Mohamad\زرین تاج\گالري 3\3Jokes_Baby%20(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a:xfrm>
            <a:off x="228600" y="1066800"/>
            <a:ext cx="3429000" cy="1063752"/>
          </a:xfrm>
        </p:spPr>
        <p:txBody>
          <a:bodyPr>
            <a:noAutofit/>
          </a:bodyPr>
          <a:lstStyle/>
          <a:p>
            <a:r>
              <a:rPr lang="fa-IR" sz="6600" b="1" dirty="0" smtClean="0">
                <a:solidFill>
                  <a:srgbClr val="0070C0"/>
                </a:solidFill>
                <a:cs typeface="+mn-cs"/>
              </a:rPr>
              <a:t>با تشکر</a:t>
            </a:r>
            <a:endParaRPr lang="en-US" sz="6600" b="1" dirty="0">
              <a:solidFill>
                <a:srgbClr val="0070C0"/>
              </a:solidFill>
              <a:cs typeface="+mn-cs"/>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74</TotalTime>
  <Words>4523</Words>
  <Application>Microsoft Office PowerPoint</Application>
  <PresentationFormat>On-screen Show (4:3)</PresentationFormat>
  <Paragraphs>381</Paragraphs>
  <Slides>29</Slides>
  <Notes>1</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Civic</vt:lpstr>
      <vt:lpstr>بنام خدا</vt:lpstr>
      <vt:lpstr>PowerPoint Presentation</vt:lpstr>
      <vt:lpstr>مقدمه</vt:lpstr>
      <vt:lpstr>PowerPoint Presentation</vt:lpstr>
      <vt:lpstr>PowerPoint Presentation</vt:lpstr>
      <vt:lpstr>PowerPoint Presentation</vt:lpstr>
      <vt:lpstr>PowerPoint Presentation</vt:lpstr>
      <vt:lpstr>PowerPoint Presentation</vt:lpstr>
      <vt:lpstr>سوء استفاده از ناآگاهي بيماران!  </vt:lpstr>
      <vt:lpstr>PowerPoint Presentation</vt:lpstr>
      <vt:lpstr>روش کار </vt:lpstr>
      <vt:lpstr>PowerPoint Presentation</vt:lpstr>
      <vt:lpstr>تعریف مساله </vt:lpstr>
      <vt:lpstr>PowerPoint Presentation</vt:lpstr>
      <vt:lpstr>PowerPoint Presentation</vt:lpstr>
      <vt:lpstr>PowerPoint Presentation</vt:lpstr>
      <vt:lpstr>PowerPoint Presentation</vt:lpstr>
      <vt:lpstr>PowerPoint Presentation</vt:lpstr>
      <vt:lpstr>زمان ایجاد مشکل، موانع و فرصت ها</vt:lpstr>
      <vt:lpstr>راه حل یابی </vt:lpstr>
      <vt:lpstr>لیست راه حل های ممکن برای مشکلات مطرح شده توسط دانشجویان : </vt:lpstr>
      <vt:lpstr>PowerPoint Presentation</vt:lpstr>
      <vt:lpstr>PowerPoint Presentation</vt:lpstr>
      <vt:lpstr>PowerPoint Presentation</vt:lpstr>
      <vt:lpstr>PowerPoint Presentation</vt:lpstr>
      <vt:lpstr>   اجرا</vt:lpstr>
      <vt:lpstr>PowerPoint Presentation</vt:lpstr>
      <vt:lpstr>PowerPoint Presentation</vt:lpstr>
      <vt:lpstr>با تشکر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Ali</dc:creator>
  <cp:lastModifiedBy>Windows User</cp:lastModifiedBy>
  <cp:revision>16</cp:revision>
  <dcterms:created xsi:type="dcterms:W3CDTF">2011-02-07T21:12:19Z</dcterms:created>
  <dcterms:modified xsi:type="dcterms:W3CDTF">2020-04-27T19:29:01Z</dcterms:modified>
</cp:coreProperties>
</file>