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56" r:id="rId3"/>
    <p:sldId id="257" r:id="rId4"/>
    <p:sldId id="268" r:id="rId5"/>
    <p:sldId id="258" r:id="rId6"/>
    <p:sldId id="269" r:id="rId7"/>
    <p:sldId id="270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DDECE15-BADB-49C5-82E3-2ACC457CD8D3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EC9F63F-DC06-4FFC-8E2B-3A035A54B6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upload.wikimedia.org/wikipedia/commons/9/99/Penicillin_core.sv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74121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sz="3600" dirty="0" smtClean="0">
                <a:cs typeface="B Nazanin" pitchFamily="2" charset="-78"/>
              </a:rPr>
              <a:t>آنتی بیوتیکهای بتا لاکتام و مهارکننده های </a:t>
            </a:r>
            <a:r>
              <a:rPr lang="fa-IR" sz="3200" dirty="0" smtClean="0">
                <a:cs typeface="B Nazanin" pitchFamily="2" charset="-78"/>
              </a:rPr>
              <a:t>ساخت </a:t>
            </a:r>
            <a:r>
              <a:rPr lang="fa-IR" sz="3200" dirty="0" smtClean="0"/>
              <a:t>دیواره سلولی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>
                <a:cs typeface="B Nazanin" pitchFamily="2" charset="-78"/>
              </a:rPr>
              <a:t>تمام آنها ساختمان 6-آمینو پنیسیلانیک اسید دارند.و یک حلقه بتا لاکتام.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مقاومت در برابر اسید معده متفاوت است.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فرم تزریقی آمپی سیلین –پیپرا سیلین  و تیکار سیلین موجود میباشد.این داروها ترکیبات قطبی هستند.و متابولیسم گسترده ندارند.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این داروها از طریق ترشح توبولی و پالایش گلومرولی دفع میشوند بدون تغییر.</a:t>
            </a:r>
          </a:p>
          <a:p>
            <a:pPr algn="r" rtl="1"/>
            <a:endParaRPr lang="fa-IR" sz="2000" dirty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نفی سیلین در ضفرا ترشح و آمپی سیلین  وارد چرخه روده ای – کبدی میشود.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نیم عمر اکثر آمها نیم تا یک ساعت است.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پروکائین و بنزاتین پنی سیلین </a:t>
            </a:r>
            <a:r>
              <a:rPr lang="en-US" sz="2000" dirty="0">
                <a:cs typeface="B Nazanin" pitchFamily="2" charset="-78"/>
              </a:rPr>
              <a:t>G</a:t>
            </a:r>
            <a:r>
              <a:rPr lang="fa-IR" sz="2000" dirty="0" smtClean="0">
                <a:cs typeface="B Nazanin" pitchFamily="2" charset="-78"/>
              </a:rPr>
              <a:t>عمدتا از طریق عضلانی تجویز و نیمه عمر پلاسمایی طولانی دارند.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اکثر این داروها در افراد مبتلا به التهاب مننژ از سد خونی-مغزی رد میشوند.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پنی سیلین ها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ile:Penicillin core.sv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623219" y="2809875"/>
            <a:ext cx="59055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>
                <a:cs typeface="B Nazanin" pitchFamily="2" charset="-78"/>
              </a:rPr>
              <a:t>داروهای باکتری کش هستند(باکتریوسید)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در چند مرحله ساخت دیواره سلولی را مهار میکنند.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1-اتصال به گیرنده </a:t>
            </a:r>
            <a:r>
              <a:rPr lang="en-US" sz="2000" dirty="0" smtClean="0">
                <a:cs typeface="B Nazanin" pitchFamily="2" charset="-78"/>
              </a:rPr>
              <a:t>PBP</a:t>
            </a:r>
            <a:r>
              <a:rPr lang="fa-IR" sz="2000" dirty="0" smtClean="0">
                <a:cs typeface="B Nazanin" pitchFamily="2" charset="-78"/>
              </a:rPr>
              <a:t>در غشای سیتوپلاسمی باکتری.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2-مهار آنزیم ترانس پپتیداز(حامل پپتیدوگلیکانها)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3-فعال کردن آنزیم های اتولیتیک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بعضی از باکتریها مثل استافها با تولید آنزیم بتا لاکتامازها(پنی سیلینازها) به این داروها مقاوم میشوند.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برای مها این آنزیم ها از مهار کننده های آنها همراه پنی سیلین ها استفاده میکنند.مثل اسید کلاوولانیک-سولباکتام-و تازوباکتام.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تغییر ساختمان </a:t>
            </a:r>
            <a:r>
              <a:rPr lang="en-US" sz="2000" dirty="0" smtClean="0">
                <a:cs typeface="B Nazanin" pitchFamily="2" charset="-78"/>
              </a:rPr>
              <a:t>PBP</a:t>
            </a:r>
            <a:r>
              <a:rPr lang="fa-IR" sz="2000" dirty="0" smtClean="0">
                <a:cs typeface="B Nazanin" pitchFamily="2" charset="-78"/>
              </a:rPr>
              <a:t> یک مکانیسم مقاومت دیگر است در استافها و پنوموکوکها نسبت به پنیسیلین </a:t>
            </a:r>
            <a:r>
              <a:rPr lang="en-US" sz="2000" dirty="0" smtClean="0">
                <a:cs typeface="B Nazanin" pitchFamily="2" charset="-78"/>
              </a:rPr>
              <a:t>G</a:t>
            </a:r>
            <a:r>
              <a:rPr lang="fa-IR" sz="2000" dirty="0" smtClean="0">
                <a:cs typeface="B Nazanin" pitchFamily="2" charset="-78"/>
              </a:rPr>
              <a:t> و متی سیلین.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سودوموناس آئروژینوزا پورین خارجی خود را تغییر و دسترسی به </a:t>
            </a:r>
            <a:r>
              <a:rPr lang="en-US" sz="2000" dirty="0" smtClean="0">
                <a:cs typeface="B Nazanin" pitchFamily="2" charset="-78"/>
              </a:rPr>
              <a:t>PBP</a:t>
            </a:r>
            <a:r>
              <a:rPr lang="fa-IR" sz="2000" dirty="0" smtClean="0">
                <a:cs typeface="B Nazanin" pitchFamily="2" charset="-78"/>
              </a:rPr>
              <a:t> را کاهش میدهد.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مکانیسم اثرات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پنی </a:t>
            </a:r>
            <a:r>
              <a:rPr lang="fa-IR" sz="2000" dirty="0"/>
              <a:t>سیلین </a:t>
            </a:r>
            <a:r>
              <a:rPr lang="en-US" sz="2000" dirty="0"/>
              <a:t>G </a:t>
            </a:r>
            <a:r>
              <a:rPr lang="fa-IR" sz="2000" dirty="0"/>
              <a:t>محلول در آب که بسرعت متابولیزه </a:t>
            </a:r>
            <a:r>
              <a:rPr lang="fa-IR" sz="2000" dirty="0" smtClean="0"/>
              <a:t>می‌شود.</a:t>
            </a:r>
          </a:p>
          <a:p>
            <a:pPr algn="r" rtl="1"/>
            <a:endParaRPr lang="fa-IR" sz="2000" dirty="0"/>
          </a:p>
          <a:p>
            <a:pPr algn="r" rtl="1"/>
            <a:r>
              <a:rPr lang="fa-IR" sz="2000" dirty="0"/>
              <a:t>پنی سیلین G پروکائین که در آن پنی سیلین G به پروکائین </a:t>
            </a:r>
            <a:r>
              <a:rPr lang="fa-IR" sz="2000" dirty="0" smtClean="0"/>
              <a:t>متصل </a:t>
            </a:r>
            <a:r>
              <a:rPr lang="fa-IR" sz="2000" dirty="0"/>
              <a:t>شده‌است. </a:t>
            </a:r>
            <a:endParaRPr lang="fa-IR" sz="2000" dirty="0" smtClean="0"/>
          </a:p>
          <a:p>
            <a:pPr algn="r" rtl="1"/>
            <a:endParaRPr lang="fa-IR" sz="2000" dirty="0"/>
          </a:p>
          <a:p>
            <a:pPr algn="r" rtl="1"/>
            <a:r>
              <a:rPr lang="fa-IR" sz="2000" dirty="0"/>
              <a:t>پنی سیلین G بنزاتین که در آن پنی سیلین G به بنزاتین متّصل شده‌است. این شکل دارو بسیار آهسته متابولیزه می‌شود و غالباً به عنوان یک فراوردهٔ ذخیره‌ای شناخته می‌شود (به عنوان نمونه آمپول ۱۲۰۰۰۰۰). </a:t>
            </a:r>
            <a:endParaRPr lang="fa-I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16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r" rtl="1"/>
            <a:r>
              <a:rPr lang="fa-IR" dirty="0"/>
              <a:t>پنی سیلین ۶:۳:۳ که به پنی سیلین آهسته رهش معروف است و از ۶۰۰۰۰۰ واحد پنی سیلین G بنزاتین + ۳۰۰۰۰۰ واحد پنی سیلین G پروکائین + ۳۰۰۰۰۰ واحد پنی سیلین G تشکیل شده است. بعد از تزریق عضلانی ابتدا پنی سیلین G فورا جذب و وارد جریان خون می‌شود (که حدود ۴ ساعت دوام دارد) سپس پنی سیلین G پروکائین نسبتا سریع جذب می‌شود که حدود ۲۴ ساعت دوام دارد بالاخره پنی سیلین G بنزاتین به آرامی و در مدت ۳-۴ هفته وارد خون شده و میزان پنی سیلین G را در آن مدت در جریان خون در حد درمانی نگه می‌دارد. در عفونت‌های شدید و حاد یک ویال از راه عضلانی تزریق می‌شود و در عفونت‌های مزمن دارای عواقب هر ۴-۵ روز یک ویال از راه عضلانی تزریق می‌شود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77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fa-IR" sz="2000" dirty="0" smtClean="0">
                <a:cs typeface="B Nazanin" pitchFamily="2" charset="-78"/>
              </a:rPr>
              <a:t>1-داروهای با طیف باریک وحساس به پنی سیلیناز:پنی سیلین </a:t>
            </a:r>
            <a:r>
              <a:rPr lang="en-US" sz="2000" dirty="0" smtClean="0">
                <a:cs typeface="B Nazanin" pitchFamily="2" charset="-78"/>
              </a:rPr>
              <a:t>G</a:t>
            </a:r>
            <a:r>
              <a:rPr lang="fa-IR" sz="2000" dirty="0" smtClean="0">
                <a:cs typeface="B Nazanin" pitchFamily="2" charset="-78"/>
              </a:rPr>
              <a:t> سردسته آنهاست.در درمان عفونت های ناشی از استرپتوکوک شایع –مننگوکوک ها-باسیل های گرم مثبت-و اسپیروکت ها.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داروی انتخابی برای درمان سیفیلیس است اما برای سوزاک مناسب نیست.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برای افزایش اثر ضد آنتروکوک آن از آمینوگلیکوزیدها در کنار آن استفاده میکنند.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پنی سیلین </a:t>
            </a:r>
            <a:r>
              <a:rPr lang="en-US" sz="2000" dirty="0" smtClean="0">
                <a:cs typeface="B Nazanin" pitchFamily="2" charset="-78"/>
              </a:rPr>
              <a:t>V</a:t>
            </a:r>
            <a:r>
              <a:rPr lang="fa-IR" sz="2000" dirty="0" smtClean="0">
                <a:cs typeface="B Nazanin" pitchFamily="2" charset="-78"/>
              </a:rPr>
              <a:t> در درمان عفونت های حلق و دهان تجویز میشود.به شکل خوراکی.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2-داروهای با طیف باریک و مقاوم به پنی سیلیناز:شامل متی سیلین (سمیت کلیوی دارد)-نفسیلین واگزاسیلین هستند.کاربرد اصلی آنها در درمان موارد قطعی و مشکوک استافیلوکوکی است.استاف های مقاوم به متی سیلین-استاف ارئوس و اپیدرمیدیس مقاوم به متی سیلین به همه گونه های پنی سیلین مقاومند.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3-داروهای با طیف وسیع و حساس به پنی سیلیناز:شامل آمپی سیلین و آموکسی سیلسن.زیر گروهی از پنی سیلین ها که در درمان عفونت انترو کوکی-لیستریا منوسیتوژن-اشریشیا کولی-پروتئوس میرابیلیس-هموفیلوس آنفلونزا وموراکسلا کاتارالیس کاربرد دارند.این داروها با آمینو گلیکوزید ها اثر هم افزایی دارند. 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کاربردهای بالینی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>
                <a:cs typeface="B Nazanin" pitchFamily="2" charset="-78"/>
              </a:rPr>
              <a:t>پیپرا سیلین و تیکار سیلین:در درمان گرم منفی ها از جمله پسودومونا –انتروباکتر و کلبسیلا کاربرد دارند.این داروها هم به پنی سیلیناز حساس هستند.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عوارض:1- آلرژی:شامل کهیر –خارش شدید-تب-تورم مفاصل-کم خونی همولیتیک-نفریت و آنافیلاکسی.متی سیلین نفریت میدهد-نفی سیلین نوتروپنی میدهد.فراورده های آلرژیک شامل اسید پنی سیلوئیک هستند.اگر با یک پنی سیلین واکنش آلرژیک روی دهد با بقیه فراورده ها هم روی میدهد.</a:t>
            </a:r>
          </a:p>
          <a:p>
            <a:pPr algn="r" rtl="1"/>
            <a:r>
              <a:rPr lang="fa-IR" sz="2000" smtClean="0">
                <a:cs typeface="B Nazanin" pitchFamily="2" charset="-78"/>
              </a:rPr>
              <a:t>2- اختلال گوارشی:تهوع و اسهال با آمپی سیلین روی میدهد.آمپی سیلین کولیت غشاء کاذب میدهد.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طبقه بندی:</a:t>
            </a:r>
            <a:r>
              <a:rPr lang="fa-IR" sz="2000" dirty="0" smtClean="0">
                <a:cs typeface="B Nazanin" pitchFamily="2" charset="-78"/>
              </a:rPr>
              <a:t>این داروها حلقه بتا لاکتام دارند</a:t>
            </a:r>
            <a:r>
              <a:rPr lang="fa-IR" sz="2400" dirty="0" smtClean="0">
                <a:cs typeface="B Nazanin" pitchFamily="2" charset="-78"/>
              </a:rPr>
              <a:t>.</a:t>
            </a:r>
            <a:r>
              <a:rPr lang="fa-IR" sz="2000" dirty="0" smtClean="0">
                <a:cs typeface="B Nazanin" pitchFamily="2" charset="-78"/>
              </a:rPr>
              <a:t> مشتقات 7-سفالوسپورانیک اسید هستند..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این داروها به چند نسل تقسیم میشوند.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اکثر این داروها تزریقی هستند.در کبد متابولیزه و مهمترین راه دفع آنها از طریق ترشح توبولی فعال است.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سفوپرازون و سفتریاکسون در صفرا دفع میشوند.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اکثر داروهای نسل اول و دوم وارد مغز نمی شوند.</a:t>
            </a:r>
          </a:p>
          <a:p>
            <a:pPr algn="r" rtl="1"/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cs typeface="B Nazanin" pitchFamily="2" charset="-78"/>
              </a:rPr>
              <a:t>سفالوسپورین ها</a:t>
            </a:r>
            <a:endParaRPr lang="en-US" sz="36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>
                <a:cs typeface="B Nazanin" pitchFamily="2" charset="-78"/>
              </a:rPr>
              <a:t>باکتری کش هستند.به پروتئین متصل شونده به پنی سیلین </a:t>
            </a:r>
            <a:r>
              <a:rPr lang="fa-IR" sz="2000" smtClean="0">
                <a:cs typeface="B Nazanin" pitchFamily="2" charset="-78"/>
              </a:rPr>
              <a:t>متصل و باعث </a:t>
            </a:r>
            <a:r>
              <a:rPr lang="fa-IR" sz="2000" dirty="0" smtClean="0">
                <a:cs typeface="B Nazanin" pitchFamily="2" charset="-78"/>
              </a:rPr>
              <a:t>مهار ساخت دیواره سلولی باکتری میشوند.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به پنی سیلیناز استافها حساسیت کمتر دارند.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مقاومت با تغییر در </a:t>
            </a:r>
            <a:r>
              <a:rPr lang="en-US" sz="2000" dirty="0" smtClean="0">
                <a:cs typeface="B Nazanin" pitchFamily="2" charset="-78"/>
              </a:rPr>
              <a:t>PBP</a:t>
            </a:r>
            <a:r>
              <a:rPr lang="fa-IR" sz="2000" dirty="0" smtClean="0">
                <a:cs typeface="B Nazanin" pitchFamily="2" charset="-78"/>
              </a:rPr>
              <a:t> و جلوگیری از نفوذ دارو به باکتری ایجاد میشود.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 smtClean="0">
                <a:cs typeface="B Nazanin" pitchFamily="2" charset="-78"/>
              </a:rPr>
              <a:t>مکانیسم اثر و مقاومت</a:t>
            </a:r>
            <a:endParaRPr lang="en-US" sz="32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داروهای نسل اول</a:t>
            </a:r>
            <a:r>
              <a:rPr lang="fa-IR" sz="2000" dirty="0" smtClean="0">
                <a:cs typeface="B Nazanin" pitchFamily="2" charset="-78"/>
              </a:rPr>
              <a:t>:شامل سفازولین (تزریقی) و سفالکسین(خوراکی) بر علیه کوکسی گرم مثبت و اکولای و کلبسیلا فعالند.در پیشگیری از عفونت های جراحی موثرند.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داروهای نسل دوم</a:t>
            </a:r>
            <a:r>
              <a:rPr lang="fa-IR" sz="2000" dirty="0" smtClean="0">
                <a:cs typeface="B Nazanin" pitchFamily="2" charset="-78"/>
              </a:rPr>
              <a:t>:اثر بر گرم مثبت ها کمتر از نسل اول است.ولی بر گرم منفی ها بیشتر اثر دارند.در عفونت ناشی از باکتریوئید فراژیلیس (سفوتتان-سفوکسیتن) و عفونت سینوس-گوش و مجاری تنفسی ناشی از هموفیلوس آنفلوانزا یا موراکسلا کاتارالیس (سفامندول-سفوروکسیم و سفاکلور)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 smtClean="0">
                <a:cs typeface="B Nazanin" pitchFamily="2" charset="-78"/>
              </a:rPr>
              <a:t>کاربرد های بالینی</a:t>
            </a:r>
            <a:endParaRPr lang="en-US" sz="32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دارو های نسل سوم:</a:t>
            </a:r>
            <a:r>
              <a:rPr lang="fa-IR" sz="2000" dirty="0" smtClean="0">
                <a:cs typeface="B Nazanin" pitchFamily="2" charset="-78"/>
              </a:rPr>
              <a:t>از جمله ویژگی های این داروها (سفتازیدیم-سفوپرازون-سفوتاکسیم) فعالیت علیه گرم منفی ها که به سایر دارو های بتا لاکتام مقاومند.بجز سفوپرازون و سفیکسیم بقیه از سد خونی مغزی عبور می کنند</a:t>
            </a:r>
            <a:r>
              <a:rPr lang="fa-IR" sz="2400" dirty="0" smtClean="0">
                <a:cs typeface="B Nazanin" pitchFamily="2" charset="-78"/>
              </a:rPr>
              <a:t>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سفتریاکسون و سفو تاکسیم فعالترین داروها بر علیه میکرو ارگانیسم های مقاوم به پنی سیلین ها هستند.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سفوپرازون و سفتا زیدیم علیه پسودوموناس و سفتی زوکسیم علیه باکتریوئید فراژیلیس فعال هستند.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داروی انتخابی برای سوزاک سفتریاکسون تزریقی است.و سفیکسیم خوراکی است.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در اوتیت گوش میانی یک بار تزریق سفتریاکسون به اندازه 10 روز درمان با آموکسی سیلین است.</a:t>
            </a:r>
          </a:p>
          <a:p>
            <a:pPr algn="r" rtl="1"/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 smtClean="0">
                <a:cs typeface="B Nazanin" pitchFamily="2" charset="-78"/>
              </a:rPr>
              <a:t>کاربرد های بالینی</a:t>
            </a:r>
            <a:endParaRPr lang="en-US" sz="32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دارو های نسل چهارم:</a:t>
            </a:r>
            <a:r>
              <a:rPr lang="fa-IR" sz="2000" dirty="0" smtClean="0">
                <a:cs typeface="B Nazanin" pitchFamily="2" charset="-78"/>
              </a:rPr>
              <a:t>شامل سفیپیم و سفتا رولین هستند.در برابر ارگانیسم های مقاوم به پنی سیلین مقاوم تر است.این داروها طیف گرم مثبت نسل اول و طیف گرم منفی گسترده تر از نسل سوم را دارد.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داروی سفتا رولین داروی جدید است که بر علیه استا فهای مقاوم به متی سیلین فعالیت دارد.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کاربرد های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1</a:t>
            </a:r>
            <a:r>
              <a:rPr lang="fa-IR" sz="2400" dirty="0" smtClean="0">
                <a:cs typeface="B Nazanin" pitchFamily="2" charset="-78"/>
              </a:rPr>
              <a:t>- آلرژی:</a:t>
            </a:r>
            <a:r>
              <a:rPr lang="fa-IR" sz="2000" dirty="0" smtClean="0">
                <a:cs typeface="B Nazanin" pitchFamily="2" charset="-78"/>
              </a:rPr>
              <a:t>احتمال آن کمتر از پنی سیلین ها است.افزایش حساسیت متقاطع در این خانواده وجود دارد.اما بین پنی سیلین ها و سفالوسپورین ها ناقص است.و می توان سفالو را جایگزین پنی سیلین ها کرد</a:t>
            </a:r>
            <a:r>
              <a:rPr lang="fa-IR" dirty="0" smtClean="0"/>
              <a:t>.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sz="2000" dirty="0" smtClean="0">
                <a:cs typeface="B Nazanin" pitchFamily="2" charset="-78"/>
              </a:rPr>
              <a:t>2-سایر عوارض:درد در محل تزریق و فلبیت در تجویز وریدی ایجا می کنند.سمیت کلیوی آمینو گلیکوزید ها را افزایش می دهند.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داروهای سفامندول –سفوپرازون و سفو تتان هیپوپروترومبینمی ایجاد میکنند به خاطر گروه متیل تیو تترازولی که دارند.و واکنش شبه دی سولفیرام در مصرف همزمان با اتانول نشان می دهند.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عوارض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شامل آزترئونام(منوباکتام)-ایمی پنم –مروپنم –دری پنم و ارتا پنم.(کاربا پنم ها) این داروها حساسیت کمی به بتا لاکتاماز دارند و طیف اثر وسیع دارند.علیه گرم مثبت و  بی هوازی ها موثرند .کاربا پنم ها از راه تزریقی مصرف میشوند.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آزترونام علیه بی هوازی و گرم مثبت فعالیت ندارد.</a:t>
            </a:r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ایمی پنم را همراه سیلاستاتین بکار میبرند تا در برابر آنزیم دی هیدرو پپتیداز کلیوی مقاوم باشد.</a:t>
            </a: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سیلاستاتین نیمه عمر ایمی پنم را بالا میبرد و از تشکیل متابولیت سمی جلوگیری میکند.</a:t>
            </a:r>
          </a:p>
          <a:p>
            <a:pPr algn="r" rtl="1"/>
            <a:endParaRPr lang="fa-IR" sz="2000" dirty="0" smtClean="0">
              <a:cs typeface="B Nazanin" pitchFamily="2" charset="-78"/>
            </a:endParaRPr>
          </a:p>
          <a:p>
            <a:pPr algn="r" rtl="1"/>
            <a:r>
              <a:rPr lang="fa-IR" sz="2000" dirty="0" smtClean="0">
                <a:cs typeface="B Nazanin" pitchFamily="2" charset="-78"/>
              </a:rPr>
              <a:t>عوارض ایمی پنم –سیلاستاتین:ناراحتی گوارشی-بثورات جلدی-در غلظت بالا گیجی –آنسفالوپاتی و تشنج.واکنش آلرژیک متقاطع با پنی سیلین ها تا حدودی وجود دارد. مروپنم شبیه ایمی پنم است و تحت اثر دی هیدروپپتیداز قرار نمی گیرد –تشنج هم کمتر ایجاد میکند.</a:t>
            </a:r>
          </a:p>
          <a:p>
            <a:pPr algn="r" rtl="1"/>
            <a:r>
              <a:rPr lang="fa-IR" sz="2000" dirty="0" smtClean="0">
                <a:cs typeface="B Nazanin" pitchFamily="2" charset="-78"/>
              </a:rPr>
              <a:t>ارتاپنم:نیمه عمر طولانی دارد و تزریق عضلانی درد ایجاد میکند.</a:t>
            </a:r>
            <a:endParaRPr lang="en-US" sz="2000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سایر داروهای بتا لاکتام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r" rtl="1"/>
            <a:r>
              <a:rPr lang="fa-IR" dirty="0" smtClean="0"/>
              <a:t>تتراسایکلین ها:باعث مهار ساخت پروتئین می شوند.به زیر واحد </a:t>
            </a:r>
            <a:r>
              <a:rPr lang="en-US" dirty="0" smtClean="0"/>
              <a:t>30s</a:t>
            </a:r>
            <a:r>
              <a:rPr lang="fa-IR" dirty="0" smtClean="0"/>
              <a:t> ریبوزومی متصل و مانع اتصال اسید آمینه جدید به پپتید در حال ساخت می گردد.</a:t>
            </a:r>
          </a:p>
          <a:p>
            <a:pPr algn="r" rtl="1"/>
            <a:r>
              <a:rPr lang="fa-IR" dirty="0" smtClean="0"/>
              <a:t>مکانیسم مقاوت:1-پمپ خارج کننده2-مصونیت ریبوزومی3-مقاومت آنزیمی</a:t>
            </a:r>
          </a:p>
          <a:p>
            <a:pPr algn="r" rtl="1"/>
            <a:r>
              <a:rPr lang="fa-IR" dirty="0" smtClean="0"/>
              <a:t>در عفونت های تنفسی –مقاربتی و بیماری های زخم معده کاربرد دارند.</a:t>
            </a:r>
          </a:p>
          <a:p>
            <a:pPr algn="r" rtl="1"/>
            <a:r>
              <a:rPr lang="fa-IR" dirty="0" smtClean="0"/>
              <a:t>در وبا –طاعون –تولارمی و بروسلوز کاربرد دارد.</a:t>
            </a:r>
          </a:p>
          <a:p>
            <a:pPr algn="r" rtl="1"/>
            <a:r>
              <a:rPr lang="fa-IR" dirty="0" smtClean="0"/>
              <a:t>عوارض:گوارشی-استخوانی و دندانی.-اسیدوز توبولی کلیه با تاریخ گذشته ها-اختلال کبدی.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دیگر آنتی بیوتیکها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271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شامل اریترو مایسین-کلاریترو مایسین و آزیترو مایسین.</a:t>
            </a:r>
          </a:p>
          <a:p>
            <a:pPr algn="r" rtl="1"/>
            <a:r>
              <a:rPr lang="fa-IR" dirty="0" smtClean="0"/>
              <a:t>مکانیسم:مهار ساخت پروتئین از طریق اتصال به زیر واحد </a:t>
            </a:r>
            <a:r>
              <a:rPr lang="en-US" dirty="0" smtClean="0"/>
              <a:t>50s</a:t>
            </a:r>
            <a:r>
              <a:rPr lang="fa-IR" dirty="0" smtClean="0"/>
              <a:t> ریبوزومی.و مهار طویل شدن زنجیره پپتیدی.</a:t>
            </a:r>
          </a:p>
          <a:p>
            <a:pPr algn="r" rtl="1"/>
            <a:r>
              <a:rPr lang="fa-IR" dirty="0" smtClean="0"/>
              <a:t>به اسید معده حساس است.</a:t>
            </a:r>
          </a:p>
          <a:p>
            <a:pPr algn="r" rtl="1"/>
            <a:r>
              <a:rPr lang="fa-IR" dirty="0" smtClean="0"/>
              <a:t>کاربرد اریترومایسین:در عفونت کورینه ای و کلامیدیایی تناسلی-چشمی –تنفسی یا نوزادی و پنومونی های اکتسابی.</a:t>
            </a:r>
          </a:p>
          <a:p>
            <a:pPr algn="r" rtl="1"/>
            <a:r>
              <a:rPr lang="fa-IR" dirty="0" smtClean="0"/>
              <a:t>عوارض:گوارشی-بی اشتهایی-سمیت کبدی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ماکرولید 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708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کلاریتومایسین:به اسید معده حساس نیست.</a:t>
            </a:r>
          </a:p>
          <a:p>
            <a:pPr algn="r" rtl="1"/>
            <a:r>
              <a:rPr lang="fa-IR" dirty="0" smtClean="0"/>
              <a:t>مکانیسم و کاربرد شبیه اریترو است.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کلاریترو عوارض گوارشی کمتر دارد.و تعداد دفعات و دوز پایین تر مصرفی دارد.قیمت آن بیشتر است.</a:t>
            </a:r>
          </a:p>
          <a:p>
            <a:pPr algn="r" rtl="1"/>
            <a:r>
              <a:rPr lang="fa-IR" dirty="0" smtClean="0"/>
              <a:t>آزیترو مایسین:یک نیتروژن متیله بیشتر از اریترو مایسین دارد.</a:t>
            </a:r>
          </a:p>
          <a:p>
            <a:pPr algn="r" rtl="1"/>
            <a:r>
              <a:rPr lang="fa-IR" dirty="0" smtClean="0"/>
              <a:t>طیف اثر معادل کلاریترو مایسین است.اثر بیشتر بر هم.فیلوس آنفلونزا دارد.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562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مهمترین تفاوت آزیترو با کلاریترو و اریترومایسین:تک دوز آزیترو غلظت سرمی کمتری ایجاد می کند.نفوذ آزیترو به اغلب بافت ها خوب است.نیمه عمر 3 روز دارد.</a:t>
            </a:r>
          </a:p>
          <a:p>
            <a:pPr algn="r" rtl="1"/>
            <a:r>
              <a:rPr lang="fa-IR" dirty="0" smtClean="0"/>
              <a:t>یک ساعت قبل و 2 ساعت بعد از غذا مصرف شود.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735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شامل:استرپتو مایسین-نئومایسین-کانامایسین-آمیکاسین-جنتامایسین-توبرامایسین-سیزومایسین-نتیلمایسین.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بیشترین کاربرد بر علیه باکتری های گرم منفی روده –آندوکاردیت و سل.</a:t>
            </a:r>
          </a:p>
          <a:p>
            <a:pPr algn="r" rtl="1"/>
            <a:r>
              <a:rPr lang="fa-IR" dirty="0" smtClean="0"/>
              <a:t>مهار کننده غیر قابل برگشت پروتئین می باشند.به زیر واحد </a:t>
            </a:r>
            <a:r>
              <a:rPr lang="en-US" dirty="0" smtClean="0"/>
              <a:t>30s </a:t>
            </a:r>
            <a:r>
              <a:rPr lang="fa-IR" dirty="0" smtClean="0"/>
              <a:t> متصل می شوند.</a:t>
            </a:r>
          </a:p>
          <a:p>
            <a:pPr algn="r" rtl="1"/>
            <a:r>
              <a:rPr lang="fa-IR" dirty="0" smtClean="0"/>
              <a:t>1- اتصال به کمپلکس آغازین تشکیل دهنده پپتید.2-اشتباه خوانده شدن </a:t>
            </a:r>
            <a:r>
              <a:rPr lang="en-US" dirty="0" err="1" smtClean="0"/>
              <a:t>Mrna</a:t>
            </a:r>
            <a:r>
              <a:rPr lang="en-US" dirty="0" smtClean="0"/>
              <a:t> </a:t>
            </a:r>
            <a:r>
              <a:rPr lang="fa-IR" dirty="0" smtClean="0"/>
              <a:t>  3-شکسته شدن پلی زوم به مونوزوم ناکار آمد.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آمینو گگلیکوزیدها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7193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عوارض:اتوتوکسیک و نفروتوکسیک 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نئومایسین-کانامایسین وآمیکاسین اتوتوکسیک ترین میباشند.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استرپتو و جنتا وستیبولو توکسیک ترین اند.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نئومایسین-توبرامایسین و جنتا مایسین نفروتوکسیک ترین اند.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912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346</TotalTime>
  <Words>1562</Words>
  <Application>Microsoft Office PowerPoint</Application>
  <PresentationFormat>On-screen Show (4:3)</PresentationFormat>
  <Paragraphs>119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Waveform</vt:lpstr>
      <vt:lpstr>بنام خدا</vt:lpstr>
      <vt:lpstr>آنتی بیوتیکهای بتا لاکتام و مهارکننده های ساخت دیواره سلولی</vt:lpstr>
      <vt:lpstr>پنی سیلین ها</vt:lpstr>
      <vt:lpstr>PowerPoint Presentation</vt:lpstr>
      <vt:lpstr>مکانیسم اثرات</vt:lpstr>
      <vt:lpstr>PowerPoint Presentation</vt:lpstr>
      <vt:lpstr>PowerPoint Presentation</vt:lpstr>
      <vt:lpstr>کاربردهای بالینی</vt:lpstr>
      <vt:lpstr>PowerPoint Presentation</vt:lpstr>
      <vt:lpstr>سفالوسپورین ها</vt:lpstr>
      <vt:lpstr>مکانیسم اثر و مقاومت</vt:lpstr>
      <vt:lpstr>کاربرد های بالینی</vt:lpstr>
      <vt:lpstr>کاربرد های بالینی</vt:lpstr>
      <vt:lpstr>کاربرد های بالینی</vt:lpstr>
      <vt:lpstr>عوارض</vt:lpstr>
      <vt:lpstr>سایر داروهای بتا لاکتام</vt:lpstr>
      <vt:lpstr>دیگر آنتی بیوتیکها</vt:lpstr>
      <vt:lpstr>ماکرولید ها</vt:lpstr>
      <vt:lpstr>PowerPoint Presentation</vt:lpstr>
      <vt:lpstr>PowerPoint Presentation</vt:lpstr>
      <vt:lpstr>آمینو گگلیکوزیدها</vt:lpstr>
      <vt:lpstr>PowerPoint Presentation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آنتی بیوتیکهای بتا لاکتام و مهارکننده های ساخت دیواره سلولی</dc:title>
  <dc:creator>Moorche 30 DVDs</dc:creator>
  <cp:lastModifiedBy>Windows User</cp:lastModifiedBy>
  <cp:revision>37</cp:revision>
  <dcterms:created xsi:type="dcterms:W3CDTF">2015-12-04T13:48:45Z</dcterms:created>
  <dcterms:modified xsi:type="dcterms:W3CDTF">2020-04-27T21:24:05Z</dcterms:modified>
</cp:coreProperties>
</file>