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7" r:id="rId2"/>
    <p:sldId id="256" r:id="rId3"/>
    <p:sldId id="306" r:id="rId4"/>
    <p:sldId id="307" r:id="rId5"/>
    <p:sldId id="308" r:id="rId6"/>
    <p:sldId id="309" r:id="rId7"/>
    <p:sldId id="310" r:id="rId8"/>
    <p:sldId id="31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2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Relationship Id="rId9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21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18090" y="1573306"/>
            <a:ext cx="803296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آمار و مدلسازی</a:t>
            </a:r>
          </a:p>
          <a:p>
            <a:pPr algn="ctr"/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فصل هفتم، واریانس</a:t>
            </a:r>
          </a:p>
          <a:p>
            <a:pPr algn="ctr"/>
            <a:endParaRPr lang="fa-IR" sz="6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واریانس برابر میانگین مجذور تفاوت داده ها از میانگین است . آن را با    </a:t>
            </a:r>
            <a:r>
              <a:rPr lang="en-US" sz="2800" b="1" dirty="0" smtClean="0">
                <a:cs typeface="B Nazanin" panose="00000400000000000000" pitchFamily="2" charset="-78"/>
              </a:rPr>
              <a:t>  </a:t>
            </a:r>
            <a:r>
              <a:rPr lang="fa-IR" sz="2800" b="1" dirty="0" smtClean="0">
                <a:cs typeface="B Nazanin" panose="00000400000000000000" pitchFamily="2" charset="-78"/>
              </a:rPr>
              <a:t>   نمایش می دهند و داریم: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واریانس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953249"/>
              </p:ext>
            </p:extLst>
          </p:nvPr>
        </p:nvGraphicFramePr>
        <p:xfrm>
          <a:off x="2564279" y="2399061"/>
          <a:ext cx="447861" cy="5672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3" imgW="190440" imgH="241200" progId="Equation.DSMT4">
                  <p:embed/>
                </p:oleObj>
              </mc:Choice>
              <mc:Fallback>
                <p:oleObj name="Equation" r:id="rId3" imgW="19044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64279" y="2399061"/>
                        <a:ext cx="447861" cy="5672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566783"/>
              </p:ext>
            </p:extLst>
          </p:nvPr>
        </p:nvGraphicFramePr>
        <p:xfrm>
          <a:off x="3012140" y="3658850"/>
          <a:ext cx="60198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Equation" r:id="rId5" imgW="2552400" imgH="520560" progId="Equation.DSMT4">
                  <p:embed/>
                </p:oleObj>
              </mc:Choice>
              <mc:Fallback>
                <p:oleObj name="Equation" r:id="rId5" imgW="255240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2140" y="3658850"/>
                        <a:ext cx="6019800" cy="1223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034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1) میانگین را به دست می آوریم.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2) میانگین حاصل را از تک تک اعداد کم می کنیم.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3) اعداد حاصل را به توان دو رسانده و از آن ها میانگین می گیریم.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محاسبه واریانس</a:t>
            </a:r>
          </a:p>
        </p:txBody>
      </p:sp>
    </p:spTree>
    <p:extLst>
      <p:ext uri="{BB962C8B-B14F-4D97-AF65-F5344CB8AC3E}">
        <p14:creationId xmlns:p14="http://schemas.microsoft.com/office/powerpoint/2010/main" val="190427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هر چه داده ها از هم دورتر و پراکنده تر باشند، واریانس بزرگتر است و بالعکس.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اگر 		تمام داده ها با هم برابرند و برعکس.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اگر تاما داده ها با عدد ثابتی جمع یا کم شوند، 	  تغییر نمی کند.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اگر تمام داده ها در عدد ثابتی ضرب یا تقسیم شوند، 	در مجذور آم عدد ضرب یا تقسیم می شوند.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چند نکته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5299188"/>
              </p:ext>
            </p:extLst>
          </p:nvPr>
        </p:nvGraphicFramePr>
        <p:xfrm>
          <a:off x="9558430" y="2978057"/>
          <a:ext cx="955675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Equation" r:id="rId3" imgW="406080" imgH="241200" progId="Equation.DSMT4">
                  <p:embed/>
                </p:oleObj>
              </mc:Choice>
              <mc:Fallback>
                <p:oleObj name="Equation" r:id="rId3" imgW="40608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58430" y="2978057"/>
                        <a:ext cx="955675" cy="566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4375371"/>
              </p:ext>
            </p:extLst>
          </p:nvPr>
        </p:nvGraphicFramePr>
        <p:xfrm>
          <a:off x="4895101" y="3652202"/>
          <a:ext cx="447861" cy="5672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5" imgW="190440" imgH="241200" progId="Equation.DSMT4">
                  <p:embed/>
                </p:oleObj>
              </mc:Choice>
              <mc:Fallback>
                <p:oleObj name="Equation" r:id="rId5" imgW="19044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95101" y="3652202"/>
                        <a:ext cx="447861" cy="5672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6728770"/>
              </p:ext>
            </p:extLst>
          </p:nvPr>
        </p:nvGraphicFramePr>
        <p:xfrm>
          <a:off x="4128618" y="4259834"/>
          <a:ext cx="447861" cy="5672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Equation" r:id="rId7" imgW="190440" imgH="241200" progId="Equation.DSMT4">
                  <p:embed/>
                </p:oleObj>
              </mc:Choice>
              <mc:Fallback>
                <p:oleObj name="Equation" r:id="rId7" imgW="19044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28618" y="4259834"/>
                        <a:ext cx="447861" cy="5672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6346769"/>
              </p:ext>
            </p:extLst>
          </p:nvPr>
        </p:nvGraphicFramePr>
        <p:xfrm>
          <a:off x="5196674" y="5314471"/>
          <a:ext cx="1851025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Equation" r:id="rId8" imgW="787320" imgH="241200" progId="Equation.DSMT4">
                  <p:embed/>
                </p:oleObj>
              </mc:Choice>
              <mc:Fallback>
                <p:oleObj name="Equation" r:id="rId8" imgW="78732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196674" y="5314471"/>
                        <a:ext cx="1851025" cy="566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2990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واحد واریانس برابر با مربع (مجذور) واحد داده هاست.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اگر داده ها دارای فراوانی یا وزن باشند (جدول فراوانی) واریانس از فرمول زیر محاسبه می گردد:  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2146080"/>
              </p:ext>
            </p:extLst>
          </p:nvPr>
        </p:nvGraphicFramePr>
        <p:xfrm>
          <a:off x="2514600" y="2327643"/>
          <a:ext cx="1914545" cy="638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Equation" r:id="rId3" imgW="838080" imgH="279360" progId="Equation.DSMT4">
                  <p:embed/>
                </p:oleObj>
              </mc:Choice>
              <mc:Fallback>
                <p:oleObj name="Equation" r:id="rId3" imgW="83808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4600" y="2327643"/>
                        <a:ext cx="1914545" cy="6381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6130648"/>
              </p:ext>
            </p:extLst>
          </p:nvPr>
        </p:nvGraphicFramePr>
        <p:xfrm>
          <a:off x="2514600" y="4358968"/>
          <a:ext cx="7607300" cy="1312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Equation" r:id="rId5" imgW="3225600" imgH="558720" progId="Equation.DSMT4">
                  <p:embed/>
                </p:oleObj>
              </mc:Choice>
              <mc:Fallback>
                <p:oleObj name="Equation" r:id="rId5" imgW="3225600" imgH="55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14600" y="4358968"/>
                        <a:ext cx="7607300" cy="1312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466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29376" y="2260408"/>
            <a:ext cx="59856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مجذور میانگین – میانگین مجذورات = واریانس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دستور دوم محاسبه واریانس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3097131"/>
              </p:ext>
            </p:extLst>
          </p:nvPr>
        </p:nvGraphicFramePr>
        <p:xfrm>
          <a:off x="4102382" y="3116110"/>
          <a:ext cx="4039607" cy="9730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3" imgW="1739880" imgH="419040" progId="Equation.DSMT4">
                  <p:embed/>
                </p:oleObj>
              </mc:Choice>
              <mc:Fallback>
                <p:oleObj name="Equation" r:id="rId3" imgW="173988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02382" y="3116110"/>
                        <a:ext cx="4039607" cy="9730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97741" y="4193993"/>
            <a:ext cx="957668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صورت داشتن فراوانی :</a:t>
            </a:r>
          </a:p>
          <a:p>
            <a:pPr algn="r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استفاده از فرمول فوق اغلب برای یافتن میانگین مفید و کابردی است.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004603"/>
              </p:ext>
            </p:extLst>
          </p:nvPr>
        </p:nvGraphicFramePr>
        <p:xfrm>
          <a:off x="968375" y="4389438"/>
          <a:ext cx="5600700" cy="1058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Equation" r:id="rId5" imgW="2412720" imgH="457200" progId="Equation.DSMT4">
                  <p:embed/>
                </p:oleObj>
              </mc:Choice>
              <mc:Fallback>
                <p:oleObj name="Equation" r:id="rId5" imgW="241272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68375" y="4389438"/>
                        <a:ext cx="5600700" cy="1058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542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057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29711592-03A5-4B42-A36B-AEA3D454CD0B}" vid="{BC50ED07-599E-4414-ABB3-82541E7BF84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4064</TotalTime>
  <Words>154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 Nazanin</vt:lpstr>
      <vt:lpstr>B Titr</vt:lpstr>
      <vt:lpstr>Calibri</vt:lpstr>
      <vt:lpstr>Calibri Light</vt:lpstr>
      <vt:lpstr>Times New Roman</vt:lpstr>
      <vt:lpstr>Theme1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Windows User</cp:lastModifiedBy>
  <cp:revision>218</cp:revision>
  <dcterms:created xsi:type="dcterms:W3CDTF">2015-11-12T17:53:35Z</dcterms:created>
  <dcterms:modified xsi:type="dcterms:W3CDTF">2018-04-24T12:49:58Z</dcterms:modified>
</cp:coreProperties>
</file>