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45"/>
  </p:notesMasterIdLst>
  <p:sldIdLst>
    <p:sldId id="396" r:id="rId2"/>
    <p:sldId id="256" r:id="rId3"/>
    <p:sldId id="325" r:id="rId4"/>
    <p:sldId id="332" r:id="rId5"/>
    <p:sldId id="368" r:id="rId6"/>
    <p:sldId id="395" r:id="rId7"/>
    <p:sldId id="369" r:id="rId8"/>
    <p:sldId id="394" r:id="rId9"/>
    <p:sldId id="365" r:id="rId10"/>
    <p:sldId id="366" r:id="rId11"/>
    <p:sldId id="334" r:id="rId12"/>
    <p:sldId id="370" r:id="rId13"/>
    <p:sldId id="371" r:id="rId14"/>
    <p:sldId id="380" r:id="rId15"/>
    <p:sldId id="381" r:id="rId16"/>
    <p:sldId id="382" r:id="rId17"/>
    <p:sldId id="383" r:id="rId18"/>
    <p:sldId id="384" r:id="rId19"/>
    <p:sldId id="385" r:id="rId20"/>
    <p:sldId id="367" r:id="rId21"/>
    <p:sldId id="335" r:id="rId22"/>
    <p:sldId id="344" r:id="rId23"/>
    <p:sldId id="372" r:id="rId24"/>
    <p:sldId id="373" r:id="rId25"/>
    <p:sldId id="345" r:id="rId26"/>
    <p:sldId id="346" r:id="rId27"/>
    <p:sldId id="374" r:id="rId28"/>
    <p:sldId id="375" r:id="rId29"/>
    <p:sldId id="376" r:id="rId30"/>
    <p:sldId id="377" r:id="rId31"/>
    <p:sldId id="347" r:id="rId32"/>
    <p:sldId id="348" r:id="rId33"/>
    <p:sldId id="386" r:id="rId34"/>
    <p:sldId id="387" r:id="rId35"/>
    <p:sldId id="388" r:id="rId36"/>
    <p:sldId id="389" r:id="rId37"/>
    <p:sldId id="390" r:id="rId38"/>
    <p:sldId id="391" r:id="rId39"/>
    <p:sldId id="379" r:id="rId40"/>
    <p:sldId id="378" r:id="rId41"/>
    <p:sldId id="353" r:id="rId42"/>
    <p:sldId id="392" r:id="rId43"/>
    <p:sldId id="393" r:id="rId4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28" autoAdjust="0"/>
    <p:restoredTop sz="94660"/>
  </p:normalViewPr>
  <p:slideViewPr>
    <p:cSldViewPr>
      <p:cViewPr>
        <p:scale>
          <a:sx n="69" d="100"/>
          <a:sy n="69" d="100"/>
        </p:scale>
        <p:origin x="-153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CD2264-E3EA-4928-8831-4DF3B8EC4680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E9209-0843-4B64-A760-9316B743DC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448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C68DF4C-4365-4B35-BED1-DB0EA269B825}" type="datetimeFigureOut">
              <a:rPr lang="fa-IR" smtClean="0"/>
              <a:pPr/>
              <a:t>05/09/1441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25F2D22-ACB2-4B58-B847-A8D63DDA186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30706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1934" y="1071546"/>
            <a:ext cx="4271938" cy="3571900"/>
          </a:xfrm>
        </p:spPr>
        <p:txBody>
          <a:bodyPr anchor="ctr" anchorCtr="0">
            <a:normAutofit/>
          </a:bodyPr>
          <a:lstStyle/>
          <a:p>
            <a:pPr algn="ctr"/>
            <a:r>
              <a:rPr lang="ar-SA" dirty="0" smtClean="0">
                <a:cs typeface="B Titr" pitchFamily="2" charset="-78"/>
              </a:rPr>
              <a:t>آشنايي با مجموعه مراقبت هاي ادغام يافته سلامت مادران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76672"/>
            <a:ext cx="8686800" cy="6192688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fa-IR" sz="4200" b="1" dirty="0" smtClean="0">
                <a:cs typeface="2  Titr" pitchFamily="2" charset="-78"/>
              </a:rPr>
              <a:t>فهرست : </a:t>
            </a:r>
            <a:endParaRPr lang="en-US" sz="4200" b="1" dirty="0" smtClean="0">
              <a:cs typeface="2  Titr" pitchFamily="2" charset="-78"/>
            </a:endParaRPr>
          </a:p>
          <a:p>
            <a:pPr lvl="0"/>
            <a:r>
              <a:rPr lang="ar-SA" b="1" dirty="0" smtClean="0">
                <a:cs typeface="2  Titr" pitchFamily="2" charset="-78"/>
              </a:rPr>
              <a:t>تعریف </a:t>
            </a:r>
            <a:r>
              <a:rPr lang="ar-SA" b="1" dirty="0">
                <a:cs typeface="2  Titr" pitchFamily="2" charset="-78"/>
              </a:rPr>
              <a:t>ارجاعات ومفهوم رنگ ها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مراقبت پیش ازبارداری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مراقبت دوران بارداری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مراقبت پس اززایمان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مدیریت بارداری های پرخطر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نحوه پیگیری مادران پرخطر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fa-IR" b="1" dirty="0">
                <a:cs typeface="2  Titr" pitchFamily="2" charset="-78"/>
              </a:rPr>
              <a:t>دستورالعمل دیابت بارداری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غربالگری سندرم داون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غربالگری کاردیومیوپاتی دربارداری و پس اززایمان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ارزیابی خطر ترومبوآمبولی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ارزیابی از نظر سلامت روان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غربالگری تغذیه مادران باردار</a:t>
            </a:r>
            <a:endParaRPr lang="en-US" dirty="0">
              <a:cs typeface="2  Titr" pitchFamily="2" charset="-78"/>
            </a:endParaRPr>
          </a:p>
          <a:p>
            <a:pPr lvl="0"/>
            <a:r>
              <a:rPr lang="ar-SA" b="1" dirty="0">
                <a:cs typeface="2  Titr" pitchFamily="2" charset="-78"/>
              </a:rPr>
              <a:t>اهمیت و دستورالعمل تست</a:t>
            </a:r>
            <a:r>
              <a:rPr lang="en-US" b="1" dirty="0" err="1">
                <a:cs typeface="2  Titr" pitchFamily="2" charset="-78"/>
              </a:rPr>
              <a:t>pmtct</a:t>
            </a:r>
            <a:endParaRPr lang="en-US" dirty="0">
              <a:cs typeface="2  Titr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63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04664"/>
            <a:ext cx="868680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sz="2000" dirty="0">
                <a:cs typeface="B Titr" panose="00000700000000000000" pitchFamily="2" charset="-78"/>
              </a:rPr>
              <a:t>بخش </a:t>
            </a:r>
            <a:r>
              <a:rPr lang="fa-IR" sz="2000" b="1" dirty="0">
                <a:cs typeface="B Titr" panose="00000700000000000000" pitchFamily="2" charset="-78"/>
              </a:rPr>
              <a:t>مراقبت هاي معمول </a:t>
            </a:r>
            <a:r>
              <a:rPr lang="fa-IR" sz="2000" dirty="0">
                <a:cs typeface="B Titr" panose="00000700000000000000" pitchFamily="2" charset="-78"/>
              </a:rPr>
              <a:t>پیش از بارداري، بارداري، زايمان و پس از زايمان</a:t>
            </a:r>
            <a:endParaRPr lang="en-US" sz="2000" dirty="0">
              <a:cs typeface="B Titr" panose="00000700000000000000" pitchFamily="2" charset="-78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916832"/>
            <a:ext cx="7705725" cy="42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23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0"/>
            <a:ext cx="592583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579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بخش </a:t>
            </a:r>
            <a:r>
              <a:rPr lang="fa-IR" b="1" dirty="0">
                <a:cs typeface="B Titr" panose="00000700000000000000" pitchFamily="2" charset="-78"/>
              </a:rPr>
              <a:t>مراقبت هاي ويژه</a:t>
            </a: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484785"/>
            <a:ext cx="771525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54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"/>
            <a:ext cx="72728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904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60648"/>
            <a:ext cx="8686800" cy="6336704"/>
          </a:xfrm>
        </p:spPr>
        <p:txBody>
          <a:bodyPr>
            <a:normAutofit fontScale="55000" lnSpcReduction="20000"/>
          </a:bodyPr>
          <a:lstStyle/>
          <a:p>
            <a:endParaRPr lang="en-US" b="1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sz="4000" b="1" u="sng" dirty="0">
                <a:cs typeface="B Nazanin" panose="00000400000000000000" pitchFamily="2" charset="-78"/>
              </a:rPr>
              <a:t>اصول </a:t>
            </a:r>
            <a:r>
              <a:rPr lang="fa-IR" sz="4000" b="1" u="sng" dirty="0" smtClean="0">
                <a:cs typeface="B Nazanin" panose="00000400000000000000" pitchFamily="2" charset="-78"/>
              </a:rPr>
              <a:t>كلي</a:t>
            </a:r>
            <a:endParaRPr lang="en-US" sz="4000" b="1" u="sng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dirty="0">
                <a:cs typeface="B Nazanin" panose="00000400000000000000" pitchFamily="2" charset="-78"/>
              </a:rPr>
              <a:t>مطالب زير به عنوان اصول كلي در ارايه خدمات در نظر گرفته شده است: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علائم </a:t>
            </a:r>
            <a:r>
              <a:rPr lang="fa-IR" dirty="0">
                <a:cs typeface="B Nazanin" panose="00000400000000000000" pitchFamily="2" charset="-78"/>
              </a:rPr>
              <a:t>خطر در هر مقطعي از بارداري، زايمان و پس از زايمان به مادر، همسر و يا خانواده مادر آموزش داده شود.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اگر </a:t>
            </a:r>
            <a:r>
              <a:rPr lang="fa-IR" dirty="0">
                <a:cs typeface="B Nazanin" panose="00000400000000000000" pitchFamily="2" charset="-78"/>
              </a:rPr>
              <a:t>مادر به دلايلي نیازمند حالت هاي مختلفي از ارجاع </a:t>
            </a:r>
            <a:r>
              <a:rPr lang="en-US" dirty="0" smtClean="0">
                <a:cs typeface="B Nazanin" panose="00000400000000000000" pitchFamily="2" charset="-78"/>
              </a:rPr>
              <a:t>)</a:t>
            </a:r>
            <a:r>
              <a:rPr lang="fa-IR" dirty="0" smtClean="0">
                <a:cs typeface="B Nazanin" panose="00000400000000000000" pitchFamily="2" charset="-78"/>
              </a:rPr>
              <a:t>اعزام</a:t>
            </a:r>
            <a:r>
              <a:rPr lang="fa-IR" dirty="0">
                <a:cs typeface="B Nazanin" panose="00000400000000000000" pitchFamily="2" charset="-78"/>
              </a:rPr>
              <a:t>، فوري، غیر فوري، در اولین </a:t>
            </a:r>
            <a:r>
              <a:rPr lang="fa-IR" dirty="0" smtClean="0">
                <a:cs typeface="B Nazanin" panose="00000400000000000000" pitchFamily="2" charset="-78"/>
              </a:rPr>
              <a:t>فرصت</a:t>
            </a:r>
            <a:r>
              <a:rPr lang="en-US" dirty="0" smtClean="0">
                <a:cs typeface="B Nazanin" panose="00000400000000000000" pitchFamily="2" charset="-78"/>
              </a:rPr>
              <a:t>(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است، اعزام و </a:t>
            </a:r>
            <a:r>
              <a:rPr lang="fa-IR" dirty="0" smtClean="0">
                <a:cs typeface="B Nazanin" panose="00000400000000000000" pitchFamily="2" charset="-78"/>
              </a:rPr>
              <a:t>ارجاع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فوري </a:t>
            </a:r>
            <a:r>
              <a:rPr lang="fa-IR" dirty="0">
                <a:cs typeface="B Nazanin" panose="00000400000000000000" pitchFamily="2" charset="-78"/>
              </a:rPr>
              <a:t>در اولويت قرار دارد.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مادري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b="1" dirty="0">
                <a:cs typeface="B Nazanin" panose="00000400000000000000" pitchFamily="2" charset="-78"/>
              </a:rPr>
              <a:t>اعزام يا ارجاع فوري </a:t>
            </a:r>
            <a:r>
              <a:rPr lang="fa-IR" dirty="0">
                <a:cs typeface="B Nazanin" panose="00000400000000000000" pitchFamily="2" charset="-78"/>
              </a:rPr>
              <a:t>شده است بايد </a:t>
            </a:r>
            <a:r>
              <a:rPr lang="fa-IR" b="1" dirty="0">
                <a:cs typeface="B Nazanin" panose="00000400000000000000" pitchFamily="2" charset="-78"/>
              </a:rPr>
              <a:t>حداكثر تا </a:t>
            </a:r>
            <a:r>
              <a:rPr lang="fa-IR" b="1" dirty="0" smtClean="0">
                <a:cs typeface="B Nazanin" panose="00000400000000000000" pitchFamily="2" charset="-78"/>
              </a:rPr>
              <a:t>24 </a:t>
            </a:r>
            <a:r>
              <a:rPr lang="fa-IR" b="1" dirty="0">
                <a:cs typeface="B Nazanin" panose="00000400000000000000" pitchFamily="2" charset="-78"/>
              </a:rPr>
              <a:t>ساعت، </a:t>
            </a:r>
            <a:r>
              <a:rPr lang="fa-IR" dirty="0">
                <a:cs typeface="B Nazanin" panose="00000400000000000000" pitchFamily="2" charset="-78"/>
              </a:rPr>
              <a:t>پیگیري 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en-US" dirty="0" smtClean="0">
              <a:cs typeface="B Nazanin" panose="00000400000000000000" pitchFamily="2" charset="-78"/>
            </a:endParaRP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b="1" dirty="0" smtClean="0">
                <a:cs typeface="B Nazanin" panose="00000400000000000000" pitchFamily="2" charset="-78"/>
              </a:rPr>
              <a:t>ارجاع </a:t>
            </a:r>
            <a:r>
              <a:rPr lang="fa-IR" b="1" dirty="0">
                <a:cs typeface="B Nazanin" panose="00000400000000000000" pitchFamily="2" charset="-78"/>
              </a:rPr>
              <a:t>در اولین فرصت، </a:t>
            </a:r>
            <a:r>
              <a:rPr lang="fa-IR" dirty="0">
                <a:cs typeface="B Nazanin" panose="00000400000000000000" pitchFamily="2" charset="-78"/>
              </a:rPr>
              <a:t>لازم است </a:t>
            </a:r>
            <a:r>
              <a:rPr lang="fa-IR" b="1" dirty="0">
                <a:cs typeface="B Nazanin" panose="00000400000000000000" pitchFamily="2" charset="-78"/>
              </a:rPr>
              <a:t>پس از 24 ساعت </a:t>
            </a:r>
            <a:r>
              <a:rPr lang="fa-IR" dirty="0">
                <a:cs typeface="B Nazanin" panose="00000400000000000000" pitchFamily="2" charset="-78"/>
              </a:rPr>
              <a:t>پیگیري شود. اگر مورد ارجاع به هر دلیلي </a:t>
            </a:r>
            <a:r>
              <a:rPr lang="en-US" dirty="0">
                <a:cs typeface="B Nazanin" panose="00000400000000000000" pitchFamily="2" charset="-78"/>
              </a:rPr>
              <a:t>)</a:t>
            </a:r>
            <a:r>
              <a:rPr lang="fa-IR" dirty="0" smtClean="0">
                <a:cs typeface="B Nazanin" panose="00000400000000000000" pitchFamily="2" charset="-78"/>
              </a:rPr>
              <a:t>امتناع </a:t>
            </a:r>
            <a:r>
              <a:rPr lang="fa-IR" dirty="0">
                <a:cs typeface="B Nazanin" panose="00000400000000000000" pitchFamily="2" charset="-78"/>
              </a:rPr>
              <a:t>مادر، </a:t>
            </a:r>
            <a:r>
              <a:rPr lang="fa-IR" dirty="0" smtClean="0">
                <a:cs typeface="B Nazanin" panose="00000400000000000000" pitchFamily="2" charset="-78"/>
              </a:rPr>
              <a:t>...</a:t>
            </a:r>
            <a:r>
              <a:rPr lang="en-US" dirty="0" smtClean="0">
                <a:cs typeface="B Nazanin" panose="00000400000000000000" pitchFamily="2" charset="-78"/>
              </a:rPr>
              <a:t>(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طي </a:t>
            </a:r>
            <a:r>
              <a:rPr lang="fa-IR" dirty="0" smtClean="0">
                <a:cs typeface="B Nazanin" panose="00000400000000000000" pitchFamily="2" charset="-78"/>
              </a:rPr>
              <a:t>48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ساعت </a:t>
            </a:r>
            <a:r>
              <a:rPr lang="fa-IR" dirty="0">
                <a:cs typeface="B Nazanin" panose="00000400000000000000" pitchFamily="2" charset="-78"/>
              </a:rPr>
              <a:t>به سطح بالاتر مراجعه نكرد، مانند ارجاع فوري اقدام شود.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مادري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b="1" dirty="0">
                <a:cs typeface="B Nazanin" panose="00000400000000000000" pitchFamily="2" charset="-78"/>
              </a:rPr>
              <a:t>ارجاع غیر فوري </a:t>
            </a:r>
            <a:r>
              <a:rPr lang="fa-IR" dirty="0">
                <a:cs typeface="B Nazanin" panose="00000400000000000000" pitchFamily="2" charset="-78"/>
              </a:rPr>
              <a:t>شده است</a:t>
            </a:r>
            <a:r>
              <a:rPr lang="fa-IR" b="1" dirty="0">
                <a:cs typeface="B Nazanin" panose="00000400000000000000" pitchFamily="2" charset="-78"/>
              </a:rPr>
              <a:t>، </a:t>
            </a:r>
            <a:r>
              <a:rPr lang="fa-IR" dirty="0">
                <a:cs typeface="B Nazanin" panose="00000400000000000000" pitchFamily="2" charset="-78"/>
              </a:rPr>
              <a:t>مي بايست </a:t>
            </a:r>
            <a:r>
              <a:rPr lang="fa-IR" b="1" dirty="0">
                <a:cs typeface="B Nazanin" panose="00000400000000000000" pitchFamily="2" charset="-78"/>
              </a:rPr>
              <a:t>پس از يک هفته، پیگیري و وضعیت وي مشخص شود. </a:t>
            </a:r>
            <a:r>
              <a:rPr lang="fa-IR" dirty="0">
                <a:cs typeface="B Nazanin" panose="00000400000000000000" pitchFamily="2" charset="-78"/>
              </a:rPr>
              <a:t>اگر </a:t>
            </a:r>
            <a:r>
              <a:rPr lang="fa-IR" dirty="0" smtClean="0">
                <a:cs typeface="B Nazanin" panose="00000400000000000000" pitchFamily="2" charset="-78"/>
              </a:rPr>
              <a:t>موردارجاع </a:t>
            </a:r>
            <a:r>
              <a:rPr lang="fa-IR" dirty="0">
                <a:cs typeface="B Nazanin" panose="00000400000000000000" pitchFamily="2" charset="-78"/>
              </a:rPr>
              <a:t>پس از يک هفته به هر دلیلي به سطوح بالاتر مراجعه نكرد، به مادر و خانواده وي اهمیت معاينه در سطح </a:t>
            </a:r>
            <a:r>
              <a:rPr lang="fa-IR" dirty="0" smtClean="0">
                <a:cs typeface="B Nazanin" panose="00000400000000000000" pitchFamily="2" charset="-78"/>
              </a:rPr>
              <a:t>بالاترآموزش </a:t>
            </a:r>
            <a:r>
              <a:rPr lang="fa-IR" dirty="0">
                <a:cs typeface="B Nazanin" panose="00000400000000000000" pitchFamily="2" charset="-78"/>
              </a:rPr>
              <a:t>داده شده و مجدد پیگیري شود.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مراجعه </a:t>
            </a:r>
            <a:r>
              <a:rPr lang="fa-IR" dirty="0">
                <a:cs typeface="B Nazanin" panose="00000400000000000000" pitchFamily="2" charset="-78"/>
              </a:rPr>
              <a:t>جهت دريافت مراقبت هاي بارداري و پس زايمان در تاريخ هاي تعیین شده بايد به مادر و همراهان وي تأكید </a:t>
            </a:r>
            <a:r>
              <a:rPr lang="fa-IR" dirty="0" smtClean="0">
                <a:cs typeface="B Nazanin" panose="00000400000000000000" pitchFamily="2" charset="-78"/>
              </a:rPr>
              <a:t>شود.در </a:t>
            </a:r>
            <a:r>
              <a:rPr lang="fa-IR" dirty="0">
                <a:cs typeface="B Nazanin" panose="00000400000000000000" pitchFamily="2" charset="-78"/>
              </a:rPr>
              <a:t>صورت عدم مراجعه در تاريخ مقرر، طي يک هفته پیگیري شود.</a:t>
            </a:r>
          </a:p>
          <a:p>
            <a:pPr>
              <a:buClrTx/>
              <a:buFont typeface="Wingdings" panose="05000000000000000000" pitchFamily="2" charset="2"/>
              <a:buChar char="q"/>
            </a:pPr>
            <a:r>
              <a:rPr lang="fa-IR" dirty="0" smtClean="0">
                <a:cs typeface="B Nazanin" panose="00000400000000000000" pitchFamily="2" charset="-78"/>
              </a:rPr>
              <a:t>پسخوراند </a:t>
            </a:r>
            <a:r>
              <a:rPr lang="fa-IR" dirty="0">
                <a:cs typeface="B Nazanin" panose="00000400000000000000" pitchFamily="2" charset="-78"/>
              </a:rPr>
              <a:t>هاي دريافت شده از سطوح بالاتر، بايد در فرم مراقبت ثبت و پیوست پرونده گردد.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060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Titr" panose="00000700000000000000" pitchFamily="2" charset="-78"/>
              </a:rPr>
              <a:t>پیش از بارداري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a-IR" sz="2000" dirty="0">
                <a:cs typeface="B Nazanin" panose="00000400000000000000" pitchFamily="2" charset="-78"/>
              </a:rPr>
              <a:t>ايجاد تقاضا براي دريافت مراقبت پیش از بارداري در زنان در سنین باروري بايد مورد توجه قرار گیرد. بسیاري از </a:t>
            </a:r>
            <a:r>
              <a:rPr lang="fa-IR" sz="2000" dirty="0" smtClean="0">
                <a:cs typeface="B Nazanin" panose="00000400000000000000" pitchFamily="2" charset="-78"/>
              </a:rPr>
              <a:t>بیماري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ها </a:t>
            </a:r>
            <a:r>
              <a:rPr lang="fa-IR" sz="2000" dirty="0">
                <a:cs typeface="B Nazanin" panose="00000400000000000000" pitchFamily="2" charset="-78"/>
              </a:rPr>
              <a:t>مي توانند بر روي مادر و جنین تاثیر بگذارند، بنابراين لازم است براي تمامي خانم هايي كه تمايل به بارداري دارند </a:t>
            </a:r>
            <a:r>
              <a:rPr lang="fa-IR" sz="2000" dirty="0" smtClean="0">
                <a:cs typeface="B Nazanin" panose="00000400000000000000" pitchFamily="2" charset="-78"/>
              </a:rPr>
              <a:t>مراقبتهاي </a:t>
            </a:r>
            <a:r>
              <a:rPr lang="fa-IR" sz="2000" dirty="0">
                <a:cs typeface="B Nazanin" panose="00000400000000000000" pitchFamily="2" charset="-78"/>
              </a:rPr>
              <a:t>پیش از بارداري به منظور تشخیص، كنترل و درمان بیماري انجام شود تا مادر، بارداري و زايمان ايمني داشته باشد.</a:t>
            </a:r>
          </a:p>
          <a:p>
            <a:pPr marL="0" indent="0">
              <a:buNone/>
            </a:pPr>
            <a:r>
              <a:rPr lang="fa-IR" sz="2000" b="1" dirty="0">
                <a:cs typeface="B Nazanin" panose="00000400000000000000" pitchFamily="2" charset="-78"/>
              </a:rPr>
              <a:t>نکته 5: </a:t>
            </a:r>
            <a:r>
              <a:rPr lang="fa-IR" sz="2000" dirty="0">
                <a:cs typeface="B Nazanin" panose="00000400000000000000" pitchFamily="2" charset="-78"/>
              </a:rPr>
              <a:t>در صورت تشخیص عارضه يا بیماري، نحوه ادامه مراقبت ها با نظر پزشک يا ماما تعیین مي شود و لازم است </a:t>
            </a:r>
            <a:r>
              <a:rPr lang="fa-IR" sz="2000" dirty="0" smtClean="0">
                <a:cs typeface="B Nazanin" panose="00000400000000000000" pitchFamily="2" charset="-78"/>
              </a:rPr>
              <a:t>تا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زمان </a:t>
            </a:r>
            <a:r>
              <a:rPr lang="fa-IR" sz="2000" dirty="0">
                <a:cs typeface="B Nazanin" panose="00000400000000000000" pitchFamily="2" charset="-78"/>
              </a:rPr>
              <a:t>كنترل يا بهبود عارضه، بارداري به تعويق افتد.</a:t>
            </a:r>
          </a:p>
          <a:p>
            <a:pPr marL="0" indent="0">
              <a:buNone/>
            </a:pPr>
            <a:r>
              <a:rPr lang="fa-IR" sz="2000" b="1" dirty="0">
                <a:cs typeface="B Nazanin" panose="00000400000000000000" pitchFamily="2" charset="-78"/>
              </a:rPr>
              <a:t>نکته 4: </a:t>
            </a:r>
            <a:r>
              <a:rPr lang="fa-IR" sz="2000" dirty="0">
                <a:cs typeface="B Nazanin" panose="00000400000000000000" pitchFamily="2" charset="-78"/>
              </a:rPr>
              <a:t>در صورتي كه خانم در زمان مراقبت پیش از بارداري، عارضه يا بیماري خاصي ندارد، انجام يک بار مراقبت در </a:t>
            </a:r>
            <a:r>
              <a:rPr lang="fa-IR" sz="2000" dirty="0" smtClean="0">
                <a:cs typeface="B Nazanin" panose="00000400000000000000" pitchFamily="2" charset="-78"/>
              </a:rPr>
              <a:t>سال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تا </a:t>
            </a:r>
            <a:r>
              <a:rPr lang="fa-IR" sz="2000" dirty="0">
                <a:cs typeface="B Nazanin" panose="00000400000000000000" pitchFamily="2" charset="-78"/>
              </a:rPr>
              <a:t>زمان بارداري، كافي است.</a:t>
            </a:r>
          </a:p>
          <a:p>
            <a:pPr marL="0" indent="0">
              <a:buNone/>
            </a:pPr>
            <a:r>
              <a:rPr lang="fa-IR" sz="2000" b="1" dirty="0">
                <a:cs typeface="B Nazanin" panose="00000400000000000000" pitchFamily="2" charset="-78"/>
              </a:rPr>
              <a:t>نکته 9: </a:t>
            </a:r>
            <a:r>
              <a:rPr lang="fa-IR" sz="2000" dirty="0">
                <a:cs typeface="B Nazanin" panose="00000400000000000000" pitchFamily="2" charset="-78"/>
              </a:rPr>
              <a:t>در مواردي كه فرد احتمال ناباروري دارد تا زماني كه تمايل به باردار شدن دارد، مي بايست مراقبت پیش از </a:t>
            </a:r>
            <a:r>
              <a:rPr lang="fa-IR" sz="2000" dirty="0" smtClean="0">
                <a:cs typeface="B Nazanin" panose="00000400000000000000" pitchFamily="2" charset="-78"/>
              </a:rPr>
              <a:t>بارداري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هر </a:t>
            </a:r>
            <a:r>
              <a:rPr lang="fa-IR" sz="2000" dirty="0">
                <a:cs typeface="B Nazanin" panose="00000400000000000000" pitchFamily="2" charset="-78"/>
              </a:rPr>
              <a:t>سال براي وي انجام شود.</a:t>
            </a:r>
          </a:p>
          <a:p>
            <a:pPr marL="0" indent="0">
              <a:buNone/>
            </a:pPr>
            <a:r>
              <a:rPr lang="fa-IR" sz="2000" b="1" dirty="0">
                <a:cs typeface="B Nazanin" panose="00000400000000000000" pitchFamily="2" charset="-78"/>
              </a:rPr>
              <a:t>نکته 2: </a:t>
            </a:r>
            <a:r>
              <a:rPr lang="fa-IR" sz="2000" dirty="0">
                <a:cs typeface="B Nazanin" panose="00000400000000000000" pitchFamily="2" charset="-78"/>
              </a:rPr>
              <a:t>اعتبار آزمايش پیش از بارداري يک سال است. در صورتي كه طي اين مدت فرد باردار شد، براي انجام آزمايش </a:t>
            </a:r>
            <a:r>
              <a:rPr lang="fa-IR" sz="2000" dirty="0" smtClean="0">
                <a:cs typeface="B Nazanin" panose="00000400000000000000" pitchFamily="2" charset="-78"/>
              </a:rPr>
              <a:t>نوبت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اول </a:t>
            </a:r>
            <a:r>
              <a:rPr lang="fa-IR" sz="2000" dirty="0">
                <a:cs typeface="B Nazanin" panose="00000400000000000000" pitchFamily="2" charset="-78"/>
              </a:rPr>
              <a:t>بارداري، با توجه به نتايج آزمايش پیش از بارداري، نظر پزشک/ ماما و تاريخ انجام آزمايش، تصمیم گیري شود.</a:t>
            </a: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675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908720"/>
            <a:ext cx="864095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7025" y="188640"/>
            <a:ext cx="34099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1000"/>
            <a:ext cx="8352927" cy="6288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21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8640"/>
            <a:ext cx="6624736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565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404664"/>
            <a:ext cx="6477000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27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76672"/>
            <a:ext cx="6705600" cy="576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668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404664"/>
            <a:ext cx="6610350" cy="604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186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476672"/>
            <a:ext cx="6762750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18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548681"/>
            <a:ext cx="6638925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167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620688"/>
            <a:ext cx="6972820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380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fa-IR" b="1" dirty="0">
                <a:cs typeface="B Titr" panose="00000700000000000000" pitchFamily="2" charset="-78"/>
              </a:rPr>
              <a:t>بارداري </a:t>
            </a:r>
            <a:r>
              <a:rPr lang="en-US" b="1" dirty="0" smtClean="0">
                <a:cs typeface="B Titr" panose="00000700000000000000" pitchFamily="2" charset="-78"/>
              </a:rPr>
              <a:t>)</a:t>
            </a:r>
            <a:r>
              <a:rPr lang="fa-IR" b="1" dirty="0" smtClean="0">
                <a:cs typeface="B Titr" panose="00000700000000000000" pitchFamily="2" charset="-78"/>
              </a:rPr>
              <a:t>ب</a:t>
            </a:r>
            <a:r>
              <a:rPr lang="en-US" b="1" dirty="0" smtClean="0">
                <a:cs typeface="B Titr" panose="00000700000000000000" pitchFamily="2" charset="-78"/>
              </a:rPr>
              <a:t>(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4525963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مراقبت هاي بارداري پس از مثبت شدن آزمايش بارداري مطابق جدول مراقبت ها ارايه گردد.</a:t>
            </a:r>
          </a:p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 نتیجه آزمايش هاي بارداري مي بايست در فرم مراقبت بارداري، به طور دقیق ثبت شود. نگهداري برگه آزمايش در </a:t>
            </a:r>
            <a:r>
              <a:rPr lang="fa-IR" sz="2000" dirty="0" smtClean="0">
                <a:cs typeface="B Nazanin" panose="00000400000000000000" pitchFamily="2" charset="-78"/>
              </a:rPr>
              <a:t>پرونده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الزامي نیست.</a:t>
            </a:r>
            <a:r>
              <a:rPr lang="en-US" sz="2000" dirty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مراقبت </a:t>
            </a:r>
            <a:r>
              <a:rPr lang="fa-IR" sz="2000" dirty="0">
                <a:cs typeface="B Nazanin" panose="00000400000000000000" pitchFamily="2" charset="-78"/>
              </a:rPr>
              <a:t>هاي معمول بارداري طي 8 بار ملاقات در دو نیمه اول ودوم بارداري </a:t>
            </a:r>
            <a:r>
              <a:rPr lang="en-US" sz="2000" dirty="0" smtClean="0">
                <a:cs typeface="B Nazanin" panose="00000400000000000000" pitchFamily="2" charset="-78"/>
              </a:rPr>
              <a:t>)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>
                <a:cs typeface="B Nazanin" panose="00000400000000000000" pitchFamily="2" charset="-78"/>
              </a:rPr>
              <a:t>2 ملاقات در نیمه اول و 6 ملاقات در </a:t>
            </a:r>
            <a:r>
              <a:rPr lang="fa-IR" sz="2000" dirty="0" smtClean="0">
                <a:cs typeface="B Nazanin" panose="00000400000000000000" pitchFamily="2" charset="-78"/>
              </a:rPr>
              <a:t>نیمه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دوم</a:t>
            </a:r>
            <a:r>
              <a:rPr lang="en-US" sz="2000" dirty="0" smtClean="0">
                <a:cs typeface="B Nazanin" panose="00000400000000000000" pitchFamily="2" charset="-78"/>
              </a:rPr>
              <a:t>(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>
                <a:cs typeface="B Nazanin" panose="00000400000000000000" pitchFamily="2" charset="-78"/>
              </a:rPr>
              <a:t>به مادر ارايه مي گردد. زمان ملاقاتهاي معمول بارداري عبارتست از: هفته 6 تا </a:t>
            </a:r>
            <a:r>
              <a:rPr lang="fa-IR" sz="2000" dirty="0" smtClean="0">
                <a:cs typeface="B Nazanin" panose="00000400000000000000" pitchFamily="2" charset="-78"/>
              </a:rPr>
              <a:t>1</a:t>
            </a:r>
            <a:r>
              <a:rPr lang="fa-IR" sz="2000" dirty="0">
                <a:cs typeface="B Nazanin" panose="00000400000000000000" pitchFamily="2" charset="-78"/>
              </a:rPr>
              <a:t>0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>
                <a:cs typeface="B Nazanin" panose="00000400000000000000" pitchFamily="2" charset="-78"/>
              </a:rPr>
              <a:t>، هفته 16 تا </a:t>
            </a:r>
            <a:r>
              <a:rPr lang="fa-IR" sz="2000" dirty="0" smtClean="0">
                <a:cs typeface="B Nazanin" panose="00000400000000000000" pitchFamily="2" charset="-78"/>
              </a:rPr>
              <a:t>20 </a:t>
            </a:r>
            <a:r>
              <a:rPr lang="fa-IR" sz="2000" dirty="0">
                <a:cs typeface="B Nazanin" panose="00000400000000000000" pitchFamily="2" charset="-78"/>
              </a:rPr>
              <a:t>، هفته </a:t>
            </a:r>
            <a:r>
              <a:rPr lang="fa-IR" sz="2000" dirty="0" smtClean="0">
                <a:cs typeface="B Nazanin" panose="00000400000000000000" pitchFamily="2" charset="-78"/>
              </a:rPr>
              <a:t>24 </a:t>
            </a:r>
            <a:r>
              <a:rPr lang="fa-IR" sz="2000" dirty="0">
                <a:cs typeface="B Nazanin" panose="00000400000000000000" pitchFamily="2" charset="-78"/>
              </a:rPr>
              <a:t>تا </a:t>
            </a:r>
            <a:r>
              <a:rPr lang="fa-IR" sz="2000" dirty="0" smtClean="0">
                <a:cs typeface="B Nazanin" panose="00000400000000000000" pitchFamily="2" charset="-78"/>
              </a:rPr>
              <a:t>30 </a:t>
            </a:r>
            <a:r>
              <a:rPr lang="fa-IR" sz="2000" dirty="0">
                <a:cs typeface="B Nazanin" panose="00000400000000000000" pitchFamily="2" charset="-78"/>
              </a:rPr>
              <a:t>، </a:t>
            </a:r>
            <a:r>
              <a:rPr lang="fa-IR" sz="2000" dirty="0" smtClean="0">
                <a:cs typeface="B Nazanin" panose="00000400000000000000" pitchFamily="2" charset="-78"/>
              </a:rPr>
              <a:t>هفته</a:t>
            </a:r>
            <a:r>
              <a:rPr lang="en-US" sz="2000" dirty="0" smtClean="0">
                <a:cs typeface="B Nazanin" panose="00000400000000000000" pitchFamily="2" charset="-78"/>
              </a:rPr>
              <a:t>31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>
                <a:cs typeface="B Nazanin" panose="00000400000000000000" pitchFamily="2" charset="-78"/>
              </a:rPr>
              <a:t>تا 34 ، هفته 35 تا 37 ، هفته 38 ، هفته 39 و هفته </a:t>
            </a:r>
            <a:r>
              <a:rPr lang="fa-IR" sz="2000" dirty="0" smtClean="0">
                <a:cs typeface="B Nazanin" panose="00000400000000000000" pitchFamily="2" charset="-78"/>
              </a:rPr>
              <a:t>40 بارداري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تعیین </a:t>
            </a:r>
            <a:r>
              <a:rPr lang="fa-IR" sz="2000" dirty="0">
                <a:cs typeface="B Nazanin" panose="00000400000000000000" pitchFamily="2" charset="-78"/>
              </a:rPr>
              <a:t>شده است 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marL="0" indent="0" algn="justLow">
              <a:buNone/>
            </a:pPr>
            <a:r>
              <a:rPr lang="fa-IR" sz="2000" dirty="0" smtClean="0">
                <a:cs typeface="B Nazanin" panose="00000400000000000000" pitchFamily="2" charset="-78"/>
              </a:rPr>
              <a:t> </a:t>
            </a:r>
            <a:r>
              <a:rPr lang="fa-IR" sz="2000" dirty="0">
                <a:cs typeface="B Nazanin" panose="00000400000000000000" pitchFamily="2" charset="-78"/>
              </a:rPr>
              <a:t>هر مادر بايد در اولین مراجعه توسط </a:t>
            </a:r>
            <a:r>
              <a:rPr lang="fa-IR" sz="2000" dirty="0" smtClean="0">
                <a:cs typeface="B Nazanin" panose="00000400000000000000" pitchFamily="2" charset="-78"/>
              </a:rPr>
              <a:t>پزشک معاينه شود .</a:t>
            </a:r>
            <a:endParaRPr lang="fa-IR" sz="2000" dirty="0">
              <a:cs typeface="B Nazanin" panose="00000400000000000000" pitchFamily="2" charset="-78"/>
            </a:endParaRPr>
          </a:p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 در اولین مراجعه مادر در هر هفته بارداري ابتدا پروتكل اولین ملاقات براي وي اجرا و سپس با توجه به سن بارداري </a:t>
            </a:r>
            <a:r>
              <a:rPr lang="fa-IR" sz="2000" dirty="0" smtClean="0">
                <a:cs typeface="B Nazanin" panose="00000400000000000000" pitchFamily="2" charset="-78"/>
              </a:rPr>
              <a:t>تعیین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شده</a:t>
            </a:r>
            <a:r>
              <a:rPr lang="fa-IR" sz="2000" dirty="0">
                <a:cs typeface="B Nazanin" panose="00000400000000000000" pitchFamily="2" charset="-78"/>
              </a:rPr>
              <a:t>، ادامه مراقبت ها مطابق نیمه اول يا نیمه دوم ارائه گردد.</a:t>
            </a:r>
          </a:p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 هر زمان كه مشكلات دهان و دندان در مادر مشاهده شد، لازم است به دندان پزشک يا بهداشتكار دهان و دندان ارجاع </a:t>
            </a:r>
            <a:r>
              <a:rPr lang="fa-IR" sz="2000" dirty="0" smtClean="0">
                <a:cs typeface="B Nazanin" panose="00000400000000000000" pitchFamily="2" charset="-78"/>
              </a:rPr>
              <a:t>داده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شود</a:t>
            </a:r>
            <a:r>
              <a:rPr lang="fa-IR" sz="2000" dirty="0">
                <a:cs typeface="B Nazanin" panose="00000400000000000000" pitchFamily="2" charset="-78"/>
              </a:rPr>
              <a:t>.</a:t>
            </a:r>
          </a:p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 </a:t>
            </a:r>
            <a:r>
              <a:rPr lang="fa-IR" sz="2000" b="1" dirty="0">
                <a:cs typeface="B Nazanin" panose="00000400000000000000" pitchFamily="2" charset="-78"/>
              </a:rPr>
              <a:t>سه ماهه اول بارداري </a:t>
            </a:r>
            <a:r>
              <a:rPr lang="fa-IR" sz="2000" dirty="0">
                <a:cs typeface="B Nazanin" panose="00000400000000000000" pitchFamily="2" charset="-78"/>
              </a:rPr>
              <a:t>را تا پايان هفته 14 بارداري، </a:t>
            </a:r>
            <a:r>
              <a:rPr lang="fa-IR" sz="2000" b="1" dirty="0">
                <a:cs typeface="B Nazanin" panose="00000400000000000000" pitchFamily="2" charset="-78"/>
              </a:rPr>
              <a:t>سه ماهه دوم </a:t>
            </a:r>
            <a:r>
              <a:rPr lang="fa-IR" sz="2000" dirty="0">
                <a:cs typeface="B Nazanin" panose="00000400000000000000" pitchFamily="2" charset="-78"/>
              </a:rPr>
              <a:t>را از هفته 15 تا پايان هفته 28 بارداري و </a:t>
            </a:r>
            <a:r>
              <a:rPr lang="fa-IR" sz="2000" b="1" dirty="0">
                <a:cs typeface="B Nazanin" panose="00000400000000000000" pitchFamily="2" charset="-78"/>
              </a:rPr>
              <a:t>سه ماهه </a:t>
            </a:r>
            <a:r>
              <a:rPr lang="fa-IR" sz="2000" b="1" dirty="0" smtClean="0">
                <a:cs typeface="B Nazanin" panose="00000400000000000000" pitchFamily="2" charset="-78"/>
              </a:rPr>
              <a:t>سوم</a:t>
            </a:r>
            <a:r>
              <a:rPr lang="en-US" sz="2000" b="1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را </a:t>
            </a:r>
            <a:r>
              <a:rPr lang="fa-IR" sz="2000" dirty="0">
                <a:cs typeface="B Nazanin" panose="00000400000000000000" pitchFamily="2" charset="-78"/>
              </a:rPr>
              <a:t>از هفته 29 تا زمان زايمان در نظر گرفته شود.</a:t>
            </a:r>
          </a:p>
          <a:p>
            <a:pPr marL="0" indent="0" algn="justLow">
              <a:buNone/>
            </a:pPr>
            <a:r>
              <a:rPr lang="fa-IR" sz="2000" dirty="0">
                <a:cs typeface="B Nazanin" panose="00000400000000000000" pitchFamily="2" charset="-78"/>
              </a:rPr>
              <a:t> به منظور ترويج زايمان طبیعي و آموزش مادران در مورد فرايند زايمان و آماده كردن وي، مادر بايد از هفته 22 بارداري </a:t>
            </a:r>
            <a:r>
              <a:rPr lang="fa-IR" sz="2000" dirty="0" smtClean="0">
                <a:cs typeface="B Nazanin" panose="00000400000000000000" pitchFamily="2" charset="-78"/>
              </a:rPr>
              <a:t>به</a:t>
            </a:r>
            <a:r>
              <a:rPr lang="fa-IR" sz="2000" b="1" dirty="0" smtClean="0">
                <a:cs typeface="B Nazanin" panose="00000400000000000000" pitchFamily="2" charset="-78"/>
              </a:rPr>
              <a:t>كلاس </a:t>
            </a:r>
            <a:r>
              <a:rPr lang="fa-IR" sz="2000" b="1" dirty="0">
                <a:cs typeface="B Nazanin" panose="00000400000000000000" pitchFamily="2" charset="-78"/>
              </a:rPr>
              <a:t>هاي آمادگی براي زايمان </a:t>
            </a:r>
            <a:r>
              <a:rPr lang="fa-IR" sz="2000" dirty="0">
                <a:cs typeface="B Nazanin" panose="00000400000000000000" pitchFamily="2" charset="-78"/>
              </a:rPr>
              <a:t>معرفي شود.</a:t>
            </a: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92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332656"/>
            <a:ext cx="6768752" cy="619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0038"/>
            <a:ext cx="6912767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928709" y="2613392"/>
            <a:ext cx="11876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b="1" dirty="0">
                <a:cs typeface="B Titr" panose="00000700000000000000" pitchFamily="2" charset="-78"/>
              </a:rPr>
              <a:t>مراقبت هاي نیمه </a:t>
            </a:r>
            <a:r>
              <a:rPr lang="fa-IR" sz="2000" b="1" dirty="0" smtClean="0">
                <a:cs typeface="B Titr" panose="00000700000000000000" pitchFamily="2" charset="-78"/>
              </a:rPr>
              <a:t>اول(20 هفته اول) </a:t>
            </a:r>
            <a:r>
              <a:rPr lang="fa-IR" sz="2000" b="1" dirty="0">
                <a:cs typeface="B Titr" panose="00000700000000000000" pitchFamily="2" charset="-78"/>
              </a:rPr>
              <a:t>بارداري</a:t>
            </a:r>
            <a:endParaRPr lang="en-US" sz="20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7174"/>
            <a:ext cx="6379989" cy="6412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380312" y="2852936"/>
            <a:ext cx="16307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cs typeface="B Titr" panose="00000700000000000000" pitchFamily="2" charset="-78"/>
              </a:rPr>
              <a:t>مراقبت هاي نیمه </a:t>
            </a:r>
            <a:r>
              <a:rPr lang="fa-IR" b="1" dirty="0" smtClean="0">
                <a:cs typeface="B Titr" panose="00000700000000000000" pitchFamily="2" charset="-78"/>
              </a:rPr>
              <a:t>دوم(20 هفته دوم) </a:t>
            </a:r>
            <a:r>
              <a:rPr lang="fa-IR" b="1" dirty="0">
                <a:cs typeface="B Titr" panose="00000700000000000000" pitchFamily="2" charset="-78"/>
              </a:rPr>
              <a:t>بارداري</a:t>
            </a:r>
            <a:endParaRPr lang="en-US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6030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673"/>
            <a:ext cx="6912768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6984776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40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060848"/>
            <a:ext cx="868680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764704"/>
            <a:ext cx="7776864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3838"/>
            <a:ext cx="6696744" cy="641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15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416823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00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1000"/>
            <a:ext cx="8208912" cy="6360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18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764704"/>
            <a:ext cx="777686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259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795077"/>
            <a:ext cx="8686800" cy="404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20080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260648"/>
            <a:ext cx="6867525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01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692697"/>
            <a:ext cx="660082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55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523875"/>
            <a:ext cx="6667500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612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88" y="692696"/>
            <a:ext cx="6905625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80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0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"/>
            <a:ext cx="8928992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854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cs typeface="B Mitra" pitchFamily="2" charset="-78"/>
              </a:rPr>
              <a:t/>
            </a:r>
            <a:br>
              <a:rPr lang="fa-IR" dirty="0" smtClean="0">
                <a:cs typeface="B Mitra" pitchFamily="2" charset="-78"/>
              </a:rPr>
            </a:br>
            <a:endParaRPr lang="fa-IR" dirty="0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a-IR"/>
          </a:p>
        </p:txBody>
      </p:sp>
      <p:pic>
        <p:nvPicPr>
          <p:cNvPr id="33813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404665"/>
            <a:ext cx="7920880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60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9992" y="116633"/>
            <a:ext cx="4347591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1600" dirty="0">
                <a:cs typeface="B Titr" panose="00000700000000000000" pitchFamily="2" charset="-78"/>
              </a:rPr>
              <a:t>مراقبت هاي اول و دوم </a:t>
            </a:r>
            <a:r>
              <a:rPr lang="fa-IR" sz="1600" dirty="0" smtClean="0">
                <a:cs typeface="B Titr" panose="00000700000000000000" pitchFamily="2" charset="-78"/>
              </a:rPr>
              <a:t>پس </a:t>
            </a:r>
            <a:r>
              <a:rPr lang="fa-IR" sz="1600" dirty="0">
                <a:cs typeface="B Titr" panose="00000700000000000000" pitchFamily="2" charset="-78"/>
              </a:rPr>
              <a:t>از زايمان</a:t>
            </a:r>
            <a:endParaRPr lang="en-US" sz="1600" dirty="0">
              <a:cs typeface="B Titr" panose="00000700000000000000" pitchFamily="2" charset="-78"/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692696"/>
            <a:ext cx="8136903" cy="58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58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مراقبت سوم پس اززایمان</a:t>
            </a:r>
            <a:endParaRPr lang="en-US" dirty="0"/>
          </a:p>
        </p:txBody>
      </p:sp>
      <p:pic>
        <p:nvPicPr>
          <p:cNvPr id="757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602" y="1554163"/>
            <a:ext cx="793719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0"/>
            <a:ext cx="7106742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42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13" y="0"/>
            <a:ext cx="6886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52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1301</TotalTime>
  <Words>848</Words>
  <Application>Microsoft Office PowerPoint</Application>
  <PresentationFormat>On-screen Show (4:3)</PresentationFormat>
  <Paragraphs>48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Trek</vt:lpstr>
      <vt:lpstr>بنام خدا</vt:lpstr>
      <vt:lpstr>آشنايي با مجموعه مراقبت هاي ادغام يافته سلامت مادران</vt:lpstr>
      <vt:lpstr>PowerPoint Presentation</vt:lpstr>
      <vt:lpstr>PowerPoint Presentation</vt:lpstr>
      <vt:lpstr>بخش مراقبت هاي معمول پیش از بارداري، بارداري، زايمان و پس از زايمان</vt:lpstr>
      <vt:lpstr>PowerPoint Presentation</vt:lpstr>
      <vt:lpstr>بخش مراقبت هاي ويژه</vt:lpstr>
      <vt:lpstr>PowerPoint Presentation</vt:lpstr>
      <vt:lpstr>PowerPoint Presentation</vt:lpstr>
      <vt:lpstr>پیش از بارداري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بارداري )ب(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مراقبت سوم پس اززایمان</vt:lpstr>
      <vt:lpstr>PowerPoint Presentation</vt:lpstr>
      <vt:lpstr>PowerPoint Presentation</vt:lpstr>
    </vt:vector>
  </TitlesOfParts>
  <Company>MRT Win2Farsi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khanevade</dc:creator>
  <cp:lastModifiedBy>Windows User</cp:lastModifiedBy>
  <cp:revision>116</cp:revision>
  <dcterms:created xsi:type="dcterms:W3CDTF">2011-11-06T06:00:10Z</dcterms:created>
  <dcterms:modified xsi:type="dcterms:W3CDTF">2020-04-27T03:38:00Z</dcterms:modified>
</cp:coreProperties>
</file>