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1BC7CE8-1351-40B6-BAC8-6A86C6F52E76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A1B6154-1694-4E5F-A465-D53757BFCD2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A8%D8%A7%D8%BA_%D9%81%DB%8C%D9%86#cite_note-40" TargetMode="External"/><Relationship Id="rId3" Type="http://schemas.openxmlformats.org/officeDocument/2006/relationships/hyperlink" Target="http://fa.wikipedia.org/wiki/%D8%A8%D8%A7%D8%BA_%D9%81%DB%8C%D9%86#cite_note-36" TargetMode="External"/><Relationship Id="rId7" Type="http://schemas.openxmlformats.org/officeDocument/2006/relationships/hyperlink" Target="http://fa.wikipedia.org/wiki/%D8%A8%D8%A7%D8%BA_%D9%81%DB%8C%D9%86#cite_note-39" TargetMode="External"/><Relationship Id="rId12" Type="http://schemas.openxmlformats.org/officeDocument/2006/relationships/image" Target="../media/image6.jpeg"/><Relationship Id="rId2" Type="http://schemas.openxmlformats.org/officeDocument/2006/relationships/hyperlink" Target="http://fa.wikipedia.org/wiki/%D8%A8%D8%A7%D8%BA_%D9%81%DB%8C%D9%86#cite_note-35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a.wikipedia.org/wiki/%D8%A8%D8%A7%D8%BA_%D9%81%DB%8C%D9%86#cite_note-38" TargetMode="External"/><Relationship Id="rId11" Type="http://schemas.openxmlformats.org/officeDocument/2006/relationships/hyperlink" Target="http://fa.wikipedia.org/wiki/%D9%BE%D8%B1%D9%88%D9%86%D8%AF%D9%87:Fin_Garden,_Kashan.jpg" TargetMode="External"/><Relationship Id="rId5" Type="http://schemas.openxmlformats.org/officeDocument/2006/relationships/hyperlink" Target="http://fa.wikipedia.org/wiki/%D8%A8%D8%A7%D8%BA_%D9%81%DB%8C%D9%86#cite_note-37" TargetMode="External"/><Relationship Id="rId10" Type="http://schemas.openxmlformats.org/officeDocument/2006/relationships/hyperlink" Target="http://fa.wikipedia.org/wiki/%DA%A9%D8%A7%D8%AE_%DA%86%D9%87%D9%84%D8%B3%D8%AA%D9%88%D9%86" TargetMode="External"/><Relationship Id="rId4" Type="http://schemas.openxmlformats.org/officeDocument/2006/relationships/hyperlink" Target="http://fa.wikipedia.org/wiki/%D9%85%DB%8C%D9%86%DB%8C%E2%80%8C%D8%A8%D9%88%D8%B3" TargetMode="External"/><Relationship Id="rId9" Type="http://schemas.openxmlformats.org/officeDocument/2006/relationships/hyperlink" Target="http://fa.wikipedia.org/wiki/%D9%85%DB%8C%D8%AF%D8%A7%D9%86_%D9%86%D9%82%D8%B4%E2%80%8C%D8%AC%D9%87%D8%A7%D9%86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9%82%D8%AA%D9%84" TargetMode="External"/><Relationship Id="rId13" Type="http://schemas.openxmlformats.org/officeDocument/2006/relationships/hyperlink" Target="http://fa.wikipedia.org/wiki/%D8%A8%D8%A7%D8%BA_%D9%81%DB%8C%D9%86#cite_note-1" TargetMode="External"/><Relationship Id="rId3" Type="http://schemas.openxmlformats.org/officeDocument/2006/relationships/hyperlink" Target="http://fa.wikipedia.org/wiki/%D8%A8%D8%A7%D8%BA_%D8%A7%DB%8C%D8%B1%D8%A7%D9%86%DB%8C" TargetMode="External"/><Relationship Id="rId7" Type="http://schemas.openxmlformats.org/officeDocument/2006/relationships/hyperlink" Target="http://fa.wikipedia.org/wiki/%D8%A7%D9%85%DB%8C%D8%B1%DA%A9%D8%A8%DB%8C%D8%B1" TargetMode="External"/><Relationship Id="rId12" Type="http://schemas.openxmlformats.org/officeDocument/2006/relationships/hyperlink" Target="http://fa.wikipedia.org/wiki/%D8%A2%D8%A8" TargetMode="External"/><Relationship Id="rId17" Type="http://schemas.openxmlformats.org/officeDocument/2006/relationships/image" Target="../media/image7.jpeg"/><Relationship Id="rId2" Type="http://schemas.openxmlformats.org/officeDocument/2006/relationships/hyperlink" Target="http://fa.wikipedia.org/wiki/%DA%A9%D8%A7%D8%B4%D8%A7%D9%86" TargetMode="External"/><Relationship Id="rId16" Type="http://schemas.openxmlformats.org/officeDocument/2006/relationships/hyperlink" Target="http://fa.wikipedia.org/wiki/%D9%BE%D8%B1%D9%88%D9%86%D8%AF%D9%87:Bagh-e-fin_kashan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a.wikipedia.org/wiki/%D8%B5%D8%AF%D8%B1%D8%A7%D8%B9%D8%B8%D9%85" TargetMode="External"/><Relationship Id="rId11" Type="http://schemas.openxmlformats.org/officeDocument/2006/relationships/hyperlink" Target="http://fa.wikipedia.org/wiki/%D8%A7%D8%B3%D8%AA%D9%88%D8%A7%D9%86%D9%87" TargetMode="External"/><Relationship Id="rId5" Type="http://schemas.openxmlformats.org/officeDocument/2006/relationships/hyperlink" Target="http://fa.wikipedia.org/wiki/%D9%86%D8%A7%D8%B5%D8%B1%D8%A7%D9%84%D8%AF%DB%8C%D9%86%E2%80%8C%D8%B4%D8%A7%D9%87" TargetMode="External"/><Relationship Id="rId15" Type="http://schemas.openxmlformats.org/officeDocument/2006/relationships/hyperlink" Target="http://fa.wikipedia.org/wiki/%D9%81%D9%87%D8%B1%D8%B3%D8%AA_%D8%A2%D8%AB%D8%A7%D8%B1_%D9%85%D9%84%DB%8C_%D8%A7%DB%8C%D8%B1%D8%A7%D9%86" TargetMode="External"/><Relationship Id="rId10" Type="http://schemas.openxmlformats.org/officeDocument/2006/relationships/hyperlink" Target="http://fa.wikipedia.org/wiki/%D8%A8%D8%B1%D8%AC" TargetMode="External"/><Relationship Id="rId4" Type="http://schemas.openxmlformats.org/officeDocument/2006/relationships/hyperlink" Target="http://fa.wikipedia.org/wiki/%D8%AD%D9%85%D8%A7%D9%85_%D9%81%DB%8C%D9%86" TargetMode="External"/><Relationship Id="rId9" Type="http://schemas.openxmlformats.org/officeDocument/2006/relationships/hyperlink" Target="http://fa.wikipedia.org/wiki/%D8%AF%D9%88%D8%B1%D9%87_%D8%B5%D9%81%D9%88%DB%8C%D9%87" TargetMode="External"/><Relationship Id="rId14" Type="http://schemas.openxmlformats.org/officeDocument/2006/relationships/hyperlink" Target="http://fa.wikipedia.org/wiki/%D8%B4%D9%85%D8%A7%D8%B1%D9%87_%D8%AB%D8%A8%D8%A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BA%DB%8C%D8%A7%D8%AB%E2%80%8C%D8%A7%D9%84%D8%AF%DB%8C%D9%86_%D8%AC%D9%85%D8%B4%DB%8C%D8%AF_%DA%A9%D8%A7%D8%B4%D8%A7%D9%86%DB%8C" TargetMode="External"/><Relationship Id="rId13" Type="http://schemas.openxmlformats.org/officeDocument/2006/relationships/hyperlink" Target="http://fa.wikipedia.org/wiki/%D8%B4%D8%A7%D9%87%E2%80%8C%D8%B9%D8%A8%D8%A7%D8%B3_%D8%AF%D9%88%D9%85" TargetMode="External"/><Relationship Id="rId18" Type="http://schemas.openxmlformats.org/officeDocument/2006/relationships/hyperlink" Target="http://fa.wikipedia.org/wiki/%D9%86%D8%A7%D8%AF%D8%B1_%D8%B4%D8%A7%D9%87" TargetMode="External"/><Relationship Id="rId3" Type="http://schemas.openxmlformats.org/officeDocument/2006/relationships/hyperlink" Target="http://fa.wikipedia.org/wiki/%D8%A8%D8%A7%D8%BA_%D9%81%DB%8C%D9%86#cite_note-3" TargetMode="External"/><Relationship Id="rId21" Type="http://schemas.openxmlformats.org/officeDocument/2006/relationships/hyperlink" Target="http://fa.wikipedia.org/wiki/%D8%A8%D8%A7%D8%BA_%D9%81%DB%8C%D9%86#cite_note-8" TargetMode="External"/><Relationship Id="rId7" Type="http://schemas.openxmlformats.org/officeDocument/2006/relationships/hyperlink" Target="http://fa.wikipedia.org/wiki/%D8%A8%D8%A7%D8%BA_%D9%81%DB%8C%D9%86#cite_note-5" TargetMode="External"/><Relationship Id="rId12" Type="http://schemas.openxmlformats.org/officeDocument/2006/relationships/hyperlink" Target="http://fa.wikipedia.org/wiki/%D8%B4%D8%A7%D9%87_%D8%B5%D9%81%DB%8C" TargetMode="External"/><Relationship Id="rId17" Type="http://schemas.openxmlformats.org/officeDocument/2006/relationships/hyperlink" Target="http://fa.wikipedia.org/wiki/%D8%AD%D9%85%D9%84%D9%87_%D8%A7%D9%81%D8%BA%D8%A7%D9%86" TargetMode="External"/><Relationship Id="rId2" Type="http://schemas.openxmlformats.org/officeDocument/2006/relationships/hyperlink" Target="http://fa.wikipedia.org/wiki/%D8%A2%D9%84%E2%80%8C%D8%A8%D9%88%DB%8C%D9%87" TargetMode="External"/><Relationship Id="rId16" Type="http://schemas.openxmlformats.org/officeDocument/2006/relationships/hyperlink" Target="http://fa.wikipedia.org/wiki/%D8%AF%D9%88%D8%B1%D9%87_%D8%B2%D9%86%D8%AF%DB%8C%D9%87" TargetMode="External"/><Relationship Id="rId20" Type="http://schemas.openxmlformats.org/officeDocument/2006/relationships/hyperlink" Target="http://fa.wikipedia.org/wiki/%D8%B2%D9%84%D8%B2%D9%84%D9%87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a.wikipedia.org/wiki/%D8%B4%D8%A7%D9%87%E2%80%8C%D8%B9%D8%A8%D8%A7%D8%B3_%D8%A7%D9%88%D9%84" TargetMode="External"/><Relationship Id="rId11" Type="http://schemas.openxmlformats.org/officeDocument/2006/relationships/hyperlink" Target="http://fa.wikipedia.org/wiki/%D8%A8%D8%A7%D8%BA_%D9%81%DB%8C%D9%86#cite_note-7" TargetMode="External"/><Relationship Id="rId5" Type="http://schemas.openxmlformats.org/officeDocument/2006/relationships/hyperlink" Target="http://fa.wikipedia.org/wiki/%D8%A8%D8%A7%D8%BA_%D9%81%DB%8C%D9%86#cite_note-4" TargetMode="External"/><Relationship Id="rId15" Type="http://schemas.openxmlformats.org/officeDocument/2006/relationships/hyperlink" Target="http://fa.wikipedia.org/wiki/%DA%86%D8%B4%D9%85%D9%87_%D8%B3%D9%84%DB%8C%D9%85%D8%A7%D9%86%DB%8C%D9%87" TargetMode="External"/><Relationship Id="rId10" Type="http://schemas.openxmlformats.org/officeDocument/2006/relationships/hyperlink" Target="http://fa.wikipedia.org/wiki/%D8%B4%DB%8C%D8%AE_%D8%A8%D9%87%D8%A7%DB%8C%DB%8C" TargetMode="External"/><Relationship Id="rId19" Type="http://schemas.openxmlformats.org/officeDocument/2006/relationships/hyperlink" Target="http://fa.wikipedia.org/wiki/%DA%A9%D8%B1%DB%8C%D9%85%D8%AE%D8%A7%D9%86_%D8%B2%D9%86%D8%AF" TargetMode="External"/><Relationship Id="rId4" Type="http://schemas.openxmlformats.org/officeDocument/2006/relationships/hyperlink" Target="http://fa.wikipedia.org/wiki/%D8%A7%DB%8C%D9%84%D8%AE%D8%A7%D9%86%D8%A7%D9%86_%D9%85%D8%BA%D9%88%D9%84" TargetMode="External"/><Relationship Id="rId9" Type="http://schemas.openxmlformats.org/officeDocument/2006/relationships/hyperlink" Target="http://fa.wikipedia.org/wiki/%D8%A8%D8%A7%D8%BA_%D9%81%DB%8C%D9%86#cite_note-6" TargetMode="External"/><Relationship Id="rId14" Type="http://schemas.openxmlformats.org/officeDocument/2006/relationships/hyperlink" Target="http://fa.wikipedia.org/wiki/%D8%B4%D8%A7%D9%87_%D8%B3%D9%84%DB%8C%D9%85%D8%A7%D9%86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A8%D8%A7%D8%BA_%D9%81%DB%8C%D9%86#cite_note-10" TargetMode="External"/><Relationship Id="rId13" Type="http://schemas.openxmlformats.org/officeDocument/2006/relationships/hyperlink" Target="http://fa.wikipedia.org/wiki/%D8%AD%D9%85%D8%A7%D9%85_%D9%81%DB%8C%D9%86" TargetMode="External"/><Relationship Id="rId3" Type="http://schemas.openxmlformats.org/officeDocument/2006/relationships/hyperlink" Target="http://fa.wikipedia.org/wiki/%D8%A8%D8%A7%D8%BA_%D9%81%DB%8C%D9%86#cite_note-9" TargetMode="External"/><Relationship Id="rId7" Type="http://schemas.openxmlformats.org/officeDocument/2006/relationships/hyperlink" Target="http://fa.wikipedia.org/wiki/%D8%AD%D9%85%D8%A7%D9%85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fa.wikipedia.org/wiki/%D9%81%D8%AA%D8%AD%D8%B9%D9%84%DB%8C%E2%80%8C%D8%B4%D8%A7%D9%87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a.wikipedia.org/wiki/%DA%A9%D8%AA%D8%A7%D8%A8%D8%AE%D8%A7%D9%86%D9%87" TargetMode="External"/><Relationship Id="rId11" Type="http://schemas.openxmlformats.org/officeDocument/2006/relationships/image" Target="../media/image8.jpeg"/><Relationship Id="rId5" Type="http://schemas.openxmlformats.org/officeDocument/2006/relationships/hyperlink" Target="http://fa.wikipedia.org/wiki/%D9%85%D9%88%D8%B2%D9%87_%D9%85%D9%84%DB%8C_%DA%A9%D8%A7%D8%B4%D8%A7%D9%86" TargetMode="External"/><Relationship Id="rId10" Type="http://schemas.openxmlformats.org/officeDocument/2006/relationships/hyperlink" Target="http://fa.wikipedia.org/wiki/%D9%BE%D8%B1%D9%88%D9%86%D8%AF%D9%87:Fingarden7.jpg" TargetMode="External"/><Relationship Id="rId4" Type="http://schemas.openxmlformats.org/officeDocument/2006/relationships/hyperlink" Target="http://fa.wikipedia.org/wiki/%D8%AF%D9%88%D8%B1%D9%87_%D9%BE%D9%87%D9%84%D9%88%DB%8C" TargetMode="External"/><Relationship Id="rId9" Type="http://schemas.openxmlformats.org/officeDocument/2006/relationships/hyperlink" Target="http://fa.wikipedia.org/wiki/%D8%A8%D8%A7%D8%BA_%D9%81%DB%8C%D9%86#cite_note-11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AF%D9%88%D8%B1%D8%A8%DB%8C%D9%86_%D9%85%D8%AF%D8%A7%D8%B1%D8%A8%D8%B3%D8%AA%D9%87" TargetMode="External"/><Relationship Id="rId13" Type="http://schemas.openxmlformats.org/officeDocument/2006/relationships/hyperlink" Target="http://fa.wikipedia.org/wiki/%D9%BE%D8%B1%D9%88%D9%86%D8%AF%D9%87:Fingarden5.jpg" TargetMode="External"/><Relationship Id="rId3" Type="http://schemas.openxmlformats.org/officeDocument/2006/relationships/hyperlink" Target="http://fa.wikipedia.org/wiki/%D9%85%D8%B1%D9%85%D8%AA" TargetMode="External"/><Relationship Id="rId7" Type="http://schemas.openxmlformats.org/officeDocument/2006/relationships/hyperlink" Target="http://fa.wikipedia.org/wiki/%D8%A8%D8%A7%D8%BA_%D9%81%DB%8C%D9%86#cite_note-14" TargetMode="External"/><Relationship Id="rId12" Type="http://schemas.openxmlformats.org/officeDocument/2006/relationships/hyperlink" Target="http://fa.wikipedia.org/wiki/%D8%A8%D8%A7%D8%BA_%D9%81%DB%8C%D9%86#cite_note-16" TargetMode="External"/><Relationship Id="rId17" Type="http://schemas.openxmlformats.org/officeDocument/2006/relationships/image" Target="../media/image11.jpeg"/><Relationship Id="rId2" Type="http://schemas.openxmlformats.org/officeDocument/2006/relationships/hyperlink" Target="http://fa.wikipedia.org/wiki/%D8%A7%D8%B3%D8%AA%D8%AE%D8%B1" TargetMode="External"/><Relationship Id="rId16" Type="http://schemas.openxmlformats.org/officeDocument/2006/relationships/hyperlink" Target="http://www.anobanini.ir/pic/travel/esfahan/kashan/bagh-fin/b/2007_02190116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a.wikipedia.org/wiki/%DA%A9%D9%88%D8%B4%DA%A9" TargetMode="External"/><Relationship Id="rId11" Type="http://schemas.openxmlformats.org/officeDocument/2006/relationships/hyperlink" Target="http://fa.wikipedia.org/wiki/%D9%BE%DB%8C%D8%A7%D8%AF%D9%87%E2%80%8C%D8%B1%D9%88" TargetMode="External"/><Relationship Id="rId5" Type="http://schemas.openxmlformats.org/officeDocument/2006/relationships/hyperlink" Target="http://fa.wikipedia.org/wiki/%D8%A8%D8%A7%D8%BA_%D9%81%DB%8C%D9%86#cite_note-13" TargetMode="External"/><Relationship Id="rId15" Type="http://schemas.openxmlformats.org/officeDocument/2006/relationships/image" Target="../media/image9.png"/><Relationship Id="rId10" Type="http://schemas.openxmlformats.org/officeDocument/2006/relationships/hyperlink" Target="http://fa.wikipedia.org/wiki/%DB%8C%D9%88%D9%86%D8%B3%DA%A9%D9%88" TargetMode="External"/><Relationship Id="rId4" Type="http://schemas.openxmlformats.org/officeDocument/2006/relationships/hyperlink" Target="http://fa.wikipedia.org/wiki/%D8%A8%D8%A7%D8%BA_%D9%81%DB%8C%D9%86#cite_note-12" TargetMode="External"/><Relationship Id="rId9" Type="http://schemas.openxmlformats.org/officeDocument/2006/relationships/hyperlink" Target="http://fa.wikipedia.org/wiki/%D8%A8%D8%A7%D8%BA_%D9%81%DB%8C%D9%86#cite_note-15" TargetMode="External"/><Relationship Id="rId1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://fa.wikipedia.org/wiki/%D9%85%D8%B9%D9%85%D8%A7%D8%B1%DB%8C" TargetMode="External"/><Relationship Id="rId7" Type="http://schemas.openxmlformats.org/officeDocument/2006/relationships/hyperlink" Target="http://www.anobanini.ir/pic/travel/esfahan/kashan/b/CAM_0292.jpg" TargetMode="External"/><Relationship Id="rId2" Type="http://schemas.openxmlformats.org/officeDocument/2006/relationships/hyperlink" Target="http://fa.wikipedia.org/wiki/%D8%AF%D8%B1%D8%AE%D8%AA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hyperlink" Target="http://www.anobanini.ir/pic/travel/esfahan/kashan/bagh-fin/b/2007_02190137.jpg" TargetMode="External"/><Relationship Id="rId4" Type="http://schemas.openxmlformats.org/officeDocument/2006/relationships/hyperlink" Target="http://fa.wikipedia.org/wiki/%D9%85%D9%86%D8%B8%D8%B1_%D9%81%D8%B1%D9%87%D9%86%DA%AF%DB%8C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AD%D9%88%D8%B6" TargetMode="External"/><Relationship Id="rId13" Type="http://schemas.openxmlformats.org/officeDocument/2006/relationships/hyperlink" Target="http://fa.wikipedia.org/wiki/%D8%A8%D8%A7%D8%BA_%D9%81%DB%8C%D9%86#cite_note-21" TargetMode="External"/><Relationship Id="rId3" Type="http://schemas.openxmlformats.org/officeDocument/2006/relationships/hyperlink" Target="http://fa.wikipedia.org/wiki/%DA%A9%D8%A7%D8%B4%DB%8C" TargetMode="External"/><Relationship Id="rId7" Type="http://schemas.openxmlformats.org/officeDocument/2006/relationships/hyperlink" Target="http://fa.wikipedia.org/wiki/%D8%A7%D8%B3%D8%AA%D8%AE%D8%B1" TargetMode="External"/><Relationship Id="rId12" Type="http://schemas.openxmlformats.org/officeDocument/2006/relationships/hyperlink" Target="http://fa.wikipedia.org/wiki/%D9%81%D9%88%D8%A7%D8%B1%D9%87" TargetMode="External"/><Relationship Id="rId17" Type="http://schemas.openxmlformats.org/officeDocument/2006/relationships/image" Target="../media/image11.jpeg"/><Relationship Id="rId2" Type="http://schemas.openxmlformats.org/officeDocument/2006/relationships/hyperlink" Target="http://fa.wikipedia.org/wiki/%D8%A8%D8%A7%D8%BA_%D9%81%DB%8C%D9%86#cite_note-18" TargetMode="External"/><Relationship Id="rId16" Type="http://schemas.openxmlformats.org/officeDocument/2006/relationships/hyperlink" Target="http://www.anobanini.ir/pic/travel/esfahan/kashan/bagh-fin/b/2007_02190116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a.wikipedia.org/wiki/%D8%A8%D8%A7%D8%BA_%D9%81%DB%8C%D9%86#cite_note-19" TargetMode="External"/><Relationship Id="rId11" Type="http://schemas.openxmlformats.org/officeDocument/2006/relationships/hyperlink" Target="http://fa.wikipedia.org/wiki/%DA%86%D8%B4%D9%85%D9%87" TargetMode="External"/><Relationship Id="rId5" Type="http://schemas.openxmlformats.org/officeDocument/2006/relationships/hyperlink" Target="http://fa.wikipedia.org/wiki/%DA%A9%D9%88%DB%8C%D8%B1" TargetMode="External"/><Relationship Id="rId15" Type="http://schemas.openxmlformats.org/officeDocument/2006/relationships/hyperlink" Target="http://fa.wikipedia.org/wiki/%D8%A8%D8%A7%D8%BA_%D9%81%DB%8C%D9%86#cite_note-23" TargetMode="External"/><Relationship Id="rId10" Type="http://schemas.openxmlformats.org/officeDocument/2006/relationships/hyperlink" Target="http://fa.wikipedia.org/wiki/%D8%A8%D8%A7%D8%BA_%D9%81%DB%8C%D9%86#cite_note-20" TargetMode="External"/><Relationship Id="rId4" Type="http://schemas.openxmlformats.org/officeDocument/2006/relationships/hyperlink" Target="http://fa.wikipedia.org/wiki/%D9%81%DB%8C%D8%B1%D9%88%D8%B2%D9%87%E2%80%8C%D8%A7%DB%8C" TargetMode="External"/><Relationship Id="rId9" Type="http://schemas.openxmlformats.org/officeDocument/2006/relationships/hyperlink" Target="http://fa.wikipedia.org/wiki/%DA%86%D8%B4%D9%85%D9%87_%D8%B3%D9%84%DB%8C%D9%85%D8%A7%D9%86%DB%8C%D9%87" TargetMode="External"/><Relationship Id="rId14" Type="http://schemas.openxmlformats.org/officeDocument/2006/relationships/hyperlink" Target="http://fa.wikipedia.org/wiki/%D8%A8%D8%A7%D8%BA_%D9%81%DB%8C%D9%86#cite_note-22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B3%DB%8C%D9%85%D8%A7%D9%86" TargetMode="External"/><Relationship Id="rId13" Type="http://schemas.openxmlformats.org/officeDocument/2006/relationships/image" Target="../media/image9.png"/><Relationship Id="rId3" Type="http://schemas.openxmlformats.org/officeDocument/2006/relationships/hyperlink" Target="http://fa.wikipedia.org/wiki/%D8%AF%D8%B1%D8%AE%D8%AA_%DA%86%D9%86%D8%A7%D8%B1" TargetMode="External"/><Relationship Id="rId7" Type="http://schemas.openxmlformats.org/officeDocument/2006/relationships/hyperlink" Target="http://fa.wikipedia.org/wiki/%D8%A2%D9%87%DA%A9" TargetMode="External"/><Relationship Id="rId12" Type="http://schemas.openxmlformats.org/officeDocument/2006/relationships/image" Target="../media/image14.jpeg"/><Relationship Id="rId2" Type="http://schemas.openxmlformats.org/officeDocument/2006/relationships/hyperlink" Target="http://fa.wikipedia.org/wiki/%D8%AF%D8%B1%D8%AE%D8%AA_%D8%B3%D8%B1%D9%8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a.wikipedia.org/wiki/%D8%A8%D8%A7%D8%BA_%D9%81%DB%8C%D9%86#cite_note-26" TargetMode="External"/><Relationship Id="rId11" Type="http://schemas.openxmlformats.org/officeDocument/2006/relationships/hyperlink" Target="http://fa.wikipedia.org/wiki/%D9%BE%D8%B1%D9%88%D9%86%D8%AF%D9%87:Fingarden1.jpg" TargetMode="External"/><Relationship Id="rId5" Type="http://schemas.openxmlformats.org/officeDocument/2006/relationships/hyperlink" Target="http://fa.wikipedia.org/wiki/%D8%A8%D8%A7%D8%BA_%D9%81%DB%8C%D9%86#cite_note-25" TargetMode="External"/><Relationship Id="rId10" Type="http://schemas.openxmlformats.org/officeDocument/2006/relationships/hyperlink" Target="http://fa.wikipedia.org/wiki/%D8%A8%D8%A7%D8%BA_%D9%81%DB%8C%D9%86#cite_note-28" TargetMode="External"/><Relationship Id="rId4" Type="http://schemas.openxmlformats.org/officeDocument/2006/relationships/hyperlink" Target="http://fa.wikipedia.org/wiki/%D8%A8%D8%A7%D8%BA_%D9%81%DB%8C%D9%86#cite_note-24" TargetMode="External"/><Relationship Id="rId9" Type="http://schemas.openxmlformats.org/officeDocument/2006/relationships/hyperlink" Target="http://fa.wikipedia.org/wiki/%D8%A8%D8%A7%D8%BA_%D9%81%DB%8C%D9%86#cite_note-27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fa.wikipedia.org/wiki/%DA%A9%D9%88%D8%B4%DA%A9" TargetMode="External"/><Relationship Id="rId2" Type="http://schemas.openxmlformats.org/officeDocument/2006/relationships/hyperlink" Target="http://fa.wikipedia.org/wiki/%D8%A8%D8%A7%D8%BA_%D9%81%DB%8C%D9%86#cite_note-2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7.jpeg"/><Relationship Id="rId4" Type="http://schemas.openxmlformats.org/officeDocument/2006/relationships/hyperlink" Target="http://fa.wikipedia.org/wiki/%D9%BE%D8%B1%D9%88%D9%86%D8%AF%D9%87:Bagh-e-fin_kashan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fa.wikipedia.org/wiki/%D8%A8%D8%A7%D8%BA_%D9%81%DB%8C%D9%86#cite_note-33" TargetMode="External"/><Relationship Id="rId7" Type="http://schemas.openxmlformats.org/officeDocument/2006/relationships/hyperlink" Target="http://fa.wikipedia.org/wiki/%DA%A9%D8%A7%D8%B4%DB%8C%E2%80%8C%DA%A9%D8%A7%D8%B1%DB%8C" TargetMode="External"/><Relationship Id="rId2" Type="http://schemas.openxmlformats.org/officeDocument/2006/relationships/hyperlink" Target="http://fa.wikipedia.org/wiki/%D9%81%D9%87%D8%B1%D8%B3%D8%AA_%D8%A2%D8%AB%D8%A7%D8%B1_%D9%85%D9%84%DB%8C_%D8%A7%DB%8C%D8%B1%D8%A7%D9%8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hyperlink" Target="http://fa.wikipedia.org/wiki/%D9%BE%D8%B1%D9%88%D9%86%D8%AF%D9%87:Fingarden2.jpg" TargetMode="External"/><Relationship Id="rId4" Type="http://schemas.openxmlformats.org/officeDocument/2006/relationships/hyperlink" Target="http://fa.wikipedia.org/wiki/%D9%81%D9%87%D8%B1%D8%B3%D8%AA_%D9%85%DB%8C%D8%B1%D8%A7%D8%AB_%D8%AC%D9%87%D8%A7%D9%86%DB%8C_%DB%8C%D9%88%D9%86%D8%B3%DA%A9%D9%88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nobanini.ir/pic/travel/esfahan/kashan/bagh-fin/b/2007_02190155.jpg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hyperlink" Target="http://www.anobanini.ir/pic/travel/esfahan/kashan/bagh-fin/b/2007_02190135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nobanini.ir/pic/travel/esfahan/kashan/bagh-fin/b/2007_02190152.jpg" TargetMode="External"/><Relationship Id="rId5" Type="http://schemas.openxmlformats.org/officeDocument/2006/relationships/image" Target="../media/image17.jpeg"/><Relationship Id="rId10" Type="http://schemas.openxmlformats.org/officeDocument/2006/relationships/hyperlink" Target="http://fa.wikipedia.org/wiki/%DA%A9%D8%A7%D8%B4%DB%8C%E2%80%8C%DA%A9%D8%A7%D8%B1%DB%8C" TargetMode="External"/><Relationship Id="rId4" Type="http://schemas.openxmlformats.org/officeDocument/2006/relationships/hyperlink" Target="http://www.anobanini.ir/pic/travel/esfahan/kashan/bagh-fin/b/2007_02190149.jpg" TargetMode="External"/><Relationship Id="rId9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anobanini.ir/pic/travel/esfahan/kashan/b/CAM_0298.jpg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nobanini.ir/pic/travel/esfahan/kashan/b/CAM_0295.jpg" TargetMode="External"/><Relationship Id="rId3" Type="http://schemas.openxmlformats.org/officeDocument/2006/relationships/image" Target="../media/image8.jpeg"/><Relationship Id="rId7" Type="http://schemas.openxmlformats.org/officeDocument/2006/relationships/image" Target="../media/image22.jpeg"/><Relationship Id="rId2" Type="http://schemas.openxmlformats.org/officeDocument/2006/relationships/hyperlink" Target="http://fa.wikipedia.org/wiki/%D9%BE%D8%B1%D9%88%D9%86%D8%AF%D9%87:Fingarden7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nobanini.ir/pic/travel/esfahan/kashan/b/CAM_0294.jpg" TargetMode="External"/><Relationship Id="rId5" Type="http://schemas.openxmlformats.org/officeDocument/2006/relationships/image" Target="../media/image21.jpeg"/><Relationship Id="rId4" Type="http://schemas.openxmlformats.org/officeDocument/2006/relationships/hyperlink" Target="http://www.anobanini.ir/pic/travel/esfahan/kashan/bagh-fin/b/2007_02190145.jpg" TargetMode="External"/><Relationship Id="rId9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2" descr="http://www.memarinews.com/Image/News/f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2057400"/>
            <a:ext cx="4679373" cy="2819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21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a-IR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fa-IR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fa-IR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fa-IR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98964" y="30078"/>
            <a:ext cx="49460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به نام تنها معمار هستی</a:t>
            </a:r>
            <a:endParaRPr lang="en-US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17093" y="766694"/>
            <a:ext cx="45098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دانشگاه آزاد اسلامی واحد سقز</a:t>
            </a:r>
            <a:endParaRPr 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12816" y="1571035"/>
            <a:ext cx="6934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درس و عنوان:        </a:t>
            </a:r>
            <a:r>
              <a:rPr lang="fa-IR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معماری اسلامی2(باغ فین کاشان)</a:t>
            </a:r>
            <a:endParaRPr 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49679" y="6324600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سال تحصیلی:    نیم سال اول91</a:t>
            </a:r>
            <a:endParaRPr 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31225" y="2783903"/>
            <a:ext cx="510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رشته تحصیلی:     </a:t>
            </a:r>
            <a:r>
              <a:rPr lang="fa-I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مهندسی معماری</a:t>
            </a:r>
            <a:endParaRPr 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01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77000" y="198428"/>
            <a:ext cx="25058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موقعیت و کاربرد فعلی </a:t>
            </a:r>
            <a:endParaRPr 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86200" y="1143000"/>
            <a:ext cx="41822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باغ فین در ۹ کیلومتری مرکز شهر کاشان و در انتهای خیابان امیرکبیر فعلی و روستای فین کوچک قدیم قرار دارد.</a:t>
            </a:r>
            <a:r>
              <a:rPr lang="fa-IR" u="sng" baseline="30000" dirty="0">
                <a:hlinkClick r:id="rId2"/>
              </a:rPr>
              <a:t>[۳۵]</a:t>
            </a:r>
            <a:r>
              <a:rPr lang="fa-IR" dirty="0"/>
              <a:t> این باغ در مجاورت چشمه سلیمانیه و بالادست دشتی با شیب ملایم قرار دارد.</a:t>
            </a:r>
            <a:r>
              <a:rPr lang="fa-IR" u="sng" baseline="30000" dirty="0">
                <a:hlinkClick r:id="rId3"/>
              </a:rPr>
              <a:t>[۳۶]</a:t>
            </a:r>
            <a:r>
              <a:rPr lang="fa-IR" dirty="0"/>
              <a:t> در حال حاضر بخشی از ابنیه موجود به چای‌خانه و کباب‌خانه اختصاص دارد. دسترسی به باغ فین از طریق خیابان امیرکبیر صورت می‌پذیرد. وسایل نقلیه عمومی از جمله </a:t>
            </a:r>
            <a:r>
              <a:rPr lang="fa-IR" u="sng" dirty="0">
                <a:hlinkClick r:id="rId4" tooltip="مینی‌بوس"/>
              </a:rPr>
              <a:t>مینی‌بوس</a:t>
            </a:r>
            <a:r>
              <a:rPr lang="fa-IR" dirty="0"/>
              <a:t> از مرکز شهر کاشان این دسترسی را تامین می‌کنند.</a:t>
            </a:r>
            <a:r>
              <a:rPr lang="fa-IR" u="sng" baseline="30000" dirty="0">
                <a:hlinkClick r:id="rId5"/>
              </a:rPr>
              <a:t>[۳۷]</a:t>
            </a:r>
            <a:endParaRPr lang="en-US" dirty="0"/>
          </a:p>
          <a:p>
            <a:pPr algn="r" rtl="1"/>
            <a:r>
              <a:rPr lang="fa-IR" dirty="0"/>
              <a:t>موزه ملی کاشان واقع در این باغ از سال ۱۳۸۵ تا سال ۱۳۸۹ تعطیل بوده و در بهمن‌ماه ۱۳۸۹ مجددا دایر شده‌است.</a:t>
            </a:r>
            <a:r>
              <a:rPr lang="fa-IR" u="sng" baseline="30000" dirty="0">
                <a:hlinkClick r:id="rId6"/>
              </a:rPr>
              <a:t>[۳۸]</a:t>
            </a:r>
            <a:r>
              <a:rPr lang="fa-IR" u="sng" baseline="30000" dirty="0">
                <a:hlinkClick r:id="rId7"/>
              </a:rPr>
              <a:t>[۳۹]</a:t>
            </a:r>
            <a:r>
              <a:rPr lang="fa-IR" dirty="0"/>
              <a:t> امروزه بازدید از بخش‌های گوناگون باغ امکان‌پذیر است.</a:t>
            </a:r>
            <a:r>
              <a:rPr lang="fa-IR" u="sng" baseline="30000" dirty="0">
                <a:hlinkClick r:id="rId8"/>
              </a:rPr>
              <a:t>[۴۰]</a:t>
            </a:r>
            <a:r>
              <a:rPr lang="fa-IR" dirty="0"/>
              <a:t> این مجموعه، در کنار </a:t>
            </a:r>
            <a:r>
              <a:rPr lang="fa-IR" dirty="0">
                <a:hlinkClick r:id="rId9" tooltip="میدان نقش‌جهان"/>
              </a:rPr>
              <a:t>میدان نقش‌جهان</a:t>
            </a:r>
            <a:r>
              <a:rPr lang="fa-IR" dirty="0"/>
              <a:t> و </a:t>
            </a:r>
            <a:r>
              <a:rPr lang="fa-IR" u="sng" dirty="0">
                <a:hlinkClick r:id="rId10" tooltip="کاخ چهلستون"/>
              </a:rPr>
              <a:t>کاخ چهلستون</a:t>
            </a:r>
            <a:r>
              <a:rPr lang="fa-IR" dirty="0"/>
              <a:t>، بیشترین بازدید کننده و گردشگر استان اصفهان را به سوی خود جلب می‌نماید</a:t>
            </a:r>
            <a:endParaRPr lang="en-US" dirty="0"/>
          </a:p>
        </p:txBody>
      </p:sp>
      <p:pic>
        <p:nvPicPr>
          <p:cNvPr id="7" name="Picture 6" descr="Fin Garden, Kashan.jpg">
            <a:hlinkClick r:id="rId11"/>
          </p:cNvPr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990600" y="1295400"/>
            <a:ext cx="2847110" cy="3154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661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81800" y="228600"/>
            <a:ext cx="18540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تاریخچه </a:t>
            </a:r>
            <a:endParaRPr lang="en-U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7200" y="1295400"/>
            <a:ext cx="36576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باغ فین </a:t>
            </a:r>
            <a:r>
              <a:rPr lang="fa-IR" dirty="0">
                <a:hlinkClick r:id="rId2" tooltip="کاشان"/>
              </a:rPr>
              <a:t>کاشان</a:t>
            </a:r>
            <a:r>
              <a:rPr lang="fa-IR" dirty="0"/>
              <a:t>، نام یک </a:t>
            </a:r>
            <a:r>
              <a:rPr lang="fa-IR" dirty="0">
                <a:hlinkClick r:id="rId3" tooltip="باغ ایرانی"/>
              </a:rPr>
              <a:t>باغ ایرانی</a:t>
            </a:r>
            <a:r>
              <a:rPr lang="fa-IR" dirty="0"/>
              <a:t> است که </a:t>
            </a:r>
            <a:r>
              <a:rPr lang="fa-IR" dirty="0">
                <a:hlinkClick r:id="rId4" tooltip="حمام فین"/>
              </a:rPr>
              <a:t>حمام فین</a:t>
            </a:r>
            <a:r>
              <a:rPr lang="fa-IR" dirty="0"/>
              <a:t> نیز در آن قرار دارد. مکان نامبرده جایی است که </a:t>
            </a:r>
            <a:r>
              <a:rPr lang="fa-IR" dirty="0">
                <a:hlinkClick r:id="rId5" tooltip="ناصرالدین‌شاه"/>
              </a:rPr>
              <a:t>ناصرالدین‌شاه</a:t>
            </a:r>
            <a:r>
              <a:rPr lang="fa-IR" dirty="0"/>
              <a:t>، در سال ۱۸۵۲ میلادی </a:t>
            </a:r>
            <a:r>
              <a:rPr lang="fa-IR" dirty="0">
                <a:hlinkClick r:id="rId6" tooltip="صدراعظم"/>
              </a:rPr>
              <a:t>صدراعظم</a:t>
            </a:r>
            <a:r>
              <a:rPr lang="fa-IR" dirty="0"/>
              <a:t> خود </a:t>
            </a:r>
            <a:r>
              <a:rPr lang="fa-IR" dirty="0">
                <a:hlinkClick r:id="rId7" tooltip="امیرکبیر"/>
              </a:rPr>
              <a:t>امیرکبیر</a:t>
            </a:r>
            <a:r>
              <a:rPr lang="fa-IR" dirty="0"/>
              <a:t> را در آن به </a:t>
            </a:r>
            <a:r>
              <a:rPr lang="fa-IR" dirty="0">
                <a:hlinkClick r:id="rId8" tooltip="قتل"/>
              </a:rPr>
              <a:t>قتل</a:t>
            </a:r>
            <a:r>
              <a:rPr lang="fa-IR" dirty="0"/>
              <a:t> رساند. سابقه و قدمت باغ فین و بناهای آن به </a:t>
            </a:r>
            <a:r>
              <a:rPr lang="fa-IR" dirty="0">
                <a:hlinkClick r:id="rId9" tooltip="دوره صفویه"/>
              </a:rPr>
              <a:t>دوره صفویه</a:t>
            </a:r>
            <a:r>
              <a:rPr lang="fa-IR" dirty="0"/>
              <a:t> بازمی‌گردد. وسعت باغ بالغ بر ۲۳ هزار مترمربع و شامل یک حیاط مرکزی است که به وسیله دیوار، بارو و </a:t>
            </a:r>
            <a:r>
              <a:rPr lang="fa-IR" dirty="0">
                <a:hlinkClick r:id="rId10" tooltip="برج"/>
              </a:rPr>
              <a:t>برجهای</a:t>
            </a:r>
            <a:r>
              <a:rPr lang="en-US" dirty="0"/>
              <a:t> </a:t>
            </a:r>
            <a:r>
              <a:rPr lang="fa-IR" dirty="0">
                <a:hlinkClick r:id="rId11" tooltip="استوانه"/>
              </a:rPr>
              <a:t>استوانه</a:t>
            </a:r>
            <a:r>
              <a:rPr lang="fa-IR" dirty="0"/>
              <a:t> شکل محصور شده‌است. در مقایسه با بسیاری از باغ‌های ایرانی مشابه، باغ فین با </a:t>
            </a:r>
            <a:r>
              <a:rPr lang="fa-IR" dirty="0">
                <a:hlinkClick r:id="rId12" tooltip="آب"/>
              </a:rPr>
              <a:t>آب</a:t>
            </a:r>
            <a:r>
              <a:rPr lang="fa-IR" dirty="0"/>
              <a:t> قابل توجهی مشروب می‌شود.</a:t>
            </a:r>
            <a:r>
              <a:rPr lang="fa-IR" baseline="30000" dirty="0">
                <a:hlinkClick r:id="rId13"/>
              </a:rPr>
              <a:t>[۱]</a:t>
            </a:r>
            <a:endParaRPr lang="en-US" dirty="0"/>
          </a:p>
          <a:p>
            <a:pPr algn="r" rtl="1"/>
            <a:r>
              <a:rPr lang="fa-IR" dirty="0"/>
              <a:t>باغ فین و مجموعه بناهای آن در </a:t>
            </a:r>
            <a:r>
              <a:rPr lang="fa-IR" dirty="0">
                <a:hlinkClick r:id="rId2" tooltip="کاشان"/>
              </a:rPr>
              <a:t>کاشان</a:t>
            </a:r>
            <a:r>
              <a:rPr lang="fa-IR" dirty="0"/>
              <a:t>، باغ فین واقع شده و این اثر در تاریخ ۱۵ آذر ۱۳۱۴ با </a:t>
            </a:r>
            <a:r>
              <a:rPr lang="fa-IR" dirty="0">
                <a:hlinkClick r:id="rId14" tooltip="شماره ثبت"/>
              </a:rPr>
              <a:t>شمارهٔ ثبت</a:t>
            </a:r>
            <a:r>
              <a:rPr lang="fa-IR" dirty="0"/>
              <a:t> ۲۳۸ به‌عنوان یکی از </a:t>
            </a:r>
            <a:r>
              <a:rPr lang="fa-IR" dirty="0">
                <a:hlinkClick r:id="rId15" tooltip="فهرست آثار ملی ایران"/>
              </a:rPr>
              <a:t>آثار ملی ایران</a:t>
            </a:r>
            <a:r>
              <a:rPr lang="fa-IR" dirty="0"/>
              <a:t> به ثبت رسیده‌است</a:t>
            </a:r>
            <a:endParaRPr lang="en-US" dirty="0"/>
          </a:p>
        </p:txBody>
      </p:sp>
      <p:pic>
        <p:nvPicPr>
          <p:cNvPr id="4" name="Picture 3" descr="http://upload.wikimedia.org/wikipedia/commons/thumb/6/6f/Bagh-e-fin_kashan.jpg/300px-Bagh-e-fin_kashan.jpg">
            <a:hlinkClick r:id="rId16"/>
          </p:cNvPr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219200" y="1447800"/>
            <a:ext cx="3048000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93273" y="1143000"/>
            <a:ext cx="6019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برخی منابع تاریخی قدمت این باغ را به دوران سلطنت </a:t>
            </a:r>
            <a:r>
              <a:rPr lang="fa-IR" u="sng" dirty="0">
                <a:hlinkClick r:id="rId2" tooltip="آل‌بویه"/>
              </a:rPr>
              <a:t>آل‌بویه</a:t>
            </a:r>
            <a:r>
              <a:rPr lang="fa-IR" dirty="0"/>
              <a:t> می‌رسانند. به استناد این منابع، زلزله مهیب سال ۱۵۷۳ میلادی باعث تخریب کلی باغ شد.</a:t>
            </a:r>
            <a:r>
              <a:rPr lang="fa-IR" u="sng" baseline="30000" dirty="0">
                <a:hlinkClick r:id="rId3"/>
              </a:rPr>
              <a:t>[۳]</a:t>
            </a:r>
            <a:r>
              <a:rPr lang="fa-IR" dirty="0"/>
              <a:t> بقایای باغی در چند صد متری باغ فین(باغ نو) موجود است که به باغ کهنه معروف است. باغ کهنه در دوره </a:t>
            </a:r>
            <a:r>
              <a:rPr lang="fa-IR" u="sng" dirty="0">
                <a:hlinkClick r:id="rId4" tooltip="ایلخانان مغول"/>
              </a:rPr>
              <a:t>ایلخانان مغول</a:t>
            </a:r>
            <a:r>
              <a:rPr lang="fa-IR" dirty="0"/>
              <a:t> بیشترین گسترش را یافته بوده‌است.</a:t>
            </a:r>
            <a:r>
              <a:rPr lang="fa-IR" u="sng" baseline="30000" dirty="0">
                <a:hlinkClick r:id="rId5"/>
              </a:rPr>
              <a:t>[۴]</a:t>
            </a:r>
            <a:r>
              <a:rPr lang="fa-IR" dirty="0"/>
              <a:t> به هرحال ساختمان باغ فین فعلی به دوران </a:t>
            </a:r>
            <a:r>
              <a:rPr lang="fa-IR" u="sng" dirty="0">
                <a:hlinkClick r:id="rId6" tooltip="شاه‌عباس اول"/>
              </a:rPr>
              <a:t>شاه‌عباس اول</a:t>
            </a:r>
            <a:r>
              <a:rPr lang="fa-IR" dirty="0"/>
              <a:t> نسبت داده شده</a:t>
            </a:r>
            <a:r>
              <a:rPr lang="fa-IR" u="sng" baseline="30000" dirty="0">
                <a:hlinkClick r:id="rId7"/>
              </a:rPr>
              <a:t>[۵]</a:t>
            </a:r>
            <a:r>
              <a:rPr lang="fa-IR" dirty="0"/>
              <a:t> و میراث فرهنگی ایران طراح باغ را </a:t>
            </a:r>
            <a:r>
              <a:rPr lang="fa-IR" u="sng" dirty="0">
                <a:hlinkClick r:id="rId8" tooltip="غیاث‌الدین جمشید کاشانی"/>
              </a:rPr>
              <a:t>غیاث‌الدین جمشید کاشانی</a:t>
            </a:r>
            <a:r>
              <a:rPr lang="fa-IR" dirty="0"/>
              <a:t> می‌داند.</a:t>
            </a:r>
            <a:r>
              <a:rPr lang="fa-IR" u="sng" baseline="30000" dirty="0">
                <a:hlinkClick r:id="rId9"/>
              </a:rPr>
              <a:t>[۶]</a:t>
            </a:r>
            <a:r>
              <a:rPr lang="fa-IR" dirty="0"/>
              <a:t> با این وجود منابع دانشگاهی طراح باغ را </a:t>
            </a:r>
            <a:r>
              <a:rPr lang="fa-IR" u="sng" dirty="0">
                <a:hlinkClick r:id="rId10" tooltip="شیخ بهایی"/>
              </a:rPr>
              <a:t>شیخ بهایی</a:t>
            </a:r>
            <a:r>
              <a:rPr lang="fa-IR" dirty="0"/>
              <a:t> معرفی می‌کنند.</a:t>
            </a:r>
            <a:r>
              <a:rPr lang="fa-IR" u="sng" baseline="30000" dirty="0">
                <a:hlinkClick r:id="rId11"/>
              </a:rPr>
              <a:t>[۷]</a:t>
            </a:r>
            <a:endParaRPr lang="en-US" dirty="0"/>
          </a:p>
          <a:p>
            <a:pPr algn="r" rtl="1"/>
            <a:r>
              <a:rPr lang="fa-IR" dirty="0"/>
              <a:t>کار ساخت و توسعه عمرانی باغ در دوره </a:t>
            </a:r>
            <a:r>
              <a:rPr lang="fa-IR" u="sng" dirty="0">
                <a:hlinkClick r:id="rId12" tooltip="شاه صفی"/>
              </a:rPr>
              <a:t>شاه صفی</a:t>
            </a:r>
            <a:r>
              <a:rPr lang="fa-IR" dirty="0"/>
              <a:t> و </a:t>
            </a:r>
            <a:r>
              <a:rPr lang="fa-IR" u="sng" dirty="0">
                <a:hlinkClick r:id="rId13" tooltip="شاه‌عباس دوم"/>
              </a:rPr>
              <a:t>شاه‌عباس دوم</a:t>
            </a:r>
            <a:r>
              <a:rPr lang="fa-IR" dirty="0"/>
              <a:t> نیز ادامه یافت و به اوج رسید. بناهای سردر ورودی، کوشک صفوی و یکی از حمام‌ها محصول این دوره بوده‌اند. همچنین </a:t>
            </a:r>
            <a:r>
              <a:rPr lang="fa-IR" u="sng" dirty="0">
                <a:hlinkClick r:id="rId14" tooltip="شاه سلیمان"/>
              </a:rPr>
              <a:t>شاه سلیمان</a:t>
            </a:r>
            <a:r>
              <a:rPr lang="fa-IR" dirty="0"/>
              <a:t> صفوی صفه‌ای پیرامون چشمه فین بنا نمود که احتمالا موجب تغییر نام چشمه فین به </a:t>
            </a:r>
            <a:r>
              <a:rPr lang="fa-IR" u="sng" dirty="0">
                <a:hlinkClick r:id="rId15" tooltip="چشمه سلیمانیه"/>
              </a:rPr>
              <a:t>چشمه سلیمانیه</a:t>
            </a:r>
            <a:r>
              <a:rPr lang="fa-IR" dirty="0"/>
              <a:t> بوده‌است. از اواخر دوره صفویه تا </a:t>
            </a:r>
            <a:r>
              <a:rPr lang="fa-IR" u="sng" dirty="0">
                <a:hlinkClick r:id="rId16" tooltip="دوره زندیه"/>
              </a:rPr>
              <a:t>دوره زندیه</a:t>
            </a:r>
            <a:r>
              <a:rPr lang="fa-IR" dirty="0"/>
              <a:t> و همزمان با </a:t>
            </a:r>
            <a:r>
              <a:rPr lang="fa-IR" u="sng" dirty="0">
                <a:hlinkClick r:id="rId17" tooltip="حمله افغان"/>
              </a:rPr>
              <a:t>حمله افغان</a:t>
            </a:r>
            <a:r>
              <a:rPr lang="fa-IR" dirty="0"/>
              <a:t> و لشکرکشی‌های </a:t>
            </a:r>
            <a:r>
              <a:rPr lang="fa-IR" u="sng" dirty="0">
                <a:hlinkClick r:id="rId18" tooltip="نادر شاه"/>
              </a:rPr>
              <a:t>نادر شاه</a:t>
            </a:r>
            <a:r>
              <a:rPr lang="fa-IR" dirty="0"/>
              <a:t>، توجهی به باغ نشده‌است. در دوره </a:t>
            </a:r>
            <a:r>
              <a:rPr lang="fa-IR" u="sng" dirty="0">
                <a:hlinkClick r:id="rId19" tooltip="کریمخان زند"/>
              </a:rPr>
              <a:t>کریمخان زند</a:t>
            </a:r>
            <a:r>
              <a:rPr lang="fa-IR" dirty="0"/>
              <a:t> و همزمان با وقوع چند </a:t>
            </a:r>
            <a:r>
              <a:rPr lang="fa-IR" u="sng" dirty="0">
                <a:hlinkClick r:id="rId20" tooltip="زلزله"/>
              </a:rPr>
              <a:t>زلزله</a:t>
            </a:r>
            <a:r>
              <a:rPr lang="fa-IR" dirty="0"/>
              <a:t> پیاپی، باغ و ابنیه موجود در آن مورد مرمت قرار گرفت و بنای خلوت کریمخانی به آن افزوده گشت.</a:t>
            </a:r>
            <a:r>
              <a:rPr lang="fa-IR" u="sng" baseline="30000" dirty="0">
                <a:hlinkClick r:id="rId21"/>
              </a:rPr>
              <a:t>[۸]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0" y="1260764"/>
            <a:ext cx="3429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در دوره سلطنت </a:t>
            </a:r>
            <a:r>
              <a:rPr lang="fa-IR" u="sng" dirty="0">
                <a:hlinkClick r:id="rId2" tooltip="فتحعلی‌شاه"/>
              </a:rPr>
              <a:t>فتحعلی‌شاه</a:t>
            </a:r>
            <a:r>
              <a:rPr lang="fa-IR" dirty="0"/>
              <a:t> قاجار، بخش‌هایی زیادی به ابنیه باغ افزوده شد. تقریبا مابقی ابنیه موجود در باغ، همگی محصول این دوران است. ولی با مرگ فتحعلی‌شاه، کار رسیدگی به باغ و درختان آن رها شد و حتی بخش‌هایی از باغ از میان رفت. با ثبت ملی این اثر در هفتاد سال پیش، رسیدگی و توجه به آن اهمیت بیشتری یافت.</a:t>
            </a:r>
            <a:r>
              <a:rPr lang="fa-IR" u="sng" baseline="30000" dirty="0">
                <a:hlinkClick r:id="rId3"/>
              </a:rPr>
              <a:t>[۹]</a:t>
            </a:r>
            <a:r>
              <a:rPr lang="fa-IR" dirty="0"/>
              <a:t> در </a:t>
            </a:r>
            <a:r>
              <a:rPr lang="fa-IR" u="sng" dirty="0">
                <a:hlinkClick r:id="rId4" tooltip="دوره پهلوی"/>
              </a:rPr>
              <a:t>دوره پهلوی</a:t>
            </a:r>
            <a:r>
              <a:rPr lang="fa-IR" dirty="0"/>
              <a:t>، بنای </a:t>
            </a:r>
            <a:r>
              <a:rPr lang="fa-IR" u="sng" dirty="0">
                <a:hlinkClick r:id="rId5" tooltip="موزه ملی کاشان"/>
              </a:rPr>
              <a:t>موزه ملی کاشان</a:t>
            </a:r>
            <a:r>
              <a:rPr lang="fa-IR" dirty="0"/>
              <a:t> بر خرابه‌های خلوت نظام‌الدوله و همچنین بنایی در حدفاصل </a:t>
            </a:r>
            <a:r>
              <a:rPr lang="fa-IR" u="sng" dirty="0">
                <a:hlinkClick r:id="rId6" tooltip="کتابخانه"/>
              </a:rPr>
              <a:t>کتابخانه</a:t>
            </a:r>
            <a:r>
              <a:rPr lang="fa-IR" dirty="0"/>
              <a:t> و </a:t>
            </a:r>
            <a:r>
              <a:rPr lang="fa-IR" u="sng" dirty="0">
                <a:hlinkClick r:id="rId7" tooltip="حمام"/>
              </a:rPr>
              <a:t>حمامها</a:t>
            </a:r>
            <a:r>
              <a:rPr lang="fa-IR" dirty="0"/>
              <a:t> ساخته شد و سایر ابنیه نیز مورد مرمت قرار گرفت.</a:t>
            </a:r>
            <a:r>
              <a:rPr lang="fa-IR" u="sng" baseline="30000" dirty="0">
                <a:hlinkClick r:id="rId8"/>
              </a:rPr>
              <a:t>[۱۰]</a:t>
            </a:r>
            <a:r>
              <a:rPr lang="fa-IR" dirty="0"/>
              <a:t> سوء مدیریت و بی‌توجهی در چند سال اخیر، موجب خسارات جبران ناپذیری به باغ شده‌است.</a:t>
            </a:r>
            <a:r>
              <a:rPr lang="fa-IR" u="sng" baseline="30000" dirty="0">
                <a:hlinkClick r:id="rId9"/>
              </a:rPr>
              <a:t>[۱۱]</a:t>
            </a:r>
            <a:endParaRPr lang="en-US" dirty="0"/>
          </a:p>
        </p:txBody>
      </p:sp>
      <p:pic>
        <p:nvPicPr>
          <p:cNvPr id="1026" name="Picture 6" descr="Description: http://upload.wikimedia.org/wikipedia/commons/thumb/6/6e/Fingarden7.jpg/300px-Fingarden7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1450902"/>
            <a:ext cx="3390900" cy="28162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5" name="Picture 7" descr="Description: http://bits.wikimedia.org/static-1.21wmf6/skins/common/images/magnify-clip-rtl.png">
            <a:hlinkClick r:id="rId10" tooltip="&quot;بزرگ‌کردن&quot;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0325"/>
            <a:ext cx="142875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6003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 rot="10800000" flipV="1">
            <a:off x="1371600" y="4445867"/>
            <a:ext cx="2609850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مقتل امیرکبیر در </a:t>
            </a:r>
            <a:r>
              <a:rPr kumimoji="0" lang="fa-IR" sz="1300" b="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  <a:hlinkClick r:id="rId13" tooltip="حمام فین"/>
              </a:rPr>
              <a:t>حمام فین</a:t>
            </a:r>
            <a:r>
              <a:rPr kumimoji="0" lang="fa-IR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کاشان</a:t>
            </a:r>
            <a:endParaRPr kumimoji="0" lang="fa-I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10400" y="57789"/>
            <a:ext cx="19137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مرمت</a:t>
            </a:r>
            <a:endParaRPr lang="en-U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08218" y="120840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dirty="0"/>
              <a:t>در سال ۱۹۳۵ و همزمان با ثبت ملی این اثر، ابتدا </a:t>
            </a:r>
            <a:r>
              <a:rPr lang="fa-IR" u="sng" dirty="0">
                <a:hlinkClick r:id="rId2" tooltip="استخر"/>
              </a:rPr>
              <a:t>استخر</a:t>
            </a:r>
            <a:r>
              <a:rPr lang="fa-IR" dirty="0"/>
              <a:t> مرکزی باغ مورد </a:t>
            </a:r>
            <a:r>
              <a:rPr lang="fa-IR" u="sng" dirty="0">
                <a:hlinkClick r:id="rId3" tooltip="مرمت"/>
              </a:rPr>
              <a:t>مرمت</a:t>
            </a:r>
            <a:r>
              <a:rPr lang="fa-IR" dirty="0"/>
              <a:t> قرار گرفت.</a:t>
            </a:r>
            <a:r>
              <a:rPr lang="fa-IR" u="sng" baseline="30000" dirty="0">
                <a:hlinkClick r:id="rId4"/>
              </a:rPr>
              <a:t>[۱۲]</a:t>
            </a:r>
            <a:r>
              <a:rPr lang="fa-IR" dirty="0"/>
              <a:t> در سال ۱۳۳۶ بنای موسوم به خلوت نظام‌الدوله که به طور کامل تخریب شده بود، مجددا بنا شد و به موزه ملی اختصاص یافت.</a:t>
            </a:r>
            <a:r>
              <a:rPr lang="fa-IR" u="sng" baseline="30000" dirty="0">
                <a:hlinkClick r:id="rId5"/>
              </a:rPr>
              <a:t>[۱۳]</a:t>
            </a:r>
            <a:r>
              <a:rPr lang="fa-IR" dirty="0"/>
              <a:t> مرمت سایر عناصر معماری ازجمله </a:t>
            </a:r>
            <a:r>
              <a:rPr lang="fa-IR" u="sng" dirty="0">
                <a:hlinkClick r:id="rId6" tooltip="کوشک"/>
              </a:rPr>
              <a:t>کوشکها</a:t>
            </a:r>
            <a:r>
              <a:rPr lang="fa-IR" dirty="0"/>
              <a:t> در سال ۱۹۷۹ آغاز شد.</a:t>
            </a:r>
            <a:r>
              <a:rPr lang="fa-IR" u="sng" baseline="30000" dirty="0">
                <a:hlinkClick r:id="rId7"/>
              </a:rPr>
              <a:t>[۱۴]</a:t>
            </a:r>
            <a:endParaRPr lang="en-US" dirty="0"/>
          </a:p>
          <a:p>
            <a:pPr algn="r" rtl="1"/>
            <a:r>
              <a:rPr lang="fa-IR" dirty="0"/>
              <a:t>در سال ۱۳۸۷ ادامه ساماندهی کف فرش، تهیه پرونده طرح آسیب شناسی و درمان پوشش سبز گیاهی باغ فین، ساماندهی مجاری آب خروجی حوض‌ها و جوی‌های داخل باغ، مرمت در چوبی گره چینی شده عمارت سر در، آواربرداری و بام‌سازی کوشک صفوی و ساماندهی راه آب‌های آن به انضمام آواربرداری و بام سازی ضلغ غربی و همچنین نصب </a:t>
            </a:r>
            <a:r>
              <a:rPr lang="fa-IR" u="sng" dirty="0">
                <a:hlinkClick r:id="rId8" tooltip="دوربین مداربسته"/>
              </a:rPr>
              <a:t>دوربین‌های مداربسته</a:t>
            </a:r>
            <a:r>
              <a:rPr lang="fa-IR" dirty="0"/>
              <a:t> باغ انجام شد.</a:t>
            </a:r>
            <a:r>
              <a:rPr lang="fa-IR" u="sng" baseline="30000" dirty="0">
                <a:hlinkClick r:id="rId9"/>
              </a:rPr>
              <a:t>[۱۵]</a:t>
            </a:r>
            <a:endParaRPr lang="en-US" dirty="0"/>
          </a:p>
          <a:p>
            <a:pPr algn="r" rtl="1"/>
            <a:r>
              <a:rPr lang="fa-IR" dirty="0"/>
              <a:t>به دنبال تشکیل پرونده ثبت جهانی این اثر، در سال ۱۳۸۹ </a:t>
            </a:r>
            <a:r>
              <a:rPr lang="fa-IR" u="sng" dirty="0">
                <a:hlinkClick r:id="rId10" tooltip="یونسکو"/>
              </a:rPr>
              <a:t>یونسکو</a:t>
            </a:r>
            <a:r>
              <a:rPr lang="fa-IR" dirty="0"/>
              <a:t> دستور اعمال تغییراتی در سنگ‌فرش و </a:t>
            </a:r>
            <a:r>
              <a:rPr lang="fa-IR" u="sng" dirty="0">
                <a:hlinkClick r:id="rId11" tooltip="پیاده‌رو"/>
              </a:rPr>
              <a:t>پیاده‌روهای</a:t>
            </a:r>
            <a:r>
              <a:rPr lang="fa-IR" dirty="0"/>
              <a:t> باغ صادر نمود که این تغییرات انجام شده‌است.</a:t>
            </a:r>
            <a:r>
              <a:rPr lang="fa-IR" u="sng" baseline="30000" dirty="0">
                <a:hlinkClick r:id="rId12"/>
              </a:rPr>
              <a:t>[۱۶]</a:t>
            </a:r>
            <a:endParaRPr lang="en-US" dirty="0"/>
          </a:p>
        </p:txBody>
      </p:sp>
      <p:pic>
        <p:nvPicPr>
          <p:cNvPr id="2050" name="Picture 8" descr="Description: http://upload.wikimedia.org/wikipedia/commons/thumb/6/6a/Fingarden5.jpg/200px-Fingarden5.jpg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582" y="1133475"/>
            <a:ext cx="2286000" cy="1714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49" name="Picture 9" descr="Description: http://bits.wikimedia.org/static-1.21wmf6/skins/common/images/magnify-clip-rtl.png">
            <a:hlinkClick r:id="rId13" tooltip="&quot;بزرگ‌کردن&quot;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5950"/>
            <a:ext cx="142875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323109" y="2895743"/>
            <a:ext cx="1676400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300" b="1" i="0" u="none" strike="noStrike" normalizeH="0" baseline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  <a:t>نگارگری دیواری</a:t>
            </a:r>
            <a:endParaRPr kumimoji="0" lang="fa-IR" sz="1800" b="1" i="0" u="none" strike="noStrike" normalizeH="0" baseline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تصاویر مختلفی از باغ فین کاشان؛ عکس ها از حامد احسانی اردکانی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582" y="3470563"/>
            <a:ext cx="2286000" cy="1714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21717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a-IR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fa-IR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ورودی حمام فین کاشان</a:t>
            </a:r>
            <a:br>
              <a:rPr kumimoji="0" lang="fa-IR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fa-IR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fa-I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38862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a-IR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fa-IR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fa-I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00473" y="5337265"/>
            <a:ext cx="721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hlinkClick r:id="rId2" tooltip="استخر"/>
              </a:rPr>
              <a:t>استخر</a:t>
            </a:r>
            <a:r>
              <a:rPr lang="fa-IR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</a:rPr>
              <a:t> </a:t>
            </a:r>
            <a:endParaRPr lang="en-U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77000" y="152400"/>
            <a:ext cx="24718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معماری باغ 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000" y="121920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وجود عناصر آب و </a:t>
            </a:r>
            <a:r>
              <a:rPr lang="fa-IR" u="sng" dirty="0">
                <a:hlinkClick r:id="rId2" tooltip="درخت"/>
              </a:rPr>
              <a:t>درخت</a:t>
            </a:r>
            <a:r>
              <a:rPr lang="fa-IR" dirty="0"/>
              <a:t> که عناصری پویا هستند در کنار ابنیه که عناصر ثابت </a:t>
            </a:r>
            <a:r>
              <a:rPr lang="fa-IR" u="sng" dirty="0">
                <a:hlinkClick r:id="rId3" tooltip="معماری"/>
              </a:rPr>
              <a:t>معماری</a:t>
            </a:r>
            <a:r>
              <a:rPr lang="fa-IR" dirty="0"/>
              <a:t> هستند، هویتی زنده به این اثر فرهنگی و تاریخی بخشیده‌است. باغ فین یکی از مهمترین نمونه باغ‌های ایرانی است که همچنان زنده و پابرجاست. همچنین این باغ به خوبی روش ایجاد </a:t>
            </a:r>
            <a:r>
              <a:rPr lang="fa-IR" u="sng" dirty="0">
                <a:hlinkClick r:id="rId4" tooltip="منظر فرهنگی"/>
              </a:rPr>
              <a:t>منظر فرهنگی</a:t>
            </a:r>
            <a:r>
              <a:rPr lang="fa-IR" dirty="0"/>
              <a:t> را معرفی می‌کند. 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3" name="Picture 16" descr="تصاویر مختلفی از باغ فین کاشان؛ عکس ها از حامد احسانی اردکانی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507673"/>
            <a:ext cx="2755900" cy="3006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2286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6" name="Picture 2" descr="باغ فین کاشان؛ عکس از آنوبانینی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437274"/>
            <a:ext cx="2743200" cy="3069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05600" y="228600"/>
            <a:ext cx="21358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عنصر آب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14600" y="990600"/>
            <a:ext cx="5486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در طراحی باغ فین، آب اساسی ترین عنصر بوده‌است. آب در باغ فین به صورت‌های راکد(در استخر مقابل کوشک و حوض خانه صفوی)، روان (در جوی‌ها)، فورانی (فواره‌ها) و جوششی (ظهور آب از حفره‌های منظم کف حوض در حوض جوش و حوضخانه صفوی و شترگلوی فتحعلی شاه) حضور دارد. هریک از اشکال گوناگون آب در این باغ، مفهومی خاص را تداعی می‌کند.</a:t>
            </a:r>
            <a:r>
              <a:rPr lang="fa-IR" u="sng" baseline="30000" dirty="0">
                <a:hlinkClick r:id="rId2"/>
              </a:rPr>
              <a:t>[۱۸]</a:t>
            </a:r>
            <a:r>
              <a:rPr lang="fa-IR" dirty="0"/>
              <a:t> آب فراوان و جریان آن در جوی‌هایی با </a:t>
            </a:r>
            <a:r>
              <a:rPr lang="fa-IR" u="sng" dirty="0">
                <a:hlinkClick r:id="rId3" tooltip="کاشی"/>
              </a:rPr>
              <a:t>کاشی</a:t>
            </a:r>
            <a:r>
              <a:rPr lang="en-US" dirty="0"/>
              <a:t> </a:t>
            </a:r>
            <a:r>
              <a:rPr lang="fa-IR" u="sng" dirty="0">
                <a:hlinkClick r:id="rId4" tooltip="فیروزه‌ای"/>
              </a:rPr>
              <a:t>فیروزه‌ای</a:t>
            </a:r>
            <a:r>
              <a:rPr lang="fa-IR" dirty="0"/>
              <a:t>، در محیطی که آب واقعا کمیاب است و درختانی با سایه گسترده در تضادی بزرگ با </a:t>
            </a:r>
            <a:r>
              <a:rPr lang="fa-IR" u="sng" dirty="0">
                <a:hlinkClick r:id="rId5" tooltip="کویر"/>
              </a:rPr>
              <a:t>کویر</a:t>
            </a:r>
            <a:r>
              <a:rPr lang="fa-IR" dirty="0"/>
              <a:t> خشک و طبیعتی نامهربان است که در پشت دیوارهای باغ گسترده‌است.</a:t>
            </a:r>
            <a:r>
              <a:rPr lang="fa-IR" u="sng" baseline="30000" dirty="0">
                <a:hlinkClick r:id="rId6"/>
              </a:rPr>
              <a:t>[۱۹]</a:t>
            </a:r>
            <a:endParaRPr lang="en-US" dirty="0"/>
          </a:p>
          <a:p>
            <a:pPr algn="r" rtl="1"/>
            <a:r>
              <a:rPr lang="fa-IR" dirty="0"/>
              <a:t>آب جاری در جوی‌ها، </a:t>
            </a:r>
            <a:r>
              <a:rPr lang="fa-IR" u="sng" dirty="0">
                <a:hlinkClick r:id="rId7" tooltip="استخر"/>
              </a:rPr>
              <a:t>استخرها</a:t>
            </a:r>
            <a:r>
              <a:rPr lang="fa-IR" dirty="0"/>
              <a:t> و </a:t>
            </a:r>
            <a:r>
              <a:rPr lang="fa-IR" u="sng" dirty="0">
                <a:hlinkClick r:id="rId8" tooltip="حوض"/>
              </a:rPr>
              <a:t>حوضهای</a:t>
            </a:r>
            <a:r>
              <a:rPr lang="fa-IR" dirty="0"/>
              <a:t> باغ از </a:t>
            </a:r>
            <a:r>
              <a:rPr lang="fa-IR" u="sng" dirty="0">
                <a:hlinkClick r:id="rId9" tooltip="چشمه سلیمانیه"/>
              </a:rPr>
              <a:t>چشمه سلیمانیه</a:t>
            </a:r>
            <a:r>
              <a:rPr lang="fa-IR" dirty="0"/>
              <a:t> تامین می‌شود.</a:t>
            </a:r>
            <a:r>
              <a:rPr lang="fa-IR" u="sng" baseline="30000" dirty="0">
                <a:hlinkClick r:id="rId10"/>
              </a:rPr>
              <a:t>[۲۰]</a:t>
            </a:r>
            <a:r>
              <a:rPr lang="fa-IR" dirty="0"/>
              <a:t> آب این </a:t>
            </a:r>
            <a:r>
              <a:rPr lang="fa-IR" u="sng" dirty="0">
                <a:hlinkClick r:id="rId11" tooltip="چشمه"/>
              </a:rPr>
              <a:t>چشمه</a:t>
            </a:r>
            <a:r>
              <a:rPr lang="fa-IR" dirty="0"/>
              <a:t> ابتدا در استخری در پشت باغ جمع می‌شود. اختلاف ارتفاع این استخر نسبت به سطح جوی‌ها، ایجاد </a:t>
            </a:r>
            <a:r>
              <a:rPr lang="fa-IR" u="sng" dirty="0">
                <a:hlinkClick r:id="rId12" tooltip="فواره"/>
              </a:rPr>
              <a:t>فوارههایی</a:t>
            </a:r>
            <a:r>
              <a:rPr lang="fa-IR" dirty="0"/>
              <a:t> را امکان‌پذیر کرده‌است که به روش ثقلی آب را به بالا پرتاب می‌کنند.</a:t>
            </a:r>
            <a:r>
              <a:rPr lang="fa-IR" u="sng" baseline="30000" dirty="0">
                <a:hlinkClick r:id="rId13"/>
              </a:rPr>
              <a:t>[۲۱]</a:t>
            </a:r>
            <a:endParaRPr lang="en-US" dirty="0"/>
          </a:p>
          <a:p>
            <a:pPr algn="r" rtl="1"/>
            <a:r>
              <a:rPr lang="fa-IR" dirty="0"/>
              <a:t>آب حوض اصلی از دوازده چشمه داخل آن می‌جوشد که به آن حوض جوش گفته می‌شود.</a:t>
            </a:r>
            <a:r>
              <a:rPr lang="fa-IR" u="sng" baseline="30000" dirty="0">
                <a:hlinkClick r:id="rId14"/>
              </a:rPr>
              <a:t>[۲۲]</a:t>
            </a:r>
            <a:r>
              <a:rPr lang="fa-IR" dirty="0"/>
              <a:t> از آن به بعد، آب در جوی‌هایی با کاشی‌های فیروزه‌ای جریان می‌یابد. رنگی که با رنگ خاکی صحراهای اطراف در تضاد است.</a:t>
            </a:r>
            <a:r>
              <a:rPr lang="fa-IR" u="sng" baseline="30000" dirty="0">
                <a:hlinkClick r:id="rId15"/>
              </a:rPr>
              <a:t>[۲۳]</a:t>
            </a:r>
            <a:endParaRPr lang="en-US" dirty="0"/>
          </a:p>
        </p:txBody>
      </p:sp>
      <p:pic>
        <p:nvPicPr>
          <p:cNvPr id="4" name="Picture 6" descr="تصاویر مختلفی از باغ فین کاشان؛ عکس ها از حامد احسانی اردکانی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8399"/>
            <a:ext cx="2667000" cy="2143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9200" y="152400"/>
            <a:ext cx="39056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عنصر درخت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81400" y="990600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1600" dirty="0"/>
              <a:t>مهمترین گیاهان باغ فین، شامل ۵۷۹ اصله </a:t>
            </a:r>
            <a:r>
              <a:rPr lang="fa-IR" sz="1600" u="sng" dirty="0">
                <a:hlinkClick r:id="rId2" tooltip="درخت سرو"/>
              </a:rPr>
              <a:t>درخت سرو</a:t>
            </a:r>
            <a:r>
              <a:rPr lang="fa-IR" sz="1600" dirty="0"/>
              <a:t> و ۱۱ اصله </a:t>
            </a:r>
            <a:r>
              <a:rPr lang="fa-IR" sz="1600" u="sng" dirty="0">
                <a:hlinkClick r:id="rId3" tooltip="درخت چنار"/>
              </a:rPr>
              <a:t>درخت چنار</a:t>
            </a:r>
            <a:r>
              <a:rPr lang="fa-IR" sz="1600" dirty="0"/>
              <a:t> است.</a:t>
            </a:r>
            <a:r>
              <a:rPr lang="fa-IR" sz="1600" u="sng" baseline="30000" dirty="0">
                <a:hlinkClick r:id="rId4"/>
              </a:rPr>
              <a:t>[۲۴]</a:t>
            </a:r>
            <a:r>
              <a:rPr lang="fa-IR" sz="1600" dirty="0"/>
              <a:t> با توجه به قدمت این درختان، به نظر می‌رسد که درخت سایه گستر و همیشه سبز سرو در طراحی باغ نقش کالبدی داشته و کاشت معدود درختان خزان دار چنار موجود در باغ، فقط به منظور افزایش کیفیت بصری صورت گرفته‌است.</a:t>
            </a:r>
            <a:r>
              <a:rPr lang="fa-IR" sz="1600" u="sng" baseline="30000" dirty="0">
                <a:hlinkClick r:id="rId5"/>
              </a:rPr>
              <a:t>[۲۵]</a:t>
            </a:r>
            <a:r>
              <a:rPr lang="fa-IR" sz="1600" dirty="0"/>
              <a:t> به نظر می‌رسد که کاربرد درخت سرو در ادبیات فارسی به عنوان نماد زیبایی انسان در این انتخاب بی‌تاثیر نبوده‌است.</a:t>
            </a:r>
            <a:r>
              <a:rPr lang="fa-IR" sz="1600" u="sng" baseline="30000" dirty="0">
                <a:hlinkClick r:id="rId6"/>
              </a:rPr>
              <a:t>[۲۶]</a:t>
            </a:r>
            <a:endParaRPr lang="en-US" sz="1600" dirty="0"/>
          </a:p>
          <a:p>
            <a:pPr algn="r" rtl="1"/>
            <a:r>
              <a:rPr lang="fa-IR" sz="1600" dirty="0"/>
              <a:t>اغلب درختان باغ، بین ۱۰۰ تا ۴۷۰ سال سن دارند. طی پانزده سال گذشته و بخصوص بعد از سال ۱۳۸۶، مجموعه‌ای از عوامل موجب بروز فاجعه خشکی و بیماری درختان شد. عواملی همچون مهار فیزیکی غیراصولی، دخالت غیر کارشناسانه، سرمازدگی شدید، عبور سیم و کابل برق و لوله‌گذاری‌های تاسیساتی، ایجاد پیاده‌روهای </a:t>
            </a:r>
            <a:r>
              <a:rPr lang="fa-IR" sz="1600" u="sng" dirty="0">
                <a:hlinkClick r:id="rId7" tooltip="آهک"/>
              </a:rPr>
              <a:t>آهکی</a:t>
            </a:r>
            <a:r>
              <a:rPr lang="fa-IR" sz="1600" dirty="0"/>
              <a:t> و </a:t>
            </a:r>
            <a:r>
              <a:rPr lang="fa-IR" sz="1600" u="sng" dirty="0">
                <a:hlinkClick r:id="rId8" tooltip="سیمان"/>
              </a:rPr>
              <a:t>سیمانی</a:t>
            </a:r>
            <a:r>
              <a:rPr lang="fa-IR" sz="1600" dirty="0"/>
              <a:t> و محصور کردن درختان با آن، آبیاری نادرست و غیراصولی، آفت شپشک، نادیده گرفتن دستور غذایی درختان، مشکلات مدیریتی و نادیده گرفتن نظرات کارشناسان موجب گردید تا حداقل ۱۱۲ درخت تاریخی به طور کامل خشک شده و تعداد زیادی هم بین ۳۰ تا ۵۰ درصد آسیب ببینند.</a:t>
            </a:r>
            <a:r>
              <a:rPr lang="fa-IR" sz="1600" u="sng" baseline="30000" dirty="0">
                <a:hlinkClick r:id="rId9"/>
              </a:rPr>
              <a:t>[۲۷]</a:t>
            </a:r>
            <a:r>
              <a:rPr lang="fa-IR" sz="1600" dirty="0"/>
              <a:t> مسئولین میراث فرهنگی پایان یافتن «عمر مفید» درختان را دلیل خشک شدن آن‌ها می‌دانند.</a:t>
            </a:r>
            <a:r>
              <a:rPr lang="fa-IR" sz="1600" u="sng" baseline="30000" dirty="0">
                <a:hlinkClick r:id="rId10"/>
              </a:rPr>
              <a:t>[۲۸]</a:t>
            </a:r>
            <a:endParaRPr lang="en-US" sz="1600" dirty="0"/>
          </a:p>
        </p:txBody>
      </p:sp>
      <p:pic>
        <p:nvPicPr>
          <p:cNvPr id="4098" name="Picture 10" descr="Description: http://upload.wikimedia.org/wikipedia/commons/thumb/e/ee/Fingarden1.jpg/300px-Fingarden1.jpg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08" y="1341999"/>
            <a:ext cx="2857500" cy="2544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7" name="Picture 11" descr="Description: http://bits.wikimedia.org/static-1.21wmf6/skins/common/images/magnify-clip-rtl.png">
            <a:hlinkClick r:id="rId11" tooltip="&quot;بزرگ‌کردن&quot;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25"/>
            <a:ext cx="142875" cy="1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2143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600200" y="4017819"/>
            <a:ext cx="1456458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300" b="1" i="0" u="none" strike="noStrike" normalizeH="0" baseline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  <a:t>درختان سرو کهنسال باغ فین</a:t>
            </a:r>
            <a:endParaRPr kumimoji="0" lang="fa-IR" sz="1800" b="1" i="0" u="none" strike="noStrike" normalizeH="0" baseline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29400" y="0"/>
            <a:ext cx="23424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عنصر ابنیه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9200" y="990600"/>
            <a:ext cx="6781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در طراحی اولیه باغ، حفظ تقارن اهمیت ویژه‌ای داشته‌است. به تدریج و با دخالت شاهان، از این تقارن کاسته شده‌است. این خروج از تقارن هم در محورهای تردد در باغ و هم در ابنیه اضافه شده پس از دوره صفویه به چشم می‌خورد.</a:t>
            </a:r>
            <a:r>
              <a:rPr lang="fa-IR" u="sng" baseline="30000" dirty="0">
                <a:hlinkClick r:id="rId2"/>
              </a:rPr>
              <a:t>[۲۹]</a:t>
            </a:r>
            <a:endParaRPr lang="en-US" dirty="0"/>
          </a:p>
          <a:p>
            <a:pPr algn="r" rtl="1"/>
            <a:r>
              <a:rPr lang="fa-IR" dirty="0"/>
              <a:t>در مرکز باغ، </a:t>
            </a:r>
            <a:r>
              <a:rPr lang="fa-IR" u="sng" dirty="0">
                <a:hlinkClick r:id="rId3" tooltip="کوشک"/>
              </a:rPr>
              <a:t>کوشک</a:t>
            </a:r>
            <a:r>
              <a:rPr lang="fa-IR" dirty="0"/>
              <a:t> صفوی قرار دارد. حمام کوچک و عمارت سردر سایر ابنیه دوره صفوی را تشکیل می‌دهند. کوشک قاجاری با نقاشی‌های زیبای سقفی و دیواری نیز در انتهای باغ و خارج از محور تقارن باغ واقع است. حمام سلطنتی، موزه ملی، خلوت کریمخانی و اتاق شاه‌نشین ابنیه‌ای هستند که پس از دوران صفویه به ابنیه باغ افزوده شده‌اند</a:t>
            </a:r>
            <a:endParaRPr lang="en-US" dirty="0"/>
          </a:p>
        </p:txBody>
      </p:sp>
      <p:pic>
        <p:nvPicPr>
          <p:cNvPr id="4" name="Picture 3" descr="http://upload.wikimedia.org/wikipedia/commons/thumb/6/6f/Bagh-e-fin_kashan.jpg/300px-Bagh-e-fin_kashan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00200" y="3220030"/>
            <a:ext cx="2653145" cy="2494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145" name="Picture 2" descr="http://www.memarinews.com/Image/News/fi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220030"/>
            <a:ext cx="2621973" cy="2589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3762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77000" y="30079"/>
            <a:ext cx="24840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ثبت ملی و جهانی </a:t>
            </a:r>
            <a:endParaRPr lang="en-U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324600" y="114300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/>
              <a:t>مجموعه باغ فین در سال ۱۹۳۵ میلادی در </a:t>
            </a:r>
            <a:r>
              <a:rPr lang="fa-IR" u="sng" dirty="0">
                <a:hlinkClick r:id="rId2" tooltip="فهرست آثار ملی ایران"/>
              </a:rPr>
              <a:t>فهرست آثار ملی ایران</a:t>
            </a:r>
            <a:r>
              <a:rPr lang="fa-IR" dirty="0"/>
              <a:t> به ثبت رسید.</a:t>
            </a:r>
            <a:r>
              <a:rPr lang="fa-IR" u="sng" baseline="30000" dirty="0">
                <a:hlinkClick r:id="rId3"/>
              </a:rPr>
              <a:t>[۳۳]</a:t>
            </a:r>
            <a:r>
              <a:rPr lang="fa-IR" dirty="0"/>
              <a:t> کار ثبت جهانی این اثر که از سال ۲۰۰۷ میلادی آغاز شده بود، چندین سال به طول انجامید و سرانجام در زمستان ۱۳۸۹، مرحله اول ثبت این اثر در </a:t>
            </a:r>
            <a:r>
              <a:rPr lang="fa-IR" u="sng" dirty="0">
                <a:hlinkClick r:id="rId4" tooltip="فهرست میراث جهانی یونسکو"/>
              </a:rPr>
              <a:t>فهرست میراث جهانی یونسکو</a:t>
            </a:r>
            <a:r>
              <a:rPr lang="fa-IR" dirty="0"/>
              <a:t> به انجام رسید</a:t>
            </a:r>
            <a:endParaRPr lang="en-US" dirty="0"/>
          </a:p>
        </p:txBody>
      </p:sp>
      <p:pic>
        <p:nvPicPr>
          <p:cNvPr id="4" name="Picture 3" descr="http://upload.wikimedia.org/wikipedia/commons/thumb/3/38/Fingarden2.jpg/250px-Fingarden2.jpg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75164" y="1371600"/>
            <a:ext cx="2854036" cy="34705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/>
          <p:cNvSpPr/>
          <p:nvPr/>
        </p:nvSpPr>
        <p:spPr>
          <a:xfrm>
            <a:off x="2832420" y="5297983"/>
            <a:ext cx="1739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/>
            <a:r>
              <a:rPr lang="fa-IR" b="1" u="sng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7" tooltip="کاشی‌کاری"/>
              </a:rPr>
              <a:t>کاشی‌کاری</a:t>
            </a:r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کوشک‌ها</a:t>
            </a:r>
            <a:endParaRPr 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8" descr="تصاویر مختلفی از باغ فین کاشان؛ عکس ها از حامد احسانی اردکانی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295400"/>
            <a:ext cx="2286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9" descr="تصاویر مختلفی از باغ فین کاشان؛ عکس ها از حامد احسانی اردکانی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32513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10" descr="تصاویر مختلفی از باغ فین کاشان؛ عکس ها از حامد احسانی اردکانی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185" y="3832514"/>
            <a:ext cx="2541215" cy="181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Picture 11" descr="تصاویر مختلفی از باغ فین کاشان؛ عکس ها از حامد احسانی اردکانی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295400"/>
            <a:ext cx="2424928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5057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6781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82923" y="3244334"/>
            <a:ext cx="9781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u="sng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10" tooltip="کاشی‌کاری"/>
              </a:rPr>
              <a:t>کاشی‌کاری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42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5057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6781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7" name="Picture 5" descr="ورودی حمام فین کاشان؛ عکس از آنوبانینی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478" y="762000"/>
            <a:ext cx="4862022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95500" y="4165889"/>
            <a:ext cx="4953000" cy="175432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a-IR" sz="2400" b="1" i="0" u="none" strike="noStrike" normalizeH="0" baseline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fa-IR" sz="2400" b="1" i="0" u="none" strike="noStrike" normalizeH="0" baseline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  <a:t>ورودی حمام فین کاشان</a:t>
            </a:r>
            <a:br>
              <a:rPr kumimoji="0" lang="fa-IR" sz="2400" b="1" i="0" u="none" strike="noStrike" normalizeH="0" baseline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fa-IR" sz="6000" b="1" i="0" u="none" strike="noStrike" normalizeH="0" baseline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3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533400" y="2934187"/>
            <a:ext cx="86106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5057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6781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Description: http://upload.wikimedia.org/wikipedia/commons/thumb/6/6e/Fingarden7.jpg/300px-Fingarden7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73" y="969429"/>
            <a:ext cx="2552700" cy="21201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3" name="Picture 17" descr="تصاویر مختلفی از باغ فین کاشان؛ عکس ها از حامد احسانی اردکانی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934793"/>
            <a:ext cx="2362200" cy="21201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2286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7" name="Picture 3" descr="باغ فین کاشان؛ عکس از آنوبانینی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927" y="3581400"/>
            <a:ext cx="2286000" cy="2362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باغ فین کاشان؛ عکس از آنوبانینی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73" y="3581400"/>
            <a:ext cx="2552700" cy="2362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3048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6096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22023" y="3180408"/>
            <a:ext cx="3860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imes New Roman" pitchFamily="18" charset="0"/>
                <a:cs typeface="Tahoma" pitchFamily="34" charset="0"/>
              </a:rPr>
              <a:t>عکسهایی ازباغ وحمام فین کاشان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54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5057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6781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1" name="Picture 1" descr="http://www.memarinews.com/Image/News/423911426_0465c0d7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90601"/>
            <a:ext cx="3340273" cy="243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3476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4" name="Picture 2" descr="http://www.memarinews.com/Image/News/f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128" y="2209800"/>
            <a:ext cx="3810000" cy="37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3762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br>
              <a:rPr kumimoji="0" 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11430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پـــــــایــــــــان</a:t>
            </a:r>
            <a:endParaRPr lang="en-U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 rot="19386120">
            <a:off x="568036" y="4397608"/>
            <a:ext cx="39498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 تشکر از استاد گرامی</a:t>
            </a:r>
            <a:endParaRPr 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43102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74</TotalTime>
  <Words>1609</Words>
  <Application>Microsoft Office PowerPoint</Application>
  <PresentationFormat>On-screen Show (4:3)</PresentationFormat>
  <Paragraphs>71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Brush Script MT</vt:lpstr>
      <vt:lpstr>Constantia</vt:lpstr>
      <vt:lpstr>Franklin Gothic Book</vt:lpstr>
      <vt:lpstr>Rage Italic</vt:lpstr>
      <vt:lpstr>Tahoma</vt:lpstr>
      <vt:lpstr>Pushpin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kamal</dc:creator>
  <cp:lastModifiedBy>ali piroozi</cp:lastModifiedBy>
  <cp:revision>28</cp:revision>
  <dcterms:created xsi:type="dcterms:W3CDTF">2013-01-10T15:44:47Z</dcterms:created>
  <dcterms:modified xsi:type="dcterms:W3CDTF">2026-08-25T22:51:52Z</dcterms:modified>
</cp:coreProperties>
</file>