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2" r:id="rId7"/>
    <p:sldId id="264" r:id="rId8"/>
    <p:sldId id="263" r:id="rId9"/>
    <p:sldId id="265" r:id="rId10"/>
  </p:sldIdLst>
  <p:sldSz cx="12192000" cy="6858000"/>
  <p:notesSz cx="6858000" cy="9144000"/>
  <p:embeddedFontLst>
    <p:embeddedFont>
      <p:font typeface="Trebuchet MS" panose="020B0603020202020204" pitchFamily="34" charset="0"/>
      <p:regular r:id="rId11"/>
      <p:bold r:id="rId12"/>
      <p:italic r:id="rId13"/>
      <p:boldItalic r:id="rId14"/>
    </p:embeddedFont>
    <p:embeddedFont>
      <p:font typeface="Calisto MT" panose="02040603050505030304" pitchFamily="18" charset="0"/>
      <p:regular r:id="rId15"/>
      <p:bold r:id="rId16"/>
      <p:italic r:id="rId17"/>
      <p:boldItalic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Wingdings 2" panose="05020102010507070707" pitchFamily="18" charset="2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D5D6B-8F7B-4A9A-BBC2-485AC557B302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E73BB-5914-44C4-90E9-7B4186EB6B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786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66D5D6B-8F7B-4A9A-BBC2-485AC557B302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4A9E73BB-5914-44C4-90E9-7B4186EB6B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0028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1729" y="609598"/>
            <a:ext cx="7325710" cy="2785241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fa-I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تربیت فرزند از دیدگاه</a:t>
            </a:r>
            <a:r>
              <a:rPr lang="en-U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/>
            </a:r>
            <a:br>
              <a:rPr lang="en-U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</a:br>
            <a:r>
              <a:rPr lang="fa-I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 حضرت علی(ع)</a:t>
            </a:r>
            <a:endParaRPr lang="en-US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6123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7725" y="540821"/>
            <a:ext cx="7981951" cy="868879"/>
          </a:xfrm>
        </p:spPr>
        <p:txBody>
          <a:bodyPr>
            <a:noAutofit/>
          </a:bodyPr>
          <a:lstStyle/>
          <a:p>
            <a:r>
              <a:rPr lang="fa-IR" sz="4000" dirty="0">
                <a:solidFill>
                  <a:schemeClr val="tx1"/>
                </a:solidFill>
                <a:latin typeface="Bodoni Bk BT" panose="02070603070706020303" pitchFamily="18" charset="0"/>
                <a:cs typeface="2  Mitra_3 (MRT)" panose="00000700000000000000" pitchFamily="2" charset="-78"/>
              </a:rPr>
              <a:t>تربیت‌پذیر بودن فرزندان و اهمیت تربیت</a:t>
            </a:r>
            <a:endParaRPr lang="en-US" sz="4000" dirty="0">
              <a:solidFill>
                <a:schemeClr val="tx1"/>
              </a:solidFill>
              <a:latin typeface="Bodoni Bk BT" panose="02070603070706020303" pitchFamily="18" charset="0"/>
              <a:cs typeface="2  Mitra_3 (MRT)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5375" y="2019300"/>
            <a:ext cx="7524750" cy="4019550"/>
          </a:xfrm>
        </p:spPr>
        <p:txBody>
          <a:bodyPr>
            <a:normAutofit fontScale="85000" lnSpcReduction="10000"/>
          </a:bodyPr>
          <a:lstStyle/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اگر پدر و مادر از شیوه‌ها و اصول تربیتی آگاه باشند، از این ویژگی و تربیت پذیر بودن انسان به خوبی بهره می‌برند .</a:t>
            </a:r>
          </a:p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«ما نحل والد ولدا نحلاً افضل من ادب حسن؛ هیچ پدری به فرزندش، موهبتی مانند تربیت نیکو نبخشیده است»</a:t>
            </a:r>
          </a:p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رفتار وگفتار والدین وچگونگی تربیت آنان در خانواده،به منزله بذرهایی است که در ضمیر کودک افشانده می‌شود.                           امام«ره»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58" r="18776"/>
          <a:stretch/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463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7725" y="540821"/>
            <a:ext cx="7981951" cy="868879"/>
          </a:xfrm>
        </p:spPr>
        <p:txBody>
          <a:bodyPr>
            <a:noAutofit/>
          </a:bodyPr>
          <a:lstStyle/>
          <a:p>
            <a:r>
              <a:rPr lang="fa-IR" sz="4000" dirty="0">
                <a:solidFill>
                  <a:schemeClr val="tx1"/>
                </a:solidFill>
                <a:latin typeface="Bodoni Bk BT" panose="02070603070706020303" pitchFamily="18" charset="0"/>
                <a:cs typeface="2  Mitra_3 (MRT)" panose="00000700000000000000" pitchFamily="2" charset="-78"/>
              </a:rPr>
              <a:t>دغدغه تربیت فرزند</a:t>
            </a:r>
            <a:endParaRPr lang="en-US" sz="4000" dirty="0">
              <a:solidFill>
                <a:schemeClr val="tx1"/>
              </a:solidFill>
              <a:latin typeface="Bodoni Bk BT" panose="02070603070706020303" pitchFamily="18" charset="0"/>
              <a:cs typeface="2  Mitra_3 (MRT)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5375" y="2019300"/>
            <a:ext cx="7524750" cy="4019550"/>
          </a:xfrm>
        </p:spPr>
        <p:txBody>
          <a:bodyPr>
            <a:normAutofit fontScale="77500" lnSpcReduction="20000"/>
          </a:bodyPr>
          <a:lstStyle/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تا موضوع «تربیت فرزند» به دغدغه‌ای در ذهن پدر و مادر تبدیل نشود، نمی‌توانند فرزندان خویش را به درستی تربیت کنند.</a:t>
            </a:r>
          </a:p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این جای تأسف است که اشتغالات مربیان و والدین به گونه‌ای شده است که اغلب، ارتباط آنها با فرزندان را سطحی و بی‌ریشه کرده است. </a:t>
            </a:r>
          </a:p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چرا با این حرص و ولع، بهترین سال‌های زندگی خود را به جمع‌آوری ثروت می‌گذرانید، در حالی که آن گونه که باید و شاید، به تعلیم فرزندانتان همت نمی‌گمارید؟                                          «سقراط»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Traffic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58" r="18776"/>
          <a:stretch/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689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7725" y="540821"/>
            <a:ext cx="7981951" cy="868879"/>
          </a:xfrm>
        </p:spPr>
        <p:txBody>
          <a:bodyPr>
            <a:noAutofit/>
          </a:bodyPr>
          <a:lstStyle/>
          <a:p>
            <a:r>
              <a:rPr lang="fa-IR" sz="4000" dirty="0">
                <a:solidFill>
                  <a:schemeClr val="tx1"/>
                </a:solidFill>
                <a:latin typeface="Bodoni Bk BT" panose="02070603070706020303" pitchFamily="18" charset="0"/>
                <a:cs typeface="2  Mitra_3 (MRT)" panose="00000700000000000000" pitchFamily="2" charset="-78"/>
              </a:rPr>
              <a:t>جلب اعتماد علمی و تربیتی از سوی فرزندان</a:t>
            </a:r>
            <a:endParaRPr lang="en-US" sz="4000" dirty="0">
              <a:solidFill>
                <a:schemeClr val="tx1"/>
              </a:solidFill>
              <a:latin typeface="Bodoni Bk BT" panose="02070603070706020303" pitchFamily="18" charset="0"/>
              <a:cs typeface="2  Mitra_3 (MRT)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5375" y="2019300"/>
            <a:ext cx="7524750" cy="4019550"/>
          </a:xfrm>
        </p:spPr>
        <p:txBody>
          <a:bodyPr>
            <a:normAutofit fontScale="92500" lnSpcReduction="10000"/>
          </a:bodyPr>
          <a:lstStyle/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پدر و مادر باید اعتماد فرزندان خود را جلب و خیال آنها را درباره توانایی‌های خویش در زمینه تربیت آسوده کنند.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Traffic" panose="00000400000000000000" pitchFamily="2" charset="-78"/>
            </a:endParaRPr>
          </a:p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اولاً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 </a:t>
            </a: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بدون آگاهی از راه و رسم تربیت، نمی‌توان به سازندگی و پرورش فرزند پرداخت. 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Traffic" panose="00000400000000000000" pitchFamily="2" charset="-78"/>
            </a:endParaRPr>
          </a:p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ثانیاً که والدین باید نظر و اطمینان کودکان را به خود جلب کنند تا تصمیم‌های آنان درباره فرزندانشان مؤثر باشد. 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Traffic" panose="00000400000000000000" pitchFamily="2" charset="-78"/>
            </a:endParaRPr>
          </a:p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Traffic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58" r="18776"/>
          <a:stretch/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685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7725" y="540821"/>
            <a:ext cx="7981951" cy="868879"/>
          </a:xfrm>
        </p:spPr>
        <p:txBody>
          <a:bodyPr>
            <a:noAutofit/>
          </a:bodyPr>
          <a:lstStyle/>
          <a:p>
            <a:r>
              <a:rPr lang="fa-IR" sz="4000" dirty="0">
                <a:solidFill>
                  <a:schemeClr val="tx1"/>
                </a:solidFill>
                <a:latin typeface="Bodoni Bk BT" panose="02070603070706020303" pitchFamily="18" charset="0"/>
                <a:cs typeface="2  Mitra_3 (MRT)" panose="00000700000000000000" pitchFamily="2" charset="-78"/>
              </a:rPr>
              <a:t>تربیت فرزند با کمترین هزینه</a:t>
            </a:r>
            <a:endParaRPr lang="en-US" sz="4000" dirty="0">
              <a:solidFill>
                <a:schemeClr val="tx1"/>
              </a:solidFill>
              <a:latin typeface="Bodoni Bk BT" panose="02070603070706020303" pitchFamily="18" charset="0"/>
              <a:cs typeface="2  Mitra_3 (MRT)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5375" y="2019300"/>
            <a:ext cx="7524750" cy="4019550"/>
          </a:xfrm>
        </p:spPr>
        <p:txBody>
          <a:bodyPr>
            <a:normAutofit fontScale="92500" lnSpcReduction="10000"/>
          </a:bodyPr>
          <a:lstStyle/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پدر و مادری که به موقع به تربیت فرزند بپردازند، زحمت و هزینه کمتری را متحمل خواهند شد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.</a:t>
            </a:r>
          </a:p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والدین باید به خاطر داشته باشند که فرزندان خود را چنان تربیت کنند که مجبور نشوند چیزی را اصلاح کنند.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Traffic" panose="00000400000000000000" pitchFamily="2" charset="-78"/>
            </a:endParaRPr>
          </a:p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دل جوان مانند زمین بکر و کاشته نشده‌ای است که هنوز بذری در آن پاشیده نشده.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Traffic" panose="00000400000000000000" pitchFamily="2" charset="-78"/>
            </a:endParaRPr>
          </a:p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Traffic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58" r="18776"/>
          <a:stretch/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062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7725" y="540821"/>
            <a:ext cx="7981951" cy="868879"/>
          </a:xfrm>
        </p:spPr>
        <p:txBody>
          <a:bodyPr>
            <a:noAutofit/>
          </a:bodyPr>
          <a:lstStyle/>
          <a:p>
            <a:r>
              <a:rPr lang="fa-IR" sz="4000" dirty="0">
                <a:solidFill>
                  <a:schemeClr val="tx1"/>
                </a:solidFill>
                <a:latin typeface="Bodoni Bk BT" panose="02070603070706020303" pitchFamily="18" charset="0"/>
                <a:cs typeface="2  Mitra_3 (MRT)" panose="00000700000000000000" pitchFamily="2" charset="-78"/>
              </a:rPr>
              <a:t>استفاده از فرصت‌ها</a:t>
            </a:r>
            <a:endParaRPr lang="en-US" sz="4000" dirty="0">
              <a:solidFill>
                <a:schemeClr val="tx1"/>
              </a:solidFill>
              <a:latin typeface="Bodoni Bk BT" panose="02070603070706020303" pitchFamily="18" charset="0"/>
              <a:cs typeface="2  Mitra_3 (MRT)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5375" y="2019300"/>
            <a:ext cx="7524750" cy="4019550"/>
          </a:xfrm>
        </p:spPr>
        <p:txBody>
          <a:bodyPr>
            <a:normAutofit fontScale="92500"/>
          </a:bodyPr>
          <a:lstStyle/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از هشدارهای حضرت علی(علیه السلام) به والدین، استفاده از فرصت‌ها پیش از نابودی آنهاست. 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Traffic" panose="00000400000000000000" pitchFamily="2" charset="-78"/>
            </a:endParaRPr>
          </a:p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چند مانع اساسی در راه تربیت فرزند :</a:t>
            </a:r>
          </a:p>
          <a:p>
            <a:pPr algn="just" rtl="1">
              <a:lnSpc>
                <a:spcPct val="150000"/>
              </a:lnSpc>
              <a:buClr>
                <a:srgbClr val="FFC000"/>
              </a:buClr>
              <a:buSzPct val="100000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۱. فرا رسیدن اجل؛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                                                                           </a:t>
            </a: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۲. از دست دادن سلامت و قوت فکر؛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                                                    </a:t>
            </a: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۳. از بین رفتن زمینه مناسب.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58" r="18776"/>
          <a:stretch/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956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7725" y="540821"/>
            <a:ext cx="7981951" cy="868879"/>
          </a:xfrm>
        </p:spPr>
        <p:txBody>
          <a:bodyPr>
            <a:noAutofit/>
          </a:bodyPr>
          <a:lstStyle/>
          <a:p>
            <a:r>
              <a:rPr lang="fa-IR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Bk BT" panose="02070603070706020303" pitchFamily="18" charset="0"/>
                <a:cs typeface="2  Mitra_3 (MRT)" panose="00000700000000000000" pitchFamily="2" charset="-78"/>
              </a:rPr>
              <a:t>تربیت همه جانبه فرزند</a:t>
            </a:r>
            <a:endParaRPr lang="en-US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Bk BT" panose="02070603070706020303" pitchFamily="18" charset="0"/>
              <a:cs typeface="2  Mitra_3 (MRT)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5375" y="2019300"/>
            <a:ext cx="7524750" cy="4019550"/>
          </a:xfrm>
        </p:spPr>
        <p:txBody>
          <a:bodyPr>
            <a:normAutofit fontScale="92500"/>
          </a:bodyPr>
          <a:lstStyle/>
          <a:p>
            <a:pPr marL="514350" indent="-514350" algn="r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انسان هم نیازهای مادی و جسمی دارد و هم نیازهای معنوی و روحی.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Traffic" panose="00000400000000000000" pitchFamily="2" charset="-78"/>
            </a:endParaRPr>
          </a:p>
          <a:p>
            <a:pPr marL="514350" indent="-514350" algn="r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برای داشتن یک کودک سازگار و متعادل، ناگزیریم که وضع بدنی او را تحت مراقبت قرار دهیم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.</a:t>
            </a:r>
          </a:p>
          <a:p>
            <a:pPr marL="514350" indent="-514350" algn="r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سهل انگاری‌های والدین نسبت به تربیت روحی و روانی فرزند، زمینه بروز انواع ناهنجاری‌ها وبزه‌ها در فرزند به وجود می‌آید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58" r="18776"/>
          <a:stretch/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573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7725" y="540821"/>
            <a:ext cx="7981951" cy="868879"/>
          </a:xfrm>
        </p:spPr>
        <p:txBody>
          <a:bodyPr>
            <a:noAutofit/>
          </a:bodyPr>
          <a:lstStyle/>
          <a:p>
            <a:r>
              <a:rPr lang="fa-IR" sz="4000" dirty="0">
                <a:solidFill>
                  <a:schemeClr val="tx1"/>
                </a:solidFill>
                <a:latin typeface="Bodoni Bk BT" panose="02070603070706020303" pitchFamily="18" charset="0"/>
                <a:cs typeface="2  Mitra_3 (MRT)" panose="00000700000000000000" pitchFamily="2" charset="-78"/>
              </a:rPr>
              <a:t>تربیت فرزند برای آینده نه برای حال</a:t>
            </a:r>
            <a:endParaRPr lang="en-US" sz="4000" dirty="0">
              <a:solidFill>
                <a:schemeClr val="tx1"/>
              </a:solidFill>
              <a:latin typeface="Bodoni Bk BT" panose="02070603070706020303" pitchFamily="18" charset="0"/>
              <a:cs typeface="2  Mitra_3 (MRT)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5375" y="2019300"/>
            <a:ext cx="7524750" cy="4019550"/>
          </a:xfrm>
        </p:spPr>
        <p:txBody>
          <a:bodyPr>
            <a:normAutofit fontScale="85000" lnSpcReduction="10000"/>
          </a:bodyPr>
          <a:lstStyle/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فرزندانتان را بر آداب خود تربیت نکنید؛ چرا که آنها برای [آینده و] زمانی غیر از زمان شما آفریده شده اند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.</a:t>
            </a:r>
          </a:p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عشق خود را بر آنها نثار کنید، اما اندیشه هایتان را برای خود نگه دارید؛ زیرا آنها را نیز برای خود، اندیشه‌ای دیگر است.  «جبران خلیل جبران»</a:t>
            </a:r>
          </a:p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برای زمان آینده تربیت کنید؛ چرا که اینها در زمان آینده، باید دست به کار مملکت و کشور شوند.                                      « امام (ره) » 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Traffic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58" r="18776"/>
          <a:stretch/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387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7725" y="540821"/>
            <a:ext cx="7981951" cy="868879"/>
          </a:xfrm>
        </p:spPr>
        <p:txBody>
          <a:bodyPr>
            <a:noAutofit/>
          </a:bodyPr>
          <a:lstStyle/>
          <a:p>
            <a:r>
              <a:rPr lang="fa-IR" sz="4000" dirty="0">
                <a:solidFill>
                  <a:schemeClr val="tx1"/>
                </a:solidFill>
                <a:latin typeface="Bodoni Bk BT" panose="02070603070706020303" pitchFamily="18" charset="0"/>
                <a:cs typeface="2  Mitra_3 (MRT)" panose="00000700000000000000" pitchFamily="2" charset="-78"/>
              </a:rPr>
              <a:t>جایگاه وراثت </a:t>
            </a:r>
            <a:endParaRPr lang="en-US" sz="4000" dirty="0">
              <a:solidFill>
                <a:schemeClr val="tx1"/>
              </a:solidFill>
              <a:latin typeface="Bodoni Bk BT" panose="02070603070706020303" pitchFamily="18" charset="0"/>
              <a:cs typeface="2  Mitra_3 (MRT)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5375" y="2019300"/>
            <a:ext cx="7524750" cy="4019550"/>
          </a:xfrm>
        </p:spPr>
        <p:txBody>
          <a:bodyPr>
            <a:normAutofit fontScale="92500" lnSpcReduction="10000"/>
          </a:bodyPr>
          <a:lstStyle/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بخشی از هنجارها یا ناهنجاری‌های اخلاقی، از راه وراثت به فرزند منتقل می‌شود. </a:t>
            </a:r>
          </a:p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از ازدواج با شخص احمق و کم خرد بپرهیز که فرزند او [از نظر اخلاقی] تباه شده خواهد بود.</a:t>
            </a:r>
          </a:p>
          <a:p>
            <a:pPr marL="514350" indent="-514350" algn="just" rtl="1">
              <a:lnSpc>
                <a:spcPct val="150000"/>
              </a:lnSpc>
              <a:buClr>
                <a:srgbClr val="FFC000"/>
              </a:buClr>
              <a:buSzPct val="100000"/>
              <a:buFont typeface="+mj-lt"/>
              <a:buAutoNum type="romanUcPeriod"/>
            </a:pPr>
            <a:r>
              <a:rPr lang="fa-I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raffic" panose="00000400000000000000" pitchFamily="2" charset="-78"/>
              </a:rPr>
              <a:t>کودکانی که صفات موروثی آنها پسندیده است و در سرشت خود، احساسات و عواطف مطبوعی دارند، تربیت آنها آسان است و به زودی می‌توانند صفات نیکو و ویژگی‌های پسندیده را فرا گیرند. 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Traffic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58" r="18776"/>
          <a:stretch/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067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Slate">
      <a:majorFont>
        <a:latin typeface="Calisto MT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TM04033929[[fn=Slate]]</Template>
  <TotalTime>222</TotalTime>
  <Words>578</Words>
  <Application>Microsoft Office PowerPoint</Application>
  <PresentationFormat>Widescreen</PresentationFormat>
  <Paragraphs>33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2  Traffic</vt:lpstr>
      <vt:lpstr>Trebuchet MS</vt:lpstr>
      <vt:lpstr>B Titr</vt:lpstr>
      <vt:lpstr>Calisto MT</vt:lpstr>
      <vt:lpstr>Calibri</vt:lpstr>
      <vt:lpstr>Bodoni Bk BT</vt:lpstr>
      <vt:lpstr>Wingdings 2</vt:lpstr>
      <vt:lpstr>2  Mitra_3 (MRT)</vt:lpstr>
      <vt:lpstr>Slate</vt:lpstr>
      <vt:lpstr>تربیت فرزند از دیدگاه  حضرت علی(ع)</vt:lpstr>
      <vt:lpstr>تربیت‌پذیر بودن فرزندان و اهمیت تربیت</vt:lpstr>
      <vt:lpstr>دغدغه تربیت فرزند</vt:lpstr>
      <vt:lpstr>جلب اعتماد علمی و تربیتی از سوی فرزندان</vt:lpstr>
      <vt:lpstr>تربیت فرزند با کمترین هزینه</vt:lpstr>
      <vt:lpstr>استفاده از فرصت‌ها</vt:lpstr>
      <vt:lpstr>تربیت همه جانبه فرزند</vt:lpstr>
      <vt:lpstr>تربیت فرزند برای آینده نه برای حال</vt:lpstr>
      <vt:lpstr>جایگاه وراثت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آیین زندگی</dc:title>
  <dc:creator>Farid</dc:creator>
  <dc:description/>
  <cp:lastModifiedBy>looksfile1397@gmail.com</cp:lastModifiedBy>
  <cp:revision>26</cp:revision>
  <dcterms:created xsi:type="dcterms:W3CDTF">2019-10-20T15:24:52Z</dcterms:created>
  <dcterms:modified xsi:type="dcterms:W3CDTF">2023-06-03T15:46:35Z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">
    <vt:lpwstr>آیین زندگی</vt:lpwstr>
  </property>
  <property fmtid="{D5CDD505-2E9C-101B-9397-08002B2CF9AE}" pid="3" name="SlideDescription">
    <vt:lpwstr/>
  </property>
</Properties>
</file>