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278" r:id="rId1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7" autoAdjust="0"/>
    <p:restoredTop sz="94660"/>
  </p:normalViewPr>
  <p:slideViewPr>
    <p:cSldViewPr>
      <p:cViewPr>
        <p:scale>
          <a:sx n="102" d="100"/>
          <a:sy n="102" d="100"/>
        </p:scale>
        <p:origin x="-516" y="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897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340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364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272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539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988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70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07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02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629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816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B3B9A-E7E9-4FAC-AB70-8A06D898122C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2F-47FE-41D5-989E-099A0440F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1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516" y="915566"/>
            <a:ext cx="8712968" cy="1102519"/>
          </a:xfrm>
        </p:spPr>
        <p:txBody>
          <a:bodyPr>
            <a:noAutofit/>
          </a:bodyPr>
          <a:lstStyle/>
          <a:p>
            <a:r>
              <a:rPr lang="fa-IR" sz="3600" dirty="0" smtClean="0">
                <a:cs typeface="B Yekan" pitchFamily="2" charset="-78"/>
              </a:rPr>
              <a:t>مجموعه پاورپوینت های آموزشی </a:t>
            </a:r>
            <a:r>
              <a:rPr lang="fa-IR" sz="4800" dirty="0" smtClean="0">
                <a:solidFill>
                  <a:srgbClr val="FF0000"/>
                </a:solidFill>
                <a:cs typeface="B Yekan" pitchFamily="2" charset="-78"/>
              </a:rPr>
              <a:t>علوم هشتم</a:t>
            </a:r>
            <a:r>
              <a:rPr lang="fa-IR" sz="3600" dirty="0" smtClean="0">
                <a:cs typeface="B Yekan" pitchFamily="2" charset="-78"/>
              </a:rPr>
              <a:t> </a:t>
            </a:r>
            <a:endParaRPr lang="en-US" sz="3600" dirty="0">
              <a:cs typeface="B Yeka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211710"/>
            <a:ext cx="8064896" cy="1314450"/>
          </a:xfrm>
        </p:spPr>
        <p:txBody>
          <a:bodyPr>
            <a:normAutofit/>
          </a:bodyPr>
          <a:lstStyle/>
          <a:p>
            <a:pPr rtl="1"/>
            <a:r>
              <a:rPr lang="fa-IR" sz="4400" dirty="0" smtClean="0">
                <a:solidFill>
                  <a:srgbClr val="FF0000"/>
                </a:solidFill>
                <a:cs typeface="B Yekan" pitchFamily="2" charset="-78"/>
              </a:rPr>
              <a:t>فصل هفتم </a:t>
            </a:r>
            <a:r>
              <a:rPr lang="fa-IR" sz="4400" dirty="0">
                <a:solidFill>
                  <a:srgbClr val="FF0000"/>
                </a:solidFill>
                <a:cs typeface="B Yekan" pitchFamily="2" charset="-78"/>
              </a:rPr>
              <a:t>:  الفبای زیست فناوری</a:t>
            </a:r>
          </a:p>
          <a:p>
            <a:pPr rtl="1"/>
            <a:endParaRPr lang="fa-IR" sz="4400" dirty="0">
              <a:solidFill>
                <a:srgbClr val="FF0000"/>
              </a:solidFill>
              <a:cs typeface="B Yekan" pitchFamily="2" charset="-78"/>
            </a:endParaRPr>
          </a:p>
          <a:p>
            <a:pPr rtl="1"/>
            <a:endParaRPr lang="fa-IR" sz="4400" dirty="0">
              <a:solidFill>
                <a:srgbClr val="FF0000"/>
              </a:solidFill>
              <a:cs typeface="B Yekan" pitchFamily="2" charset="-78"/>
            </a:endParaRPr>
          </a:p>
          <a:p>
            <a:pPr rtl="1"/>
            <a:endParaRPr lang="en-US" dirty="0"/>
          </a:p>
        </p:txBody>
      </p:sp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270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67544" y="483518"/>
            <a:ext cx="82444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dirty="0">
                <a:cs typeface="B Yekan" pitchFamily="2" charset="-78"/>
              </a:rPr>
              <a:t> </a:t>
            </a:r>
            <a:r>
              <a:rPr lang="fa-IR" sz="4000" dirty="0">
                <a:solidFill>
                  <a:srgbClr val="FF0000"/>
                </a:solidFill>
                <a:cs typeface="B Yekan" pitchFamily="2" charset="-78"/>
              </a:rPr>
              <a:t>هر فرد بی نظیر است</a:t>
            </a:r>
            <a:r>
              <a:rPr lang="fa-IR" sz="2400" dirty="0">
                <a:solidFill>
                  <a:srgbClr val="FF0000"/>
                </a:solidFill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(منظور صفات اختصاصی و منحصر به فرد در هر شخص)</a:t>
            </a:r>
          </a:p>
        </p:txBody>
      </p:sp>
      <p:pic>
        <p:nvPicPr>
          <p:cNvPr id="1026" name="Picture 2" descr="C:\Users\asus\Desktop\2021-04-11_20-02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91630"/>
            <a:ext cx="6684416" cy="299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799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95536" y="843558"/>
            <a:ext cx="8388424" cy="3285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dirty="0">
                <a:cs typeface="B Yekan" pitchFamily="2" charset="-78"/>
              </a:rPr>
              <a:t> عامل تعیین کنندۀ صفات ارثی، همیشه درون یاخته قرار دارند که آن را </a:t>
            </a:r>
            <a:r>
              <a:rPr lang="en-US" sz="2000" dirty="0">
                <a:cs typeface="B Yekan" pitchFamily="2" charset="-78"/>
              </a:rPr>
              <a:t>DNA </a:t>
            </a:r>
            <a:r>
              <a:rPr lang="fa-IR" sz="2000" dirty="0" smtClean="0">
                <a:cs typeface="B Yekan" pitchFamily="2" charset="-78"/>
              </a:rPr>
              <a:t>(دنا) </a:t>
            </a:r>
            <a:r>
              <a:rPr lang="fa-IR" sz="2000" dirty="0">
                <a:cs typeface="B Yekan" pitchFamily="2" charset="-78"/>
              </a:rPr>
              <a:t>گویند. اطلاعات مربوط به صفات ارثی </a:t>
            </a:r>
            <a:r>
              <a:rPr lang="en-US" sz="2000" dirty="0">
                <a:cs typeface="B Yekan" pitchFamily="2" charset="-78"/>
              </a:rPr>
              <a:t>DNA </a:t>
            </a:r>
            <a:r>
              <a:rPr lang="fa-IR" sz="2000" dirty="0">
                <a:cs typeface="B Yekan" pitchFamily="2" charset="-78"/>
              </a:rPr>
              <a:t>درون واحدهایی به نام ژن قرار دارند</a:t>
            </a:r>
            <a:r>
              <a:rPr lang="fa-IR" sz="2000" dirty="0" smtClean="0">
                <a:cs typeface="B Yekan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endParaRPr lang="fa-IR" sz="2000" dirty="0">
              <a:cs typeface="B Yekan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ژن،  بخشی از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DNA </a:t>
            </a:r>
            <a:r>
              <a:rPr lang="fa-I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و عامل تعیین کنندۀ صفات ارثی است.</a:t>
            </a:r>
          </a:p>
          <a:p>
            <a:pPr algn="just" rtl="1">
              <a:lnSpc>
                <a:spcPct val="150000"/>
              </a:lnSpc>
            </a:pPr>
            <a:endParaRPr lang="fa-IR" sz="2000" dirty="0">
              <a:cs typeface="B Yeka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en-US" sz="2000" dirty="0">
                <a:cs typeface="B Yekan" pitchFamily="2" charset="-78"/>
              </a:rPr>
              <a:t>DNA </a:t>
            </a:r>
            <a:r>
              <a:rPr lang="fa-IR" sz="2000" dirty="0">
                <a:cs typeface="B Yekan" pitchFamily="2" charset="-78"/>
              </a:rPr>
              <a:t>درون یاخته ای، رشته هایی به نام فام تن  (کروموزوم) می سازد. که تعداد  فام تن ها در هر جاندار ثابت است و به جثه ربطی ندارد.</a:t>
            </a:r>
            <a:endParaRPr lang="en-US" sz="2000" dirty="0">
              <a:cs typeface="B Yeka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C:\Users\asus\Desktop\2021-04-11_20-04-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9502"/>
            <a:ext cx="6583660" cy="218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us\Desktop\2021-04-11_20-04-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114" y="2067694"/>
            <a:ext cx="330517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23528" y="267494"/>
            <a:ext cx="85324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 عوامل محیطی</a:t>
            </a:r>
            <a:r>
              <a:rPr lang="fa-IR" dirty="0">
                <a:cs typeface="B Yekan" pitchFamily="2" charset="-78"/>
              </a:rPr>
              <a:t>، عواملی هستند که خارج از پیکر جاندار قرار دارند و باعث تفاوت بین افراد یک گونه می شوند.</a:t>
            </a: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مثل</a:t>
            </a:r>
            <a:r>
              <a:rPr lang="fa-IR" dirty="0" smtClean="0">
                <a:cs typeface="B Yekan" pitchFamily="2" charset="-78"/>
              </a:rPr>
              <a:t>:</a:t>
            </a:r>
            <a:endParaRPr lang="fa-IR" dirty="0">
              <a:cs typeface="B Yeka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 ۱- تفاوت رنگ های گل های یک گونه با هم، به دلیل رشد آن ها در خاک های مختلف (یکی سفید یکی صورتی)</a:t>
            </a:r>
            <a:endParaRPr lang="en-US" dirty="0">
              <a:cs typeface="B Yekan" pitchFamily="2" charset="-78"/>
            </a:endParaRPr>
          </a:p>
        </p:txBody>
      </p:sp>
      <p:pic>
        <p:nvPicPr>
          <p:cNvPr id="3074" name="Picture 2" descr="C:\Users\asus\Desktop\2021-04-11_20-05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15766"/>
            <a:ext cx="301942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755576" y="411510"/>
            <a:ext cx="7956376" cy="2135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۲- تفاوت ظاهری دو موش، به دلیل تغذیه متفاوت و استفادۀ یکی از ویتامین </a:t>
            </a:r>
            <a:r>
              <a:rPr lang="en-US" dirty="0">
                <a:cs typeface="B Yekan" pitchFamily="2" charset="-78"/>
              </a:rPr>
              <a:t>B </a:t>
            </a:r>
            <a:r>
              <a:rPr lang="fa-IR" dirty="0" smtClean="0">
                <a:cs typeface="B Yekan" pitchFamily="2" charset="-78"/>
              </a:rPr>
              <a:t>(یکی </a:t>
            </a:r>
            <a:r>
              <a:rPr lang="fa-IR" dirty="0">
                <a:cs typeface="B Yekan" pitchFamily="2" charset="-78"/>
              </a:rPr>
              <a:t>لاغر و یکی چاق)</a:t>
            </a:r>
          </a:p>
          <a:p>
            <a:pPr algn="just" rtl="1">
              <a:lnSpc>
                <a:spcPct val="150000"/>
              </a:lnSpc>
            </a:pPr>
            <a:endParaRPr lang="fa-IR" dirty="0">
              <a:cs typeface="B Yeka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 ۳- تفاوت رنگ بخشی از موهای یک خرگوش، به دلیل اضافه کردن عامل سرما در آن ناحیه، که در خرگوش دیگر وجود ندارد و همۀ موهای آن سفید است.</a:t>
            </a:r>
            <a:endParaRPr lang="en-US" dirty="0">
              <a:cs typeface="B Yekan" pitchFamily="2" charset="-78"/>
            </a:endParaRPr>
          </a:p>
        </p:txBody>
      </p:sp>
      <p:pic>
        <p:nvPicPr>
          <p:cNvPr id="4098" name="Picture 2" descr="C:\Users\asus\Desktop\2021-04-11_20-06-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59782"/>
            <a:ext cx="2638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ounded Rectangle 1"/>
          <p:cNvSpPr/>
          <p:nvPr/>
        </p:nvSpPr>
        <p:spPr>
          <a:xfrm>
            <a:off x="827584" y="339502"/>
            <a:ext cx="7776864" cy="129614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Yekan" pitchFamily="2" charset="-78"/>
              </a:rPr>
              <a:t> سرما سبب تولید نوعی پروتئین می شود که نهایتاً رنگ موها را در آن ناحیه سیاه می کند. (اهمیت پروتیئن ها)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7584" y="1851670"/>
            <a:ext cx="7776864" cy="129614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Yekan" pitchFamily="2" charset="-78"/>
              </a:rPr>
              <a:t>عوامل محیطی به همراه عوامل ژنی تعیین کننده صفات نهایی جاندار هستند!</a:t>
            </a:r>
            <a:br>
              <a:rPr lang="fa-IR" dirty="0">
                <a:cs typeface="B Yekan" pitchFamily="2" charset="-78"/>
              </a:rPr>
            </a:br>
            <a:r>
              <a:rPr lang="fa-IR" dirty="0">
                <a:cs typeface="B Yekan" pitchFamily="2" charset="-78"/>
              </a:rPr>
              <a:t>مثال: احتمال سکتۀ قلبی، به دلیل وجود ژن هایی، وجود دارد، ولی با عدم رعایت تغذیه مناسب و ورزش نکردن، این احتمال تشدید می شود.</a:t>
            </a:r>
          </a:p>
        </p:txBody>
      </p:sp>
      <p:sp>
        <p:nvSpPr>
          <p:cNvPr id="3" name="Rectangle 2"/>
          <p:cNvSpPr/>
          <p:nvPr/>
        </p:nvSpPr>
        <p:spPr>
          <a:xfrm>
            <a:off x="827584" y="3705850"/>
            <a:ext cx="7668344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 ایجاد صفات جدید در جانداران، با انتقال یک ژن از جانداری به جاندار دیگر (که قبلاً فاقد آن بوده) و در نهایت، تولید صفتی جدید در جاندار.</a:t>
            </a:r>
            <a:endParaRPr lang="en-US" dirty="0">
              <a:cs typeface="B Yeka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793015" y="483518"/>
            <a:ext cx="6012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 قبلاً انسولین از گاو استخراج می شد و بسیار پرهزینه و سخت بود.</a:t>
            </a:r>
          </a:p>
        </p:txBody>
      </p:sp>
      <p:pic>
        <p:nvPicPr>
          <p:cNvPr id="5122" name="Picture 2" descr="C:\Users\asus\Desktop\2021-04-11_20-09-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91" y="1635646"/>
            <a:ext cx="8496944" cy="271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 Bracket 4"/>
          <p:cNvSpPr/>
          <p:nvPr/>
        </p:nvSpPr>
        <p:spPr>
          <a:xfrm>
            <a:off x="107504" y="123478"/>
            <a:ext cx="144016" cy="4896544"/>
          </a:xfrm>
          <a:prstGeom prst="lef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>
            <a:off x="8928484" y="123478"/>
            <a:ext cx="72008" cy="4896544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95536" y="267494"/>
            <a:ext cx="8517757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 </a:t>
            </a:r>
            <a:r>
              <a:rPr lang="fa-I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تقسیم یاخته ها،  تقسیم (میتوزی): </a:t>
            </a:r>
            <a:r>
              <a:rPr lang="fa-IR" dirty="0">
                <a:cs typeface="B Yekan" pitchFamily="2" charset="-78"/>
              </a:rPr>
              <a:t>در این تقسیم، </a:t>
            </a:r>
            <a:r>
              <a:rPr lang="en-US" dirty="0">
                <a:cs typeface="B Yekan" pitchFamily="2" charset="-78"/>
              </a:rPr>
              <a:t>DNA </a:t>
            </a:r>
            <a:r>
              <a:rPr lang="fa-IR" dirty="0">
                <a:cs typeface="B Yekan" pitchFamily="2" charset="-78"/>
              </a:rPr>
              <a:t>ابتدا شکل کلافی می گیرد سپس از یک یاخته ۲ یاخته به وجود می آید که در آن، تعداد فام تن ها هنگام تقسیم ثابت می ماند.</a:t>
            </a: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Yekan" pitchFamily="2" charset="-78"/>
              </a:rPr>
              <a:t> تقسیمات مشکل ساز: تقسیم بیش از حد و سریع یاخته ها که نیازی به آن ها نیست و ایجاد توده های سرطانی می کند.</a:t>
            </a:r>
            <a:endParaRPr lang="en-US" dirty="0">
              <a:cs typeface="B Yekan" pitchFamily="2" charset="-78"/>
            </a:endParaRPr>
          </a:p>
        </p:txBody>
      </p:sp>
      <p:pic>
        <p:nvPicPr>
          <p:cNvPr id="6146" name="Picture 2" descr="C:\Users\asus\Desktop\2021-04-11_20-10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95955"/>
            <a:ext cx="7091598" cy="239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71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downloa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28850"/>
            <a:ext cx="60960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F4B5F415-7490-4054-85B4-10F7AE6D3385}"/>
              </a:ext>
            </a:extLst>
          </p:cNvPr>
          <p:cNvSpPr txBox="1">
            <a:spLocks/>
          </p:cNvSpPr>
          <p:nvPr/>
        </p:nvSpPr>
        <p:spPr>
          <a:xfrm>
            <a:off x="811619" y="543462"/>
            <a:ext cx="7368362" cy="17907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2400" dirty="0" smtClean="0">
                <a:latin typeface="Vazir"/>
                <a:cs typeface="B Yekan" pitchFamily="2" charset="-78"/>
              </a:rPr>
              <a:t>جنس زغال و الماس هر دو از کربن است. </a:t>
            </a:r>
            <a:br>
              <a:rPr lang="fa-IR" sz="2400" dirty="0" smtClean="0">
                <a:latin typeface="Vazir"/>
                <a:cs typeface="B Yekan" pitchFamily="2" charset="-78"/>
              </a:rPr>
            </a:br>
            <a:r>
              <a:rPr lang="fa-IR" sz="2400" dirty="0" smtClean="0">
                <a:latin typeface="Vazir"/>
                <a:cs typeface="B Yekan" pitchFamily="2" charset="-78"/>
              </a:rPr>
              <a:t>این، به رفتار اتم‌های کربن بستگی دارد که به زغال تبدیل شوند یا الماس شوند. زمانی که می توان الماس بود، چرا زغال باشیم؟</a:t>
            </a:r>
            <a:endParaRPr lang="en-US" sz="2400" dirty="0">
              <a:latin typeface="Rockwell" panose="02060603020205020403" pitchFamily="18" charset="0"/>
              <a:cs typeface="B Yekan" pitchFamily="2" charset="-78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AA65E432-C1E6-4C36-BF8E-2DA25E65DC3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/>
        </p:nvCxnSpPr>
        <p:spPr>
          <a:xfrm>
            <a:off x="2286000" y="1828800"/>
            <a:ext cx="49149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2289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203</Words>
  <Application>Microsoft Office PowerPoint</Application>
  <PresentationFormat>On-screen Show (16:9)</PresentationFormat>
  <Paragraphs>22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مجموعه پاورپوینت های آموزشی علوم هشتم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مجموعه پاورپوینت های آموزشی علوم نهم</dc:title>
  <dc:creator>asus</dc:creator>
  <cp:lastModifiedBy>LENOVO</cp:lastModifiedBy>
  <cp:revision>55</cp:revision>
  <dcterms:created xsi:type="dcterms:W3CDTF">2021-04-02T11:53:21Z</dcterms:created>
  <dcterms:modified xsi:type="dcterms:W3CDTF">2023-05-01T22:32:04Z</dcterms:modified>
</cp:coreProperties>
</file>