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9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03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048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135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281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741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88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973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237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263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409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133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93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2144C-BACE-4C1D-A379-B2367847D2D9}" type="datetimeFigureOut">
              <a:rPr lang="en-US" smtClean="0"/>
              <a:pPr/>
              <a:t>8/10/2023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EDFFA-3102-4FC8-BCF0-E3E7D23318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073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dacts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90600" y="609600"/>
            <a:ext cx="7543800" cy="6096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sz="4000" b="1" dirty="0" smtClean="0">
                <a:cs typeface="B Nazanin" pitchFamily="2" charset="-78"/>
              </a:rPr>
              <a:t>دوره ی آموزشی مانیتورینگ (</a:t>
            </a:r>
            <a:r>
              <a:rPr lang="en-US" sz="4000" b="1" dirty="0" smtClean="0">
                <a:cs typeface="B Nazanin" pitchFamily="2" charset="-78"/>
              </a:rPr>
              <a:t>(Wincc</a:t>
            </a:r>
            <a:endParaRPr lang="en-US" sz="40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2528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438400"/>
            <a:ext cx="8229600" cy="1143000"/>
          </a:xfrm>
        </p:spPr>
        <p:txBody>
          <a:bodyPr/>
          <a:lstStyle/>
          <a:p>
            <a:pPr rtl="1"/>
            <a:r>
              <a:rPr lang="fa-IR" b="1" dirty="0" smtClean="0">
                <a:cs typeface="B Nazanin" pitchFamily="2" charset="-78"/>
              </a:rPr>
              <a:t>آرشیوسازی و ذخیره ی اطلاعات</a:t>
            </a:r>
            <a:endParaRPr lang="en-US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29871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750606"/>
            <a:ext cx="5267325" cy="5840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Callout 3"/>
          <p:cNvSpPr/>
          <p:nvPr/>
        </p:nvSpPr>
        <p:spPr>
          <a:xfrm>
            <a:off x="3886200" y="1828800"/>
            <a:ext cx="4267200" cy="838200"/>
          </a:xfrm>
          <a:prstGeom prst="wedgeEllipseCallout">
            <a:avLst>
              <a:gd name="adj1" fmla="val -76975"/>
              <a:gd name="adj2" fmla="val 8900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راست کلیک بر روی </a:t>
            </a:r>
            <a:r>
              <a:rPr lang="en-US" dirty="0" smtClean="0">
                <a:solidFill>
                  <a:schemeClr val="tx1"/>
                </a:solidFill>
              </a:rPr>
              <a:t>Tag Logging</a:t>
            </a:r>
            <a:r>
              <a:rPr lang="fa-IR" dirty="0" smtClean="0">
                <a:solidFill>
                  <a:schemeClr val="tx1"/>
                </a:solidFill>
              </a:rPr>
              <a:t> و انتخاب </a:t>
            </a:r>
            <a:r>
              <a:rPr lang="en-US" dirty="0" smtClean="0">
                <a:solidFill>
                  <a:schemeClr val="tx1"/>
                </a:solidFill>
              </a:rPr>
              <a:t>Open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91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838199"/>
            <a:ext cx="8115300" cy="5887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Flowchart: Punched Tape 3"/>
          <p:cNvSpPr/>
          <p:nvPr/>
        </p:nvSpPr>
        <p:spPr>
          <a:xfrm>
            <a:off x="3322623" y="0"/>
            <a:ext cx="2800350" cy="1066800"/>
          </a:xfrm>
          <a:prstGeom prst="flowChartPunchedTap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نمایی از نرم افزار تگ لاگینگ</a:t>
            </a:r>
            <a:endParaRPr lang="en-US" dirty="0"/>
          </a:p>
        </p:txBody>
      </p:sp>
      <p:sp>
        <p:nvSpPr>
          <p:cNvPr id="6" name="Oval Callout 5"/>
          <p:cNvSpPr/>
          <p:nvPr/>
        </p:nvSpPr>
        <p:spPr>
          <a:xfrm>
            <a:off x="3505200" y="1828800"/>
            <a:ext cx="2133601" cy="838200"/>
          </a:xfrm>
          <a:prstGeom prst="wedgeEllipseCallout">
            <a:avLst>
              <a:gd name="adj1" fmla="val -69078"/>
              <a:gd name="adj2" fmla="val 234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بخش های اصلی نرم افزار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2667000" y="1828800"/>
            <a:ext cx="381000" cy="9144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325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86" y="762000"/>
            <a:ext cx="826389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2362199" y="1752600"/>
            <a:ext cx="2373631" cy="1558539"/>
          </a:xfrm>
          <a:prstGeom prst="wedgeEllipseCallout">
            <a:avLst>
              <a:gd name="adj1" fmla="val -79622"/>
              <a:gd name="adj2" fmla="val -3429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بخش مربوط به تنظیم زمان های پیشفرض برای آرشیوگیری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8382000" y="1981200"/>
            <a:ext cx="304800" cy="10668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Left Brace 3"/>
          <p:cNvSpPr/>
          <p:nvPr/>
        </p:nvSpPr>
        <p:spPr>
          <a:xfrm>
            <a:off x="5181600" y="1981200"/>
            <a:ext cx="228600" cy="1066800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Callout 7"/>
          <p:cNvSpPr/>
          <p:nvPr/>
        </p:nvSpPr>
        <p:spPr>
          <a:xfrm>
            <a:off x="2438400" y="3733801"/>
            <a:ext cx="3048000" cy="685800"/>
          </a:xfrm>
          <a:prstGeom prst="wedgeEllipseCallout">
            <a:avLst>
              <a:gd name="adj1" fmla="val 40941"/>
              <a:gd name="adj2" fmla="val -217681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تایمرهای پیشفرض سیستم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41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4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70" y="609600"/>
            <a:ext cx="8394905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762000" y="2667000"/>
            <a:ext cx="3048000" cy="1371600"/>
          </a:xfrm>
          <a:prstGeom prst="wedgeEllipseCallout">
            <a:avLst>
              <a:gd name="adj1" fmla="val -25616"/>
              <a:gd name="adj2" fmla="val -9847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ایجاد یک تایمر جدید، کلیک راست بر روی </a:t>
            </a:r>
            <a:r>
              <a:rPr lang="en-US" dirty="0" smtClean="0">
                <a:solidFill>
                  <a:schemeClr val="tx1"/>
                </a:solidFill>
              </a:rPr>
              <a:t>Timer</a:t>
            </a:r>
            <a:r>
              <a:rPr lang="fa-IR" dirty="0" smtClean="0">
                <a:solidFill>
                  <a:schemeClr val="tx1"/>
                </a:solidFill>
              </a:rPr>
              <a:t> و انتخاب </a:t>
            </a:r>
            <a:r>
              <a:rPr lang="en-US" dirty="0" smtClean="0">
                <a:solidFill>
                  <a:schemeClr val="tx1"/>
                </a:solidFill>
              </a:rPr>
              <a:t>New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42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1" y="1366837"/>
            <a:ext cx="4416939" cy="4805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366838"/>
            <a:ext cx="43755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1371601" y="1066800"/>
            <a:ext cx="3132924" cy="685088"/>
          </a:xfrm>
          <a:prstGeom prst="wedgeEllipseCallout">
            <a:avLst>
              <a:gd name="adj1" fmla="val -13156"/>
              <a:gd name="adj2" fmla="val 13672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نوشتن یک اسم دلخواه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6770369" y="1438453"/>
            <a:ext cx="2373631" cy="626869"/>
          </a:xfrm>
          <a:prstGeom prst="wedgeEllipseCallout">
            <a:avLst>
              <a:gd name="adj1" fmla="val -36058"/>
              <a:gd name="adj2" fmla="val 224409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تنظیم پایه ی زمانی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-304800" y="2057400"/>
            <a:ext cx="2743200" cy="652773"/>
          </a:xfrm>
          <a:prstGeom prst="wedgeEllipseCallout">
            <a:avLst>
              <a:gd name="adj1" fmla="val 23585"/>
              <a:gd name="adj2" fmla="val 10077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نوشتن ضریب زمانی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629400" y="2895600"/>
            <a:ext cx="316231" cy="7620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Callout 9"/>
          <p:cNvSpPr/>
          <p:nvPr/>
        </p:nvSpPr>
        <p:spPr>
          <a:xfrm>
            <a:off x="3429000" y="2553233"/>
            <a:ext cx="2373631" cy="875767"/>
          </a:xfrm>
          <a:prstGeom prst="wedgeEllipseCallout">
            <a:avLst>
              <a:gd name="adj1" fmla="val -114905"/>
              <a:gd name="adj2" fmla="val 5057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تنظیم زمان شروع به کار تایمر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42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4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62000"/>
            <a:ext cx="8324850" cy="5907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2286000" y="3200400"/>
            <a:ext cx="2373631" cy="779269"/>
          </a:xfrm>
          <a:prstGeom prst="wedgeEllipseCallout">
            <a:avLst>
              <a:gd name="adj1" fmla="val 87792"/>
              <a:gd name="adj2" fmla="val -45265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تایمر ساخته شده توسط کاربر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26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326465"/>
            <a:ext cx="7838768" cy="5483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Horizontal Scroll 3"/>
          <p:cNvSpPr/>
          <p:nvPr/>
        </p:nvSpPr>
        <p:spPr>
          <a:xfrm>
            <a:off x="3276600" y="0"/>
            <a:ext cx="3276600" cy="1371600"/>
          </a:xfrm>
          <a:prstGeom prst="horizontalScroll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روش ایجاد کردن آرشیو برای تگ ها</a:t>
            </a:r>
            <a:endParaRPr lang="en-US" dirty="0"/>
          </a:p>
        </p:txBody>
      </p:sp>
      <p:sp>
        <p:nvSpPr>
          <p:cNvPr id="6" name="Oval Callout 5"/>
          <p:cNvSpPr/>
          <p:nvPr/>
        </p:nvSpPr>
        <p:spPr>
          <a:xfrm>
            <a:off x="3581400" y="3276600"/>
            <a:ext cx="2373631" cy="948939"/>
          </a:xfrm>
          <a:prstGeom prst="wedgeEllipseCallout">
            <a:avLst>
              <a:gd name="adj1" fmla="val -83582"/>
              <a:gd name="adj2" fmla="val -92835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راست کلیک بر روی </a:t>
            </a:r>
            <a:r>
              <a:rPr lang="en-US" dirty="0" smtClean="0">
                <a:solidFill>
                  <a:schemeClr val="tx1"/>
                </a:solidFill>
              </a:rPr>
              <a:t>Archives</a:t>
            </a:r>
            <a:r>
              <a:rPr lang="fa-IR" dirty="0" smtClean="0">
                <a:solidFill>
                  <a:schemeClr val="tx1"/>
                </a:solidFill>
              </a:rPr>
              <a:t> و انتخاب ویزارد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363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reating An Archive 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168495"/>
            <a:ext cx="4248743" cy="3019847"/>
          </a:xfr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33600"/>
            <a:ext cx="4333875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3200400" y="3962400"/>
            <a:ext cx="1295401" cy="491739"/>
          </a:xfrm>
          <a:prstGeom prst="wedgeEllipseCallout">
            <a:avLst>
              <a:gd name="adj1" fmla="val -52866"/>
              <a:gd name="adj2" fmla="val 13921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کلیک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4267200" y="2895600"/>
            <a:ext cx="2286002" cy="644139"/>
          </a:xfrm>
          <a:prstGeom prst="wedgeEllipseCallout">
            <a:avLst>
              <a:gd name="adj1" fmla="val 52685"/>
              <a:gd name="adj2" fmla="val 11162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انتخاب آرشیو مقادیر فرآیندی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6477001" y="2057400"/>
            <a:ext cx="2514600" cy="883243"/>
          </a:xfrm>
          <a:prstGeom prst="wedgeEllipseCallout">
            <a:avLst>
              <a:gd name="adj1" fmla="val -22659"/>
              <a:gd name="adj2" fmla="val 13186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نوشتن یک اسم دلخواه برای این آرشیو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89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895600"/>
            <a:ext cx="4267201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743200"/>
            <a:ext cx="4635658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533400" y="914400"/>
            <a:ext cx="3211830" cy="1710939"/>
          </a:xfrm>
          <a:prstGeom prst="wedgeEllipseCallout">
            <a:avLst>
              <a:gd name="adj1" fmla="val 49970"/>
              <a:gd name="adj2" fmla="val 14682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انتخاب تگ هایی که قصد آرشیو شدن آن ها را داریم، در اینجا می توانیم چندین تگ را انتخاب نماییم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6770369" y="1769869"/>
            <a:ext cx="2373631" cy="779270"/>
          </a:xfrm>
          <a:prstGeom prst="wedgeEllipseCallout">
            <a:avLst>
              <a:gd name="adj1" fmla="val -42899"/>
              <a:gd name="adj2" fmla="val 26563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انتخاب تگ </a:t>
            </a:r>
            <a:r>
              <a:rPr lang="en-US" dirty="0" smtClean="0">
                <a:solidFill>
                  <a:schemeClr val="tx1"/>
                </a:solidFill>
              </a:rPr>
              <a:t>Level</a:t>
            </a:r>
            <a:r>
              <a:rPr lang="fa-IR" dirty="0" smtClean="0">
                <a:solidFill>
                  <a:schemeClr val="tx1"/>
                </a:solidFill>
              </a:rPr>
              <a:t> به عنوان مثال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107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219200"/>
            <a:ext cx="7000875" cy="5077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5638800" y="3886200"/>
            <a:ext cx="1600200" cy="838200"/>
          </a:xfrm>
          <a:prstGeom prst="wedgeEllipseCallout">
            <a:avLst>
              <a:gd name="adj1" fmla="val -87494"/>
              <a:gd name="adj2" fmla="val -68911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تگ های انتخاب شده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4724400" y="3429000"/>
            <a:ext cx="228600" cy="5334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683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73654"/>
            <a:ext cx="7962900" cy="5538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3048000" y="2971800"/>
            <a:ext cx="2133600" cy="871075"/>
          </a:xfrm>
          <a:prstGeom prst="wedgeEllipseCallout">
            <a:avLst>
              <a:gd name="adj1" fmla="val 66312"/>
              <a:gd name="adj2" fmla="val -93889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آرشیو ساخته شده در مرحله ی قبل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608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295400"/>
            <a:ext cx="7781925" cy="5380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Horizontal Scroll 3"/>
          <p:cNvSpPr/>
          <p:nvPr/>
        </p:nvSpPr>
        <p:spPr>
          <a:xfrm>
            <a:off x="2971800" y="152400"/>
            <a:ext cx="3124200" cy="10668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تنظیم ویژگی های آرشیو</a:t>
            </a:r>
            <a:endParaRPr lang="en-US" dirty="0"/>
          </a:p>
        </p:txBody>
      </p:sp>
      <p:sp>
        <p:nvSpPr>
          <p:cNvPr id="7" name="Oval Callout 6"/>
          <p:cNvSpPr/>
          <p:nvPr/>
        </p:nvSpPr>
        <p:spPr>
          <a:xfrm>
            <a:off x="2971800" y="3099987"/>
            <a:ext cx="2590799" cy="1219200"/>
          </a:xfrm>
          <a:prstGeom prst="wedgeEllipseCallout">
            <a:avLst>
              <a:gd name="adj1" fmla="val 74513"/>
              <a:gd name="adj2" fmla="val -1970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راست کلیک بر روی نام آرشیو ساخته شده و انتخاب</a:t>
            </a:r>
            <a:r>
              <a:rPr lang="en-US" dirty="0" smtClean="0">
                <a:solidFill>
                  <a:schemeClr val="tx1"/>
                </a:solidFill>
              </a:rPr>
              <a:t>Properties 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46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295400"/>
            <a:ext cx="5924550" cy="523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381000" y="2286000"/>
            <a:ext cx="2514600" cy="762000"/>
          </a:xfrm>
          <a:prstGeom prst="wedgeEllipseCallout">
            <a:avLst>
              <a:gd name="adj1" fmla="val 27666"/>
              <a:gd name="adj2" fmla="val 15620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فعالسازی و غیرفعالسازی آرشیو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4343400" y="517733"/>
            <a:ext cx="2133600" cy="762000"/>
          </a:xfrm>
          <a:prstGeom prst="wedgeEllipseCallout">
            <a:avLst>
              <a:gd name="adj1" fmla="val -32244"/>
              <a:gd name="adj2" fmla="val 17863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تغییر نام در صورت نیاز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5717136" y="2552700"/>
            <a:ext cx="3429000" cy="990600"/>
          </a:xfrm>
          <a:prstGeom prst="wedgeEllipseCallout">
            <a:avLst>
              <a:gd name="adj1" fmla="val -26014"/>
              <a:gd name="adj2" fmla="val 17441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انتخاب یک اکشن در هنگامی که عمل آرشیوگیری شروع می شود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51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066800"/>
            <a:ext cx="6153150" cy="5421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4343400" y="381000"/>
            <a:ext cx="2057400" cy="898733"/>
          </a:xfrm>
          <a:prstGeom prst="wedgeEllipseCallout">
            <a:avLst>
              <a:gd name="adj1" fmla="val -55074"/>
              <a:gd name="adj2" fmla="val 96765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سربرگ </a:t>
            </a:r>
            <a:r>
              <a:rPr lang="en-US" dirty="0" smtClean="0">
                <a:solidFill>
                  <a:schemeClr val="tx1"/>
                </a:solidFill>
              </a:rPr>
              <a:t>Memory Location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-19228" y="152400"/>
            <a:ext cx="2838628" cy="907991"/>
          </a:xfrm>
          <a:prstGeom prst="wedgeEllipseCallout">
            <a:avLst>
              <a:gd name="adj1" fmla="val 21666"/>
              <a:gd name="adj2" fmla="val 182381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ذخیره اطلاعات آرشیوشده در هارد دیسک کامپیوتر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6019800" y="685800"/>
            <a:ext cx="3048000" cy="1905000"/>
          </a:xfrm>
          <a:prstGeom prst="wedgeEllipseCallout">
            <a:avLst>
              <a:gd name="adj1" fmla="val -102317"/>
              <a:gd name="adj2" fmla="val 3307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ذخیره اطلاعات آرشیوشده در حافظه ی رَم کامپیوتر که در صورت قطع شدن برق یا خارج شدن از محیط </a:t>
            </a:r>
            <a:r>
              <a:rPr lang="en-US" dirty="0" smtClean="0">
                <a:solidFill>
                  <a:schemeClr val="tx1"/>
                </a:solidFill>
              </a:rPr>
              <a:t>Runtime</a:t>
            </a:r>
            <a:r>
              <a:rPr lang="fa-IR" dirty="0" smtClean="0">
                <a:solidFill>
                  <a:schemeClr val="tx1"/>
                </a:solidFill>
              </a:rPr>
              <a:t> از بین میروند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932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97009"/>
            <a:ext cx="8063527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Horizontal Scroll 3"/>
          <p:cNvSpPr/>
          <p:nvPr/>
        </p:nvSpPr>
        <p:spPr>
          <a:xfrm>
            <a:off x="2895600" y="76200"/>
            <a:ext cx="3505200" cy="9906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تنظیم مشخصات آرشیو برای تگ باینری به صورت جداگانه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2286000" y="5651618"/>
            <a:ext cx="2838628" cy="907991"/>
          </a:xfrm>
          <a:prstGeom prst="wedgeEllipseCallout">
            <a:avLst>
              <a:gd name="adj1" fmla="val -48480"/>
              <a:gd name="adj2" fmla="val -7926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راست کلیک بر روی تگ باینری و انتخاب </a:t>
            </a:r>
            <a:r>
              <a:rPr lang="en-US" dirty="0" smtClean="0">
                <a:solidFill>
                  <a:schemeClr val="tx1"/>
                </a:solidFill>
              </a:rPr>
              <a:t>Properties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6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865616"/>
            <a:ext cx="6629400" cy="5844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2667000" y="152400"/>
            <a:ext cx="2838628" cy="755591"/>
          </a:xfrm>
          <a:prstGeom prst="wedgeEllipseCallout">
            <a:avLst>
              <a:gd name="adj1" fmla="val -29814"/>
              <a:gd name="adj2" fmla="val 15885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نوشتن اسم دلخواه برای تگ آرشیو شده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4857572" y="647343"/>
            <a:ext cx="2838628" cy="755591"/>
          </a:xfrm>
          <a:prstGeom prst="wedgeEllipseCallout">
            <a:avLst>
              <a:gd name="adj1" fmla="val -29814"/>
              <a:gd name="adj2" fmla="val 15885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انتخاب تگ و یا تعویض تگ با یک تگ دیگر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28486" y="2133600"/>
            <a:ext cx="2838628" cy="984191"/>
          </a:xfrm>
          <a:prstGeom prst="wedgeEllipseCallout">
            <a:avLst>
              <a:gd name="adj1" fmla="val 27085"/>
              <a:gd name="adj2" fmla="val 8523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آرشیو شدن تگ به صورت اتوماتیک انجام شود یا به صورت دستی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4724400" y="3117792"/>
            <a:ext cx="3200400" cy="1143000"/>
          </a:xfrm>
          <a:prstGeom prst="wedgeEllipseCallout">
            <a:avLst>
              <a:gd name="adj1" fmla="val -42364"/>
              <a:gd name="adj2" fmla="val 11997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انتخاب دلخواه یک تگ داخلی تا آرشیوها در این تگ نیز ذخیره شوند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292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81062"/>
            <a:ext cx="6686550" cy="5903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-3561" y="3204"/>
            <a:ext cx="2838628" cy="603191"/>
          </a:xfrm>
          <a:prstGeom prst="wedgeEllipseCallout">
            <a:avLst>
              <a:gd name="adj1" fmla="val 33407"/>
              <a:gd name="adj2" fmla="val 153185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سربرگ </a:t>
            </a:r>
            <a:r>
              <a:rPr lang="en-US" dirty="0" smtClean="0">
                <a:solidFill>
                  <a:schemeClr val="tx1"/>
                </a:solidFill>
              </a:rPr>
              <a:t>Archiving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3429000" y="381000"/>
            <a:ext cx="2743200" cy="493653"/>
          </a:xfrm>
          <a:prstGeom prst="wedgeEllipseCallout">
            <a:avLst>
              <a:gd name="adj1" fmla="val -65977"/>
              <a:gd name="adj2" fmla="val 330119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انتخاب نوع آرشیوگیری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6210300" y="533400"/>
            <a:ext cx="342900" cy="2468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Brace 6"/>
          <p:cNvSpPr/>
          <p:nvPr/>
        </p:nvSpPr>
        <p:spPr>
          <a:xfrm>
            <a:off x="6553200" y="39747"/>
            <a:ext cx="304800" cy="1255653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0" y="82609"/>
            <a:ext cx="1905000" cy="3745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به صورت سیکلی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858000" y="762000"/>
            <a:ext cx="1905000" cy="3745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به صورت غیرسیکلی</a:t>
            </a:r>
            <a:endParaRPr lang="en-US" dirty="0"/>
          </a:p>
        </p:txBody>
      </p:sp>
      <p:sp>
        <p:nvSpPr>
          <p:cNvPr id="11" name="Oval Callout 10"/>
          <p:cNvSpPr/>
          <p:nvPr/>
        </p:nvSpPr>
        <p:spPr>
          <a:xfrm>
            <a:off x="-228600" y="1755804"/>
            <a:ext cx="1952714" cy="603191"/>
          </a:xfrm>
          <a:prstGeom prst="wedgeEllipseCallout">
            <a:avLst>
              <a:gd name="adj1" fmla="val 45452"/>
              <a:gd name="adj2" fmla="val 5967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روش دستیابی به تگ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Oval Callout 11"/>
          <p:cNvSpPr/>
          <p:nvPr/>
        </p:nvSpPr>
        <p:spPr>
          <a:xfrm>
            <a:off x="6266204" y="2209800"/>
            <a:ext cx="2838628" cy="1219200"/>
          </a:xfrm>
          <a:prstGeom prst="wedgeEllipseCallout">
            <a:avLst>
              <a:gd name="adj1" fmla="val -88821"/>
              <a:gd name="adj2" fmla="val -51561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در صورتی که اتفاق خاصی بیفتد آرشیوگیری شروع شود مثلاً یک شدن یک تگ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fa-IR" dirty="0" smtClean="0">
                <a:solidFill>
                  <a:schemeClr val="tx1"/>
                </a:solidFill>
              </a:rPr>
              <a:t>باینری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Oval Callout 12"/>
          <p:cNvSpPr/>
          <p:nvPr/>
        </p:nvSpPr>
        <p:spPr>
          <a:xfrm>
            <a:off x="6305372" y="4038600"/>
            <a:ext cx="2838628" cy="1219200"/>
          </a:xfrm>
          <a:prstGeom prst="wedgeEllipseCallout">
            <a:avLst>
              <a:gd name="adj1" fmla="val -89724"/>
              <a:gd name="adj2" fmla="val -12025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در اینجا می توان نقاط شروع و پایان آرشیوگیری در روش سیکلی را تعیین نمود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-228600" y="3469593"/>
            <a:ext cx="1956987" cy="831791"/>
          </a:xfrm>
          <a:prstGeom prst="wedgeEllipseCallout">
            <a:avLst>
              <a:gd name="adj1" fmla="val 58687"/>
              <a:gd name="adj2" fmla="val -6910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تنظیم زمان آرشیوگیری در حالت سیکلی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Oval Callout 14"/>
          <p:cNvSpPr/>
          <p:nvPr/>
        </p:nvSpPr>
        <p:spPr>
          <a:xfrm>
            <a:off x="2133600" y="4953000"/>
            <a:ext cx="2838628" cy="1219200"/>
          </a:xfrm>
          <a:prstGeom prst="wedgeEllipseCallout">
            <a:avLst>
              <a:gd name="adj1" fmla="val -47878"/>
              <a:gd name="adj2" fmla="val -8590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در روش غیرسیکلی می توان در اینجا نحوه ی نمایش </a:t>
            </a:r>
            <a:r>
              <a:rPr lang="fa-IR" smtClean="0">
                <a:solidFill>
                  <a:schemeClr val="tx1"/>
                </a:solidFill>
              </a:rPr>
              <a:t>در نمودار </a:t>
            </a:r>
            <a:r>
              <a:rPr lang="fa-IR" dirty="0" smtClean="0">
                <a:solidFill>
                  <a:schemeClr val="tx1"/>
                </a:solidFill>
              </a:rPr>
              <a:t>یا جدول را تنظیم نمود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1676400" y="2286000"/>
            <a:ext cx="342900" cy="2468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Left Brace 16"/>
          <p:cNvSpPr/>
          <p:nvPr/>
        </p:nvSpPr>
        <p:spPr>
          <a:xfrm>
            <a:off x="2019300" y="1792347"/>
            <a:ext cx="304800" cy="1255653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324100" y="1835209"/>
            <a:ext cx="2095500" cy="3745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کنترل شده با اتفاق خاص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2324100" y="2514600"/>
            <a:ext cx="2095500" cy="3745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1600" dirty="0" smtClean="0"/>
              <a:t>به محض تغییر در مقدار تگ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34108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4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33400"/>
            <a:ext cx="6896100" cy="610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-3561" y="3204"/>
            <a:ext cx="2838628" cy="603191"/>
          </a:xfrm>
          <a:prstGeom prst="wedgeEllipseCallout">
            <a:avLst>
              <a:gd name="adj1" fmla="val 62308"/>
              <a:gd name="adj2" fmla="val 11493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سربرگ پارامترها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-381000" y="685800"/>
            <a:ext cx="2838628" cy="831791"/>
          </a:xfrm>
          <a:prstGeom prst="wedgeEllipseCallout">
            <a:avLst>
              <a:gd name="adj1" fmla="val 33106"/>
              <a:gd name="adj2" fmla="val 11493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در روش سیکلی چه موقع از تگ باینری آرشیوگیری شود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Oval Callout 10"/>
          <p:cNvSpPr/>
          <p:nvPr/>
        </p:nvSpPr>
        <p:spPr>
          <a:xfrm>
            <a:off x="4953000" y="1101695"/>
            <a:ext cx="3657600" cy="1019087"/>
          </a:xfrm>
          <a:prstGeom prst="wedgeEllipseCallout">
            <a:avLst>
              <a:gd name="adj1" fmla="val -56608"/>
              <a:gd name="adj2" fmla="val 5401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در صورت بروز خطا، آخرین مقدار حفظ شود و یا مقدار از پیش تعیین شده ای جایگزین شود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5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36342"/>
            <a:ext cx="8229600" cy="5696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Horizontal Scroll 5"/>
          <p:cNvSpPr/>
          <p:nvPr/>
        </p:nvSpPr>
        <p:spPr>
          <a:xfrm>
            <a:off x="2895600" y="76200"/>
            <a:ext cx="3505200" cy="9906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تنظیم مشخصات آرشیو برای تگ </a:t>
            </a:r>
            <a:r>
              <a:rPr lang="fa-IR" dirty="0" smtClean="0">
                <a:solidFill>
                  <a:srgbClr val="FF0000"/>
                </a:solidFill>
              </a:rPr>
              <a:t>آنالوگ</a:t>
            </a:r>
            <a:r>
              <a:rPr lang="fa-IR" dirty="0" smtClean="0">
                <a:solidFill>
                  <a:schemeClr val="tx1"/>
                </a:solidFill>
              </a:rPr>
              <a:t> به صورت جداگانه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2590800" y="5410200"/>
            <a:ext cx="2971800" cy="990600"/>
          </a:xfrm>
          <a:prstGeom prst="wedgeEllipseCallout">
            <a:avLst>
              <a:gd name="adj1" fmla="val -73769"/>
              <a:gd name="adj2" fmla="val -63579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راست کلیک بر روی تگ آنالوگ و انتخاب </a:t>
            </a:r>
            <a:r>
              <a:rPr lang="en-US" dirty="0" smtClean="0">
                <a:solidFill>
                  <a:schemeClr val="tx1"/>
                </a:solidFill>
              </a:rPr>
              <a:t>Properties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0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rocess tag properties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1" y="1066800"/>
            <a:ext cx="6115114" cy="5614043"/>
          </a:xfrm>
        </p:spPr>
      </p:pic>
      <p:sp>
        <p:nvSpPr>
          <p:cNvPr id="5" name="Horizontal Scroll 4"/>
          <p:cNvSpPr/>
          <p:nvPr/>
        </p:nvSpPr>
        <p:spPr>
          <a:xfrm>
            <a:off x="2895600" y="76200"/>
            <a:ext cx="3505200" cy="9906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سربرگ </a:t>
            </a:r>
            <a:r>
              <a:rPr lang="en-US" dirty="0" smtClean="0">
                <a:solidFill>
                  <a:schemeClr val="tx1"/>
                </a:solidFill>
              </a:rPr>
              <a:t>Archive Tag</a:t>
            </a:r>
            <a:r>
              <a:rPr lang="fa-IR" dirty="0" smtClean="0">
                <a:solidFill>
                  <a:schemeClr val="tx1"/>
                </a:solidFill>
              </a:rPr>
              <a:t> مشابه همین سربرگ در تگ دیجیتال می باشد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87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rocess tag properties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990600"/>
            <a:ext cx="6225319" cy="5715218"/>
          </a:xfrm>
        </p:spPr>
      </p:pic>
      <p:sp>
        <p:nvSpPr>
          <p:cNvPr id="5" name="Horizontal Scroll 4"/>
          <p:cNvSpPr/>
          <p:nvPr/>
        </p:nvSpPr>
        <p:spPr>
          <a:xfrm>
            <a:off x="2895600" y="76200"/>
            <a:ext cx="3505200" cy="9906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سربرگ </a:t>
            </a:r>
            <a:r>
              <a:rPr lang="en-US" dirty="0" smtClean="0">
                <a:solidFill>
                  <a:schemeClr val="tx1"/>
                </a:solidFill>
              </a:rPr>
              <a:t>Archiving</a:t>
            </a:r>
            <a:r>
              <a:rPr lang="fa-IR" dirty="0" smtClean="0">
                <a:solidFill>
                  <a:schemeClr val="tx1"/>
                </a:solidFill>
              </a:rPr>
              <a:t> مشابه همین سربرگ در تگ دیجیتال می باشد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94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rocess tag properties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41985"/>
            <a:ext cx="6477000" cy="5946277"/>
          </a:xfrm>
        </p:spPr>
      </p:pic>
      <p:sp>
        <p:nvSpPr>
          <p:cNvPr id="8" name="Oval Callout 7"/>
          <p:cNvSpPr/>
          <p:nvPr/>
        </p:nvSpPr>
        <p:spPr>
          <a:xfrm>
            <a:off x="-76200" y="152400"/>
            <a:ext cx="3429000" cy="1600200"/>
          </a:xfrm>
          <a:prstGeom prst="wedgeEllipseCallout">
            <a:avLst>
              <a:gd name="adj1" fmla="val 34804"/>
              <a:gd name="adj2" fmla="val 10012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در بین مقادیر خوانده شده از یک تگ کدام مقدار و به چه صورتی آرشیو شود، مثلاً مقدار ماکزیموم یا مقدار میانگین آرشیو شود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5791200" y="1371600"/>
            <a:ext cx="2971800" cy="1295400"/>
          </a:xfrm>
          <a:prstGeom prst="wedgeEllipseCallout">
            <a:avLst>
              <a:gd name="adj1" fmla="val -47889"/>
              <a:gd name="adj2" fmla="val 4187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تعداد نمونه هایی که باید عمل میانگینگیری یا ماکزیمومگیری بر روی آن ها صورت گیرد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6096000" y="3124200"/>
            <a:ext cx="3124200" cy="714287"/>
          </a:xfrm>
          <a:prstGeom prst="wedgeEllipseCallout">
            <a:avLst>
              <a:gd name="adj1" fmla="val -56608"/>
              <a:gd name="adj2" fmla="val 5401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در صورت بروز خطا، آخرین مقدار حفظ شود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529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rocess tag properties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1" y="914400"/>
            <a:ext cx="6324600" cy="5806365"/>
          </a:xfrm>
        </p:spPr>
      </p:pic>
      <p:sp>
        <p:nvSpPr>
          <p:cNvPr id="5" name="Oval Callout 4"/>
          <p:cNvSpPr/>
          <p:nvPr/>
        </p:nvSpPr>
        <p:spPr>
          <a:xfrm>
            <a:off x="3682525" y="228600"/>
            <a:ext cx="2590800" cy="596782"/>
          </a:xfrm>
          <a:prstGeom prst="wedgeEllipseCallout">
            <a:avLst>
              <a:gd name="adj1" fmla="val -50341"/>
              <a:gd name="adj2" fmla="val 128475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سربرگ </a:t>
            </a:r>
            <a:r>
              <a:rPr lang="en-US" dirty="0" smtClean="0">
                <a:solidFill>
                  <a:schemeClr val="tx1"/>
                </a:solidFill>
              </a:rPr>
              <a:t>Display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3149125" y="1752600"/>
            <a:ext cx="3657600" cy="1019087"/>
          </a:xfrm>
          <a:prstGeom prst="wedgeEllipseCallout">
            <a:avLst>
              <a:gd name="adj1" fmla="val -56608"/>
              <a:gd name="adj2" fmla="val 5401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ایجاد حد بالا و پایین برای مقادیری که می توانند آرشیو شوند و نمایش داده شوند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11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rocess tag properties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609600"/>
            <a:ext cx="6606319" cy="6064999"/>
          </a:xfrm>
        </p:spPr>
      </p:pic>
      <p:sp>
        <p:nvSpPr>
          <p:cNvPr id="5" name="Oval Callout 4"/>
          <p:cNvSpPr/>
          <p:nvPr/>
        </p:nvSpPr>
        <p:spPr>
          <a:xfrm>
            <a:off x="3505200" y="1447800"/>
            <a:ext cx="3124200" cy="672982"/>
          </a:xfrm>
          <a:prstGeom prst="wedgeEllipseCallout">
            <a:avLst>
              <a:gd name="adj1" fmla="val -89962"/>
              <a:gd name="adj2" fmla="val 4308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فعالسازی حالت فشرده سازی اطلاعات آرشیو شده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05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667000"/>
            <a:ext cx="3733800" cy="3288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540" y="2438399"/>
            <a:ext cx="4939535" cy="3517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Horizontal Scroll 5"/>
          <p:cNvSpPr/>
          <p:nvPr/>
        </p:nvSpPr>
        <p:spPr>
          <a:xfrm>
            <a:off x="2895600" y="76200"/>
            <a:ext cx="3505200" cy="9906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ایجاد آرشیوتگِ فشرده شده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1447800" y="1524000"/>
            <a:ext cx="3200400" cy="1019087"/>
          </a:xfrm>
          <a:prstGeom prst="wedgeEllipseCallout">
            <a:avLst>
              <a:gd name="adj1" fmla="val -61047"/>
              <a:gd name="adj2" fmla="val 193215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کلیک راست بر روی </a:t>
            </a:r>
            <a:r>
              <a:rPr lang="en-US" dirty="0" smtClean="0">
                <a:solidFill>
                  <a:schemeClr val="tx1"/>
                </a:solidFill>
              </a:rPr>
              <a:t>archive</a:t>
            </a:r>
            <a:r>
              <a:rPr lang="fa-IR" dirty="0" smtClean="0">
                <a:solidFill>
                  <a:schemeClr val="tx1"/>
                </a:solidFill>
              </a:rPr>
              <a:t> و انتخاب گزینه ی </a:t>
            </a:r>
            <a:r>
              <a:rPr lang="en-US" dirty="0" smtClean="0">
                <a:solidFill>
                  <a:schemeClr val="tx1"/>
                </a:solidFill>
              </a:rPr>
              <a:t>Archive Wizard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2209800" y="5410200"/>
            <a:ext cx="3200400" cy="1019087"/>
          </a:xfrm>
          <a:prstGeom prst="wedgeEllipseCallout">
            <a:avLst>
              <a:gd name="adj1" fmla="val 84747"/>
              <a:gd name="adj2" fmla="val -10028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انتخاب گزینه ی </a:t>
            </a:r>
            <a:r>
              <a:rPr lang="en-US" dirty="0" smtClean="0">
                <a:solidFill>
                  <a:schemeClr val="tx1"/>
                </a:solidFill>
              </a:rPr>
              <a:t>Compressed Archive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5334000" y="1524000"/>
            <a:ext cx="3124200" cy="693278"/>
          </a:xfrm>
          <a:prstGeom prst="wedgeEllipseCallout">
            <a:avLst>
              <a:gd name="adj1" fmla="val 16670"/>
              <a:gd name="adj2" fmla="val 32887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نوشتن یک نام دلخواه برای این آرشیو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118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990600"/>
            <a:ext cx="7743825" cy="5356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1662112" y="3048001"/>
            <a:ext cx="3062288" cy="762000"/>
          </a:xfrm>
          <a:prstGeom prst="wedgeEllipseCallout">
            <a:avLst>
              <a:gd name="adj1" fmla="val 84747"/>
              <a:gd name="adj2" fmla="val -10028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آرشیو فشرده سازی ایجاد شده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5943600" y="3581400"/>
            <a:ext cx="2590800" cy="762000"/>
          </a:xfrm>
          <a:prstGeom prst="wedgeEllipseCallout">
            <a:avLst>
              <a:gd name="adj1" fmla="val 23911"/>
              <a:gd name="adj2" fmla="val -107015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کلیک راست و انتخاب </a:t>
            </a:r>
            <a:r>
              <a:rPr lang="en-US" dirty="0" smtClean="0">
                <a:solidFill>
                  <a:schemeClr val="tx1"/>
                </a:solidFill>
              </a:rPr>
              <a:t>Properties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997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143000"/>
            <a:ext cx="5762625" cy="5062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990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78" y="1828800"/>
            <a:ext cx="449599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199" y="1866900"/>
            <a:ext cx="4487739" cy="392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1371600" y="914400"/>
            <a:ext cx="2895600" cy="457200"/>
          </a:xfrm>
          <a:prstGeom prst="wedgeEllipseCallout">
            <a:avLst>
              <a:gd name="adj1" fmla="val -30658"/>
              <a:gd name="adj2" fmla="val 243639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سربرگ فشرده سازی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0" y="2551987"/>
            <a:ext cx="1981200" cy="685800"/>
          </a:xfrm>
          <a:prstGeom prst="wedgeEllipseCallout">
            <a:avLst>
              <a:gd name="adj1" fmla="val 37146"/>
              <a:gd name="adj2" fmla="val 13545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روش فشرده سازی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Oval Callout 10"/>
          <p:cNvSpPr/>
          <p:nvPr/>
        </p:nvSpPr>
        <p:spPr>
          <a:xfrm>
            <a:off x="6629400" y="2497508"/>
            <a:ext cx="2362200" cy="685800"/>
          </a:xfrm>
          <a:prstGeom prst="wedgeEllipseCallout">
            <a:avLst>
              <a:gd name="adj1" fmla="val 18598"/>
              <a:gd name="adj2" fmla="val 13545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تعیین دوره ی زمانی فشرده سازی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474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66" y="1143000"/>
            <a:ext cx="7905254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Horizontal Scroll 3"/>
          <p:cNvSpPr/>
          <p:nvPr/>
        </p:nvSpPr>
        <p:spPr>
          <a:xfrm>
            <a:off x="2971800" y="76200"/>
            <a:ext cx="3124200" cy="11430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rgbClr val="FF0000"/>
                </a:solidFill>
              </a:rPr>
              <a:t>انتخاب تگ هایی که قرار است فشرده شوند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3200400" y="2819400"/>
            <a:ext cx="3275888" cy="1219200"/>
          </a:xfrm>
          <a:prstGeom prst="wedgeEllipseCallout">
            <a:avLst>
              <a:gd name="adj1" fmla="val 54613"/>
              <a:gd name="adj2" fmla="val -5784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راست کلیک بر روی نام آرشیو فشرده و انتخاب </a:t>
            </a:r>
            <a:r>
              <a:rPr lang="en-US" dirty="0" smtClean="0">
                <a:solidFill>
                  <a:schemeClr val="tx1"/>
                </a:solidFill>
              </a:rPr>
              <a:t> Selection Tag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876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14524"/>
            <a:ext cx="4191000" cy="362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905000"/>
            <a:ext cx="4317763" cy="364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762000" y="152400"/>
            <a:ext cx="3525140" cy="1143000"/>
          </a:xfrm>
          <a:prstGeom prst="wedgeEllipseCallout">
            <a:avLst>
              <a:gd name="adj1" fmla="val -31083"/>
              <a:gd name="adj2" fmla="val 19202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انتخاب تگ مورد نظر از بین تگ هایی که قبلاً به صورت فرآیندی آرشیو شده اند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2524570" y="3429000"/>
            <a:ext cx="2352230" cy="838200"/>
          </a:xfrm>
          <a:prstGeom prst="wedgeEllipseCallout">
            <a:avLst>
              <a:gd name="adj1" fmla="val -54526"/>
              <a:gd name="adj2" fmla="val -15364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انتقال تگ به سمت تگ های فشرده شده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686586" y="2362200"/>
            <a:ext cx="381000" cy="3810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Callout 8"/>
          <p:cNvSpPr/>
          <p:nvPr/>
        </p:nvSpPr>
        <p:spPr>
          <a:xfrm>
            <a:off x="6883281" y="3162300"/>
            <a:ext cx="1981200" cy="685800"/>
          </a:xfrm>
          <a:prstGeom prst="wedgeEllipseCallout">
            <a:avLst>
              <a:gd name="adj1" fmla="val 8678"/>
              <a:gd name="adj2" fmla="val -134951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تگ های انتخاب شده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822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4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47" y="1066800"/>
            <a:ext cx="7942006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2895600" y="2971800"/>
            <a:ext cx="1981200" cy="685800"/>
          </a:xfrm>
          <a:prstGeom prst="wedgeEllipseCallout">
            <a:avLst>
              <a:gd name="adj1" fmla="val 80281"/>
              <a:gd name="adj2" fmla="val -10006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انتخاب آرشیو فشرده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Left Brace 3"/>
          <p:cNvSpPr/>
          <p:nvPr/>
        </p:nvSpPr>
        <p:spPr>
          <a:xfrm>
            <a:off x="762000" y="4648200"/>
            <a:ext cx="304800" cy="457200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Callout 6"/>
          <p:cNvSpPr/>
          <p:nvPr/>
        </p:nvSpPr>
        <p:spPr>
          <a:xfrm>
            <a:off x="545570" y="3499722"/>
            <a:ext cx="1981200" cy="685800"/>
          </a:xfrm>
          <a:prstGeom prst="wedgeEllipseCallout">
            <a:avLst>
              <a:gd name="adj1" fmla="val -41790"/>
              <a:gd name="adj2" fmla="val 146669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نمایش تگ های فشرده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19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93" y="977129"/>
            <a:ext cx="8137908" cy="5652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Horizontal Scroll 4"/>
          <p:cNvSpPr/>
          <p:nvPr/>
        </p:nvSpPr>
        <p:spPr>
          <a:xfrm>
            <a:off x="2971800" y="76200"/>
            <a:ext cx="3124200" cy="11430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rgbClr val="FF0000"/>
                </a:solidFill>
              </a:rPr>
              <a:t>تنظیم ویژگی های تگ های فشرده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2552700" y="5638800"/>
            <a:ext cx="3238500" cy="990600"/>
          </a:xfrm>
          <a:prstGeom prst="wedgeEllipseCallout">
            <a:avLst>
              <a:gd name="adj1" fmla="val -67239"/>
              <a:gd name="adj2" fmla="val -61431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راست کلیک بر روی تگ و انتخاب </a:t>
            </a:r>
            <a:r>
              <a:rPr lang="en-US" dirty="0" smtClean="0">
                <a:solidFill>
                  <a:schemeClr val="tx1"/>
                </a:solidFill>
              </a:rPr>
              <a:t>Properties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59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89" y="899312"/>
            <a:ext cx="4305300" cy="511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430" y="899312"/>
            <a:ext cx="4324350" cy="511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047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96" y="955396"/>
            <a:ext cx="8104104" cy="5674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Horizontal Scroll 3"/>
          <p:cNvSpPr/>
          <p:nvPr/>
        </p:nvSpPr>
        <p:spPr>
          <a:xfrm>
            <a:off x="1981200" y="76200"/>
            <a:ext cx="5105400" cy="11430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rgbClr val="FF0000"/>
                </a:solidFill>
              </a:rPr>
              <a:t>تنظیم ویژگی های فضای ذخیزه سازی اطلاعات آرشیو شده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2209721" y="1219200"/>
            <a:ext cx="2057479" cy="1084403"/>
          </a:xfrm>
          <a:prstGeom prst="wedgeEllipseCallout">
            <a:avLst>
              <a:gd name="adj1" fmla="val -80450"/>
              <a:gd name="adj2" fmla="val 6787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انتخاب </a:t>
            </a:r>
            <a:r>
              <a:rPr lang="en-US" dirty="0" smtClean="0">
                <a:solidFill>
                  <a:schemeClr val="tx1"/>
                </a:solidFill>
              </a:rPr>
              <a:t>Archive Configuration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1752600" y="3449497"/>
            <a:ext cx="2362200" cy="685800"/>
          </a:xfrm>
          <a:prstGeom prst="wedgeEllipseCallout">
            <a:avLst>
              <a:gd name="adj1" fmla="val 80196"/>
              <a:gd name="adj2" fmla="val -20473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انواع دیتابیس های موجود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Left Brace 6"/>
          <p:cNvSpPr/>
          <p:nvPr/>
        </p:nvSpPr>
        <p:spPr>
          <a:xfrm>
            <a:off x="4876800" y="2057400"/>
            <a:ext cx="304800" cy="609600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Left Brace 9"/>
          <p:cNvSpPr/>
          <p:nvPr/>
        </p:nvSpPr>
        <p:spPr>
          <a:xfrm>
            <a:off x="4579121" y="3200400"/>
            <a:ext cx="304800" cy="1169405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4114800" y="3599003"/>
            <a:ext cx="457200" cy="3633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883921" y="3326394"/>
            <a:ext cx="2971800" cy="4074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1400" dirty="0" smtClean="0"/>
              <a:t>زمان </a:t>
            </a:r>
            <a:r>
              <a:rPr lang="en-US" sz="1400" dirty="0" smtClean="0"/>
              <a:t>Acqu</a:t>
            </a:r>
            <a:r>
              <a:rPr lang="en-US" sz="1400" dirty="0"/>
              <a:t>i</a:t>
            </a:r>
            <a:r>
              <a:rPr lang="en-US" sz="1400" dirty="0" smtClean="0"/>
              <a:t>sition cycle</a:t>
            </a:r>
            <a:r>
              <a:rPr lang="fa-IR" sz="1400" dirty="0" smtClean="0"/>
              <a:t> کمتر از یک دقیقه</a:t>
            </a:r>
            <a:endParaRPr lang="en-US" sz="1400" dirty="0"/>
          </a:p>
        </p:txBody>
      </p:sp>
      <p:sp>
        <p:nvSpPr>
          <p:cNvPr id="13" name="Rectangle 12"/>
          <p:cNvSpPr/>
          <p:nvPr/>
        </p:nvSpPr>
        <p:spPr>
          <a:xfrm>
            <a:off x="4883921" y="3859795"/>
            <a:ext cx="2971800" cy="4074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1400" dirty="0" smtClean="0"/>
              <a:t>زمان </a:t>
            </a:r>
            <a:r>
              <a:rPr lang="en-US" sz="1400" dirty="0" smtClean="0"/>
              <a:t>Acquisition cycle</a:t>
            </a:r>
            <a:r>
              <a:rPr lang="fa-IR" sz="1400" dirty="0" smtClean="0"/>
              <a:t> بیشتر از یک دقیقه و تگ های فشرده شده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960285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7" grpId="0" animBg="1"/>
      <p:bldP spid="10" grpId="0" animBg="1"/>
      <p:bldP spid="9" grpId="0" animBg="1"/>
      <p:bldP spid="11" grpId="0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076325"/>
            <a:ext cx="7000875" cy="470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2286000" y="2667000"/>
            <a:ext cx="3009900" cy="990600"/>
          </a:xfrm>
          <a:prstGeom prst="wedgeEllipseCallout">
            <a:avLst>
              <a:gd name="adj1" fmla="val 51658"/>
              <a:gd name="adj2" fmla="val -10475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راست کلیک و انتخاب </a:t>
            </a:r>
            <a:r>
              <a:rPr lang="en-US" dirty="0" smtClean="0">
                <a:solidFill>
                  <a:schemeClr val="tx1"/>
                </a:solidFill>
              </a:rPr>
              <a:t>Properties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366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agLogging Fast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990600"/>
            <a:ext cx="7211166" cy="5605808"/>
          </a:xfrm>
        </p:spPr>
      </p:pic>
      <p:sp>
        <p:nvSpPr>
          <p:cNvPr id="5" name="Oval Callout 4"/>
          <p:cNvSpPr/>
          <p:nvPr/>
        </p:nvSpPr>
        <p:spPr>
          <a:xfrm>
            <a:off x="3429000" y="1524000"/>
            <a:ext cx="2362200" cy="685800"/>
          </a:xfrm>
          <a:prstGeom prst="wedgeEllipseCallout">
            <a:avLst>
              <a:gd name="adj1" fmla="val -43168"/>
              <a:gd name="adj2" fmla="val 8436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ماکزیموم زمان برای دیتابیس </a:t>
            </a:r>
            <a:r>
              <a:rPr lang="en-US" dirty="0" smtClean="0">
                <a:solidFill>
                  <a:schemeClr val="tx1"/>
                </a:solidFill>
              </a:rPr>
              <a:t>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-24925" y="1600200"/>
            <a:ext cx="2362200" cy="685800"/>
          </a:xfrm>
          <a:prstGeom prst="wedgeEllipseCallout">
            <a:avLst>
              <a:gd name="adj1" fmla="val 26654"/>
              <a:gd name="adj2" fmla="val 13296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ماکزیموم اندازه برای دیتابیس </a:t>
            </a:r>
            <a:r>
              <a:rPr lang="en-US" dirty="0" smtClean="0">
                <a:solidFill>
                  <a:schemeClr val="tx1"/>
                </a:solidFill>
              </a:rPr>
              <a:t>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3581400" y="3733800"/>
            <a:ext cx="2590800" cy="838200"/>
          </a:xfrm>
          <a:prstGeom prst="wedgeEllipseCallout">
            <a:avLst>
              <a:gd name="adj1" fmla="val -43530"/>
              <a:gd name="adj2" fmla="val -10006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ماکزیموم زمان برای یک بخش از دیتابیس </a:t>
            </a:r>
            <a:r>
              <a:rPr lang="en-US" dirty="0" smtClean="0">
                <a:solidFill>
                  <a:schemeClr val="tx1"/>
                </a:solidFill>
              </a:rPr>
              <a:t>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-381000" y="3505200"/>
            <a:ext cx="2438400" cy="1066800"/>
          </a:xfrm>
          <a:prstGeom prst="wedgeEllipseCallout">
            <a:avLst>
              <a:gd name="adj1" fmla="val 67026"/>
              <a:gd name="adj2" fmla="val -3499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ماکزیموم اندازه برای یک بخش از دیتابیس </a:t>
            </a:r>
            <a:r>
              <a:rPr lang="en-US" dirty="0" smtClean="0">
                <a:solidFill>
                  <a:schemeClr val="tx1"/>
                </a:solidFill>
              </a:rPr>
              <a:t>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-24925" y="5104688"/>
            <a:ext cx="2438400" cy="1066800"/>
          </a:xfrm>
          <a:prstGeom prst="wedgeEllipseCallout">
            <a:avLst>
              <a:gd name="adj1" fmla="val 65975"/>
              <a:gd name="adj2" fmla="val -10789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تنظیم زمان ذخیره ی اطلاعات ذر بخش دوم یک دیتابیس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402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agLogging Fast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914400"/>
            <a:ext cx="7439766" cy="5783516"/>
          </a:xfrm>
        </p:spPr>
      </p:pic>
      <p:sp>
        <p:nvSpPr>
          <p:cNvPr id="5" name="Oval Callout 4"/>
          <p:cNvSpPr/>
          <p:nvPr/>
        </p:nvSpPr>
        <p:spPr>
          <a:xfrm>
            <a:off x="2362200" y="481057"/>
            <a:ext cx="2209800" cy="352514"/>
          </a:xfrm>
          <a:prstGeom prst="wedgeEllipseCallout">
            <a:avLst>
              <a:gd name="adj1" fmla="val -23672"/>
              <a:gd name="adj2" fmla="val 211351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سربرگ بک آپ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Horizontal Scroll 5"/>
          <p:cNvSpPr/>
          <p:nvPr/>
        </p:nvSpPr>
        <p:spPr>
          <a:xfrm>
            <a:off x="4648200" y="0"/>
            <a:ext cx="3124200" cy="9906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rgbClr val="FF0000"/>
                </a:solidFill>
              </a:rPr>
              <a:t>تنظیم عملیات بک آپ گرفتن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-838200" y="1014101"/>
            <a:ext cx="2209800" cy="352514"/>
          </a:xfrm>
          <a:prstGeom prst="wedgeEllipseCallout">
            <a:avLst>
              <a:gd name="adj1" fmla="val 50579"/>
              <a:gd name="adj2" fmla="val 31559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فعالسازی بک آپ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2781300" y="1738001"/>
            <a:ext cx="2209800" cy="533400"/>
          </a:xfrm>
          <a:prstGeom prst="wedgeEllipseCallout">
            <a:avLst>
              <a:gd name="adj1" fmla="val -60797"/>
              <a:gd name="adj2" fmla="val 188941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آدرس محل ذخیره بک آپ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3467100" y="4800600"/>
            <a:ext cx="2933700" cy="1066800"/>
          </a:xfrm>
          <a:prstGeom prst="wedgeEllipseCallout">
            <a:avLst>
              <a:gd name="adj1" fmla="val -62010"/>
              <a:gd name="adj2" fmla="val -12070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آدرس دوم برای محل ذخیره بک آپ به صورت همزمان با آدرس اول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5638800" y="1536463"/>
            <a:ext cx="2209800" cy="533400"/>
          </a:xfrm>
          <a:prstGeom prst="wedgeEllipseCallout">
            <a:avLst>
              <a:gd name="adj1" fmla="val -101403"/>
              <a:gd name="adj2" fmla="val 10723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فعالسازی آدرس دوم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541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agLogging Fast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011234"/>
            <a:ext cx="7162800" cy="5568209"/>
          </a:xfrm>
        </p:spPr>
      </p:pic>
      <p:sp>
        <p:nvSpPr>
          <p:cNvPr id="5" name="Horizontal Scroll 4"/>
          <p:cNvSpPr/>
          <p:nvPr/>
        </p:nvSpPr>
        <p:spPr>
          <a:xfrm>
            <a:off x="3048000" y="0"/>
            <a:ext cx="4724400" cy="9906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rgbClr val="FF0000"/>
                </a:solidFill>
              </a:rPr>
              <a:t>تنظیم اینکه چه چیزهایی در </a:t>
            </a:r>
            <a:r>
              <a:rPr lang="fa-IR" smtClean="0">
                <a:solidFill>
                  <a:srgbClr val="FF0000"/>
                </a:solidFill>
              </a:rPr>
              <a:t>دیتابیس سریع، </a:t>
            </a:r>
            <a:r>
              <a:rPr lang="fa-IR" dirty="0" smtClean="0">
                <a:solidFill>
                  <a:srgbClr val="FF0000"/>
                </a:solidFill>
              </a:rPr>
              <a:t>آرشیو شوند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685800" y="381000"/>
            <a:ext cx="2286000" cy="647700"/>
          </a:xfrm>
          <a:prstGeom prst="wedgeEllipseCallout">
            <a:avLst>
              <a:gd name="adj1" fmla="val 121878"/>
              <a:gd name="adj2" fmla="val 118541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سربرگ محتویات آرشیو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-76200" y="1676400"/>
            <a:ext cx="2362200" cy="533400"/>
          </a:xfrm>
          <a:prstGeom prst="wedgeEllipseCallout">
            <a:avLst>
              <a:gd name="adj1" fmla="val 46325"/>
              <a:gd name="adj2" fmla="val 13927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اطلاعات غیرسیکلی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-609600" y="2514600"/>
            <a:ext cx="2590800" cy="1143000"/>
          </a:xfrm>
          <a:prstGeom prst="wedgeEllipseCallout">
            <a:avLst>
              <a:gd name="adj1" fmla="val 58955"/>
              <a:gd name="adj2" fmla="val -75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اطلاعات با </a:t>
            </a:r>
            <a:r>
              <a:rPr lang="en-US" dirty="0" smtClean="0">
                <a:solidFill>
                  <a:schemeClr val="tx1"/>
                </a:solidFill>
              </a:rPr>
              <a:t>Acquisition cycle</a:t>
            </a:r>
            <a:r>
              <a:rPr lang="fa-IR" dirty="0" smtClean="0">
                <a:solidFill>
                  <a:schemeClr val="tx1"/>
                </a:solidFill>
              </a:rPr>
              <a:t> کمتر از این تنظیم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309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60" y="1371600"/>
            <a:ext cx="7569965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Horizontal Scroll 4"/>
          <p:cNvSpPr/>
          <p:nvPr/>
        </p:nvSpPr>
        <p:spPr>
          <a:xfrm>
            <a:off x="3048000" y="0"/>
            <a:ext cx="4724400" cy="990600"/>
          </a:xfrm>
          <a:prstGeom prst="horizont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rgbClr val="FF0000"/>
                </a:solidFill>
              </a:rPr>
              <a:t>ایجاد ارتباط با فایل بک آپ در زمان </a:t>
            </a:r>
            <a:r>
              <a:rPr lang="en-US" dirty="0" smtClean="0">
                <a:solidFill>
                  <a:srgbClr val="FF0000"/>
                </a:solidFill>
              </a:rPr>
              <a:t>Runtime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1828800" y="3048000"/>
            <a:ext cx="2438400" cy="1028700"/>
          </a:xfrm>
          <a:prstGeom prst="wedgeEllipseCallout">
            <a:avLst>
              <a:gd name="adj1" fmla="val 91387"/>
              <a:gd name="adj2" fmla="val -9495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راست کلیک و انتخاب </a:t>
            </a:r>
            <a:r>
              <a:rPr lang="en-US" dirty="0" smtClean="0">
                <a:solidFill>
                  <a:schemeClr val="tx1"/>
                </a:solidFill>
              </a:rPr>
              <a:t>Link Archive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53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2133600"/>
            <a:ext cx="8763000" cy="3657599"/>
          </a:xfrm>
        </p:spPr>
        <p:txBody>
          <a:bodyPr>
            <a:normAutofit/>
          </a:bodyPr>
          <a:lstStyle/>
          <a:p>
            <a:pPr marL="18288" indent="0" algn="r" rtl="1">
              <a:buNone/>
            </a:pPr>
            <a:r>
              <a:rPr lang="fa-IR" sz="2800" b="1" dirty="0" smtClean="0">
                <a:cs typeface="B Nazanin" pitchFamily="2" charset="-78"/>
              </a:rPr>
              <a:t>جزوه آموزشی مهندس نوبهار در دانشگاه تبریز و دانشگاه صنعتی سهند</a:t>
            </a:r>
          </a:p>
          <a:p>
            <a:pPr marL="18288" indent="0" algn="r" rtl="1">
              <a:buNone/>
            </a:pPr>
            <a:r>
              <a:rPr lang="fa-IR" sz="2800" b="1" dirty="0" smtClean="0">
                <a:cs typeface="B Nazanin" pitchFamily="2" charset="-78"/>
              </a:rPr>
              <a:t>کاتالوگ و منوال های شرکت زیمنس</a:t>
            </a:r>
          </a:p>
          <a:p>
            <a:pPr marL="18288" indent="0" algn="r" rtl="1">
              <a:buNone/>
            </a:pPr>
            <a:r>
              <a:rPr lang="fa-IR" sz="2800" b="1" dirty="0" smtClean="0">
                <a:cs typeface="B Nazanin" pitchFamily="2" charset="-78"/>
              </a:rPr>
              <a:t>کتاب </a:t>
            </a:r>
            <a:r>
              <a:rPr lang="en-US" sz="2800" b="1" dirty="0" err="1" smtClean="0">
                <a:cs typeface="B Nazanin" pitchFamily="2" charset="-78"/>
              </a:rPr>
              <a:t>Wincc</a:t>
            </a:r>
            <a:r>
              <a:rPr lang="fa-IR" sz="2800" b="1" dirty="0" smtClean="0">
                <a:cs typeface="B Nazanin" pitchFamily="2" charset="-78"/>
              </a:rPr>
              <a:t> تالیف مهندس احمد فرجی</a:t>
            </a:r>
          </a:p>
          <a:p>
            <a:pPr marL="18288" indent="0" algn="r" rtl="1">
              <a:buNone/>
            </a:pPr>
            <a:r>
              <a:rPr lang="fa-IR" sz="2800" b="1" dirty="0" smtClean="0">
                <a:cs typeface="B Nazanin" pitchFamily="2" charset="-78"/>
              </a:rPr>
              <a:t>جزوات آموزشی شرکت دقیق ابزار مشهد</a:t>
            </a:r>
          </a:p>
          <a:p>
            <a:pPr marL="18288" indent="0" algn="r" rtl="1">
              <a:buNone/>
            </a:pPr>
            <a:r>
              <a:rPr lang="fa-IR" sz="2800" b="1" dirty="0" smtClean="0">
                <a:cs typeface="B Nazanin" pitchFamily="2" charset="-78"/>
              </a:rPr>
              <a:t>اطلاعات سایت</a:t>
            </a:r>
            <a:r>
              <a:rPr lang="en-US" sz="2800" b="1" dirty="0" smtClean="0">
                <a:cs typeface="B Nazanin" pitchFamily="2" charset="-78"/>
              </a:rPr>
              <a:t> </a:t>
            </a:r>
            <a:r>
              <a:rPr lang="fa-IR" sz="2800" b="1" dirty="0" smtClean="0">
                <a:cs typeface="B Nazanin" pitchFamily="2" charset="-78"/>
              </a:rPr>
              <a:t>مهندس ماهر </a:t>
            </a:r>
            <a:r>
              <a:rPr lang="en-US" sz="2800" b="1" dirty="0" smtClean="0">
                <a:cs typeface="B Nazanin" pitchFamily="2" charset="-78"/>
                <a:hlinkClick r:id="rId2"/>
              </a:rPr>
              <a:t>WWW.indacts.com</a:t>
            </a:r>
            <a:endParaRPr lang="fa-IR" sz="2800" b="1" dirty="0" smtClean="0">
              <a:cs typeface="B Nazanin" pitchFamily="2" charset="-78"/>
            </a:endParaRPr>
          </a:p>
          <a:p>
            <a:pPr marL="18288" indent="0" algn="r" rtl="1">
              <a:buNone/>
            </a:pPr>
            <a:endParaRPr lang="fa-IR" sz="2800" b="1" dirty="0">
              <a:cs typeface="B Nazanin" pitchFamily="2" charset="-78"/>
            </a:endParaRPr>
          </a:p>
          <a:p>
            <a:pPr marL="18288" indent="0" algn="r" rtl="1">
              <a:buNone/>
            </a:pPr>
            <a:endParaRPr lang="en-US" sz="2800" b="1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685800"/>
            <a:ext cx="7543800" cy="838200"/>
          </a:xfrm>
        </p:spPr>
        <p:txBody>
          <a:bodyPr>
            <a:normAutofit/>
          </a:bodyPr>
          <a:lstStyle/>
          <a:p>
            <a:pPr algn="ctr"/>
            <a:r>
              <a:rPr lang="fa-IR" sz="4800" b="1" dirty="0" smtClean="0">
                <a:cs typeface="B Nazanin" pitchFamily="2" charset="-78"/>
              </a:rPr>
              <a:t>مراجع</a:t>
            </a:r>
            <a:endParaRPr lang="en-US" sz="4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19202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793</Words>
  <Application>Microsoft Office PowerPoint</Application>
  <PresentationFormat>On-screen Show (4:3)</PresentationFormat>
  <Paragraphs>107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Arial</vt:lpstr>
      <vt:lpstr>B Nazanin</vt:lpstr>
      <vt:lpstr>Calibri</vt:lpstr>
      <vt:lpstr>Office Theme</vt:lpstr>
      <vt:lpstr>دوره ی آموزشی مانیتورینگ ((Wincc</vt:lpstr>
      <vt:lpstr>آرشیوسازی و ذخیره ی اطلاعات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مراجع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ahmad_nobahar</dc:creator>
  <cp:lastModifiedBy>DadeFam-43262657</cp:lastModifiedBy>
  <cp:revision>45</cp:revision>
  <dcterms:created xsi:type="dcterms:W3CDTF">2012-12-04T21:13:41Z</dcterms:created>
  <dcterms:modified xsi:type="dcterms:W3CDTF">2023-08-09T23:08:47Z</dcterms:modified>
</cp:coreProperties>
</file>