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3660" r:id="rId1"/>
  </p:sldMasterIdLst>
  <p:sldIdLst>
    <p:sldId id="485" r:id="rId2"/>
    <p:sldId id="580" r:id="rId3"/>
    <p:sldId id="581" r:id="rId4"/>
    <p:sldId id="583" r:id="rId5"/>
    <p:sldId id="582" r:id="rId6"/>
    <p:sldId id="584" r:id="rId7"/>
    <p:sldId id="586" r:id="rId8"/>
    <p:sldId id="587" r:id="rId9"/>
    <p:sldId id="593" r:id="rId10"/>
    <p:sldId id="594" r:id="rId11"/>
    <p:sldId id="588" r:id="rId12"/>
    <p:sldId id="589" r:id="rId13"/>
    <p:sldId id="590" r:id="rId14"/>
    <p:sldId id="595" r:id="rId15"/>
    <p:sldId id="596" r:id="rId16"/>
    <p:sldId id="546" r:id="rId17"/>
    <p:sldId id="547" r:id="rId18"/>
    <p:sldId id="548" r:id="rId19"/>
    <p:sldId id="549" r:id="rId20"/>
    <p:sldId id="550" r:id="rId21"/>
    <p:sldId id="552" r:id="rId22"/>
    <p:sldId id="553" r:id="rId23"/>
    <p:sldId id="564" r:id="rId24"/>
    <p:sldId id="566" r:id="rId25"/>
    <p:sldId id="567" r:id="rId26"/>
    <p:sldId id="571" r:id="rId27"/>
    <p:sldId id="574" r:id="rId28"/>
    <p:sldId id="597" r:id="rId29"/>
    <p:sldId id="575" r:id="rId30"/>
    <p:sldId id="579" r:id="rId31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7" d="100"/>
          <a:sy n="87" d="100"/>
        </p:scale>
        <p:origin x="37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A315793-2985-4C6B-BE19-6420C2F50180}" type="datetimeFigureOut">
              <a:rPr lang="fa-IR" smtClean="0"/>
              <a:pPr/>
              <a:t>08/24/1440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F3EEC8A-B805-4CF5-AA37-C02A03C1AD2F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r" rtl="1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r" rtl="1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r" rtl="1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r" rtl="1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r" rtl="1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r" rtl="1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r" rtl="1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r" rtl="1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r" rtl="1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0EA7BFE-0034-4F0E-AB91-630A9E018A7F}" type="slidenum">
              <a:rPr lang="en-U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395536" y="404664"/>
            <a:ext cx="8496944" cy="5616624"/>
          </a:xfrm>
        </p:spPr>
        <p:txBody>
          <a:bodyPr/>
          <a:lstStyle/>
          <a:p>
            <a:pPr algn="ctr"/>
            <a:endParaRPr lang="fa-IR" b="1" dirty="0" smtClean="0">
              <a:solidFill>
                <a:srgbClr val="FF0000"/>
              </a:solidFill>
              <a:cs typeface="B Zar" pitchFamily="2" charset="-78"/>
            </a:endParaRPr>
          </a:p>
          <a:p>
            <a:pPr algn="ctr"/>
            <a:endParaRPr lang="fa-IR" b="1" dirty="0" smtClean="0">
              <a:solidFill>
                <a:srgbClr val="FF0000"/>
              </a:solidFill>
              <a:cs typeface="B Zar" pitchFamily="2" charset="-78"/>
            </a:endParaRPr>
          </a:p>
          <a:p>
            <a:pPr algn="ctr">
              <a:buFont typeface="Wingdings 2" pitchFamily="18" charset="2"/>
              <a:buNone/>
            </a:pPr>
            <a:r>
              <a:rPr lang="fa-IR" sz="7200" b="1" dirty="0" smtClean="0">
                <a:solidFill>
                  <a:srgbClr val="FF0000"/>
                </a:solidFill>
                <a:cs typeface="B Zar" pitchFamily="2" charset="-78"/>
              </a:rPr>
              <a:t>بیماری های خودایمنی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67584E-0487-4358-9679-78E03F67D609}" type="slidenum">
              <a:rPr lang="fa-IR" smtClean="0"/>
              <a:pPr>
                <a:defRPr/>
              </a:pPr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89383088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solidFill>
                  <a:srgbClr val="FF0000"/>
                </a:solidFill>
                <a:cs typeface="B Zar" pitchFamily="2" charset="-78"/>
              </a:rPr>
              <a:t>بیماری های خودایمنی</a:t>
            </a:r>
            <a:br>
              <a:rPr lang="fa-IR" b="1" dirty="0">
                <a:solidFill>
                  <a:srgbClr val="FF0000"/>
                </a:solidFill>
                <a:cs typeface="B Zar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783560"/>
            <a:ext cx="8640960" cy="4572000"/>
          </a:xfrm>
        </p:spPr>
        <p:txBody>
          <a:bodyPr/>
          <a:lstStyle/>
          <a:p>
            <a:r>
              <a:rPr lang="fa-IR" b="1" dirty="0" smtClean="0">
                <a:cs typeface="B Zar" panose="00000400000000000000" pitchFamily="2" charset="-78"/>
              </a:rPr>
              <a:t>بیماری های خود ایمنی گروهی از بیماری ها هستند که سیستم ایمنی به دلایل مختلف اجزا و سلول های خودی را به عنوان بیگانه قلمداد کرده و به آنها حمله می کند.</a:t>
            </a:r>
          </a:p>
          <a:p>
            <a:r>
              <a:rPr lang="fa-IR" b="1" dirty="0" smtClean="0">
                <a:cs typeface="B Zar" panose="00000400000000000000" pitchFamily="2" charset="-78"/>
              </a:rPr>
              <a:t>امروزه درمان این بیماری ها داروهای سرکوبگر سیستم ایمنی است.</a:t>
            </a:r>
          </a:p>
          <a:p>
            <a:r>
              <a:rPr lang="fa-IR" b="1" dirty="0" smtClean="0">
                <a:cs typeface="B Zar" panose="00000400000000000000" pitchFamily="2" charset="-78"/>
              </a:rPr>
              <a:t>بیماری های خود ایمنی محصول شکست تحمل سیستم ایمنی به بافت ها و سلولهای خودی است.</a:t>
            </a:r>
            <a:endParaRPr lang="fa-IR" b="1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1283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altLang="fa-IR" dirty="0">
                <a:cs typeface="B Zar" panose="00000400000000000000" pitchFamily="2" charset="-78"/>
              </a:rPr>
              <a:t>ژنتیک: ژنهای </a:t>
            </a:r>
            <a:r>
              <a:rPr lang="en-US" altLang="fa-IR" dirty="0">
                <a:cs typeface="B Zar" panose="00000400000000000000" pitchFamily="2" charset="-78"/>
              </a:rPr>
              <a:t>HLA</a:t>
            </a:r>
            <a:r>
              <a:rPr lang="fa-IR" altLang="fa-IR" dirty="0">
                <a:cs typeface="B Zar" panose="00000400000000000000" pitchFamily="2" charset="-78"/>
              </a:rPr>
              <a:t> و ژنهای دیگر. بیشتر بیماریهای خود ایمن چند ژنی هستند.</a:t>
            </a:r>
          </a:p>
          <a:p>
            <a:endParaRPr lang="fa-IR" altLang="fa-IR" dirty="0">
              <a:cs typeface="B Zar" panose="00000400000000000000" pitchFamily="2" charset="-78"/>
            </a:endParaRPr>
          </a:p>
          <a:p>
            <a:r>
              <a:rPr lang="fa-IR" altLang="fa-IR" dirty="0">
                <a:cs typeface="B Zar" panose="00000400000000000000" pitchFamily="2" charset="-78"/>
              </a:rPr>
              <a:t>عوامل مستعد کننده دیگر: شامل عفونتها، ضربه، واکنشهای متقاطع و... </a:t>
            </a:r>
            <a:endParaRPr lang="en-US" altLang="fa-IR" dirty="0">
              <a:cs typeface="B Zar" panose="00000400000000000000" pitchFamily="2" charset="-78"/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85288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507288" cy="63367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fa-IR" altLang="fa-IR" sz="3200" dirty="0" smtClean="0">
                <a:cs typeface="B Zar" panose="00000400000000000000" pitchFamily="2" charset="-78"/>
              </a:rPr>
              <a:t>1-آزاد </a:t>
            </a:r>
            <a:r>
              <a:rPr lang="fa-IR" altLang="fa-IR" sz="3200" dirty="0">
                <a:cs typeface="B Zar" panose="00000400000000000000" pitchFamily="2" charset="-78"/>
              </a:rPr>
              <a:t>شدن آنتی ژنهای </a:t>
            </a:r>
            <a:r>
              <a:rPr lang="fa-IR" altLang="fa-IR" sz="3200" dirty="0" smtClean="0">
                <a:cs typeface="B Zar" panose="00000400000000000000" pitchFamily="2" charset="-78"/>
              </a:rPr>
              <a:t>مخفی</a:t>
            </a:r>
          </a:p>
          <a:p>
            <a:pPr>
              <a:buNone/>
            </a:pPr>
            <a:r>
              <a:rPr lang="fa-IR" altLang="fa-IR" sz="3200" dirty="0">
                <a:cs typeface="B Zar" panose="00000400000000000000" pitchFamily="2" charset="-78"/>
              </a:rPr>
              <a:t>2- اختلال در کار </a:t>
            </a:r>
            <a:r>
              <a:rPr lang="fa-IR" altLang="fa-IR" sz="3200" dirty="0" smtClean="0">
                <a:cs typeface="B Zar" panose="00000400000000000000" pitchFamily="2" charset="-78"/>
              </a:rPr>
              <a:t>تیموس</a:t>
            </a:r>
            <a:endParaRPr lang="en-US" altLang="fa-IR" sz="3200" dirty="0">
              <a:cs typeface="B Zar" panose="00000400000000000000" pitchFamily="2" charset="-78"/>
            </a:endParaRPr>
          </a:p>
          <a:p>
            <a:pPr>
              <a:buFontTx/>
              <a:buNone/>
            </a:pPr>
            <a:r>
              <a:rPr lang="fa-IR" altLang="fa-IR" sz="3200" dirty="0">
                <a:cs typeface="B Zar" panose="00000400000000000000" pitchFamily="2" charset="-78"/>
              </a:rPr>
              <a:t>3- کاهش تعداد سلولهای </a:t>
            </a:r>
            <a:r>
              <a:rPr lang="en-US" altLang="fa-IR" sz="3200" dirty="0" err="1" smtClean="0">
                <a:cs typeface="B Zar" panose="00000400000000000000" pitchFamily="2" charset="-78"/>
              </a:rPr>
              <a:t>Treg</a:t>
            </a:r>
            <a:endParaRPr lang="fa-IR" altLang="fa-IR" sz="3200" dirty="0" smtClean="0">
              <a:cs typeface="B Zar" panose="00000400000000000000" pitchFamily="2" charset="-78"/>
            </a:endParaRPr>
          </a:p>
          <a:p>
            <a:pPr>
              <a:buFontTx/>
              <a:buNone/>
            </a:pPr>
            <a:r>
              <a:rPr lang="fa-IR" altLang="fa-IR" sz="3200" dirty="0">
                <a:cs typeface="B Zar" panose="00000400000000000000" pitchFamily="2" charset="-78"/>
              </a:rPr>
              <a:t>4- </a:t>
            </a:r>
            <a:r>
              <a:rPr lang="fa-IR" altLang="fa-IR" sz="3200" dirty="0" smtClean="0">
                <a:cs typeface="B Zar" panose="00000400000000000000" pitchFamily="2" charset="-78"/>
              </a:rPr>
              <a:t>عفونتها: </a:t>
            </a:r>
            <a:r>
              <a:rPr lang="fa-IR" altLang="fa-IR" sz="3200" dirty="0">
                <a:cs typeface="B Zar" panose="00000400000000000000" pitchFamily="2" charset="-78"/>
              </a:rPr>
              <a:t>به چند روش میتوانند خودایمنی را تشدید کنند:</a:t>
            </a:r>
          </a:p>
          <a:p>
            <a:pPr>
              <a:buFontTx/>
              <a:buNone/>
            </a:pPr>
            <a:r>
              <a:rPr lang="fa-IR" altLang="fa-IR" sz="2400" dirty="0" smtClean="0">
                <a:cs typeface="B Zar" panose="00000400000000000000" pitchFamily="2" charset="-78"/>
              </a:rPr>
              <a:t>الف-واکنشهای </a:t>
            </a:r>
            <a:r>
              <a:rPr lang="fa-IR" altLang="fa-IR" sz="2400" dirty="0">
                <a:cs typeface="B Zar" panose="00000400000000000000" pitchFamily="2" charset="-78"/>
              </a:rPr>
              <a:t>متقاطع یا </a:t>
            </a:r>
            <a:r>
              <a:rPr lang="en-US" altLang="fa-IR" sz="2400" dirty="0">
                <a:cs typeface="B Zar" panose="00000400000000000000" pitchFamily="2" charset="-78"/>
              </a:rPr>
              <a:t>Molecular </a:t>
            </a:r>
            <a:r>
              <a:rPr lang="en-US" altLang="fa-IR" sz="2400" dirty="0" smtClean="0">
                <a:cs typeface="B Zar" panose="00000400000000000000" pitchFamily="2" charset="-78"/>
              </a:rPr>
              <a:t>mimicry</a:t>
            </a:r>
            <a:endParaRPr lang="fa-IR" altLang="fa-IR" sz="2400" dirty="0">
              <a:cs typeface="B Zar" panose="00000400000000000000" pitchFamily="2" charset="-78"/>
            </a:endParaRPr>
          </a:p>
          <a:p>
            <a:pPr>
              <a:buFontTx/>
              <a:buNone/>
            </a:pPr>
            <a:r>
              <a:rPr lang="fa-IR" altLang="fa-IR" sz="2400" dirty="0">
                <a:cs typeface="B Zar" panose="00000400000000000000" pitchFamily="2" charset="-78"/>
              </a:rPr>
              <a:t>ب- با فعال سازی ایمنی ذاتی و تولید سایتوکینها سبب بیان نابجای </a:t>
            </a:r>
            <a:r>
              <a:rPr lang="en-US" altLang="fa-IR" sz="2400" dirty="0">
                <a:cs typeface="B Zar" panose="00000400000000000000" pitchFamily="2" charset="-78"/>
              </a:rPr>
              <a:t>HLA-II</a:t>
            </a:r>
            <a:r>
              <a:rPr lang="fa-IR" altLang="fa-IR" sz="2400" dirty="0">
                <a:cs typeface="B Zar" panose="00000400000000000000" pitchFamily="2" charset="-78"/>
              </a:rPr>
              <a:t> روی سلولهای بافتی </a:t>
            </a:r>
            <a:r>
              <a:rPr lang="fa-IR" altLang="fa-IR" sz="2400" dirty="0" smtClean="0">
                <a:cs typeface="B Zar" panose="00000400000000000000" pitchFamily="2" charset="-78"/>
              </a:rPr>
              <a:t>میشود.</a:t>
            </a:r>
            <a:endParaRPr lang="fa-IR" altLang="fa-IR" sz="2400" dirty="0">
              <a:cs typeface="B Zar" panose="00000400000000000000" pitchFamily="2" charset="-78"/>
            </a:endParaRPr>
          </a:p>
          <a:p>
            <a:pPr>
              <a:buFontTx/>
              <a:buNone/>
            </a:pPr>
            <a:r>
              <a:rPr lang="fa-IR" altLang="fa-IR" sz="2400" dirty="0">
                <a:cs typeface="B Zar" panose="00000400000000000000" pitchFamily="2" charset="-78"/>
              </a:rPr>
              <a:t>ج- عوامل فعال کننده پلی کلونال تولید میکنند</a:t>
            </a:r>
            <a:r>
              <a:rPr lang="fa-IR" altLang="fa-IR" sz="2400" dirty="0" smtClean="0">
                <a:cs typeface="B Zar" panose="00000400000000000000" pitchFamily="2" charset="-78"/>
              </a:rPr>
              <a:t>. مانند سوپر </a:t>
            </a:r>
            <a:r>
              <a:rPr lang="fa-IR" altLang="fa-IR" sz="2400" dirty="0">
                <a:cs typeface="B Zar" panose="00000400000000000000" pitchFamily="2" charset="-78"/>
              </a:rPr>
              <a:t>آنتی </a:t>
            </a:r>
            <a:r>
              <a:rPr lang="fa-IR" altLang="fa-IR" sz="2400" dirty="0" smtClean="0">
                <a:cs typeface="B Zar" panose="00000400000000000000" pitchFamily="2" charset="-78"/>
              </a:rPr>
              <a:t>ژنها </a:t>
            </a:r>
            <a:endParaRPr lang="en-US" altLang="fa-IR" sz="2400" dirty="0" smtClean="0">
              <a:cs typeface="B Zar" panose="00000400000000000000" pitchFamily="2" charset="-78"/>
            </a:endParaRPr>
          </a:p>
          <a:p>
            <a:pPr>
              <a:buFontTx/>
              <a:buNone/>
            </a:pPr>
            <a:r>
              <a:rPr lang="fa-IR" altLang="fa-IR" sz="2800" dirty="0" smtClean="0">
                <a:cs typeface="B Zar" panose="00000400000000000000" pitchFamily="2" charset="-78"/>
              </a:rPr>
              <a:t>5- </a:t>
            </a:r>
            <a:r>
              <a:rPr lang="fa-IR" altLang="fa-IR" sz="2800" dirty="0">
                <a:cs typeface="B Zar" panose="00000400000000000000" pitchFamily="2" charset="-78"/>
              </a:rPr>
              <a:t>بیان نابجای مولکولهای </a:t>
            </a:r>
            <a:r>
              <a:rPr lang="en-US" altLang="fa-IR" sz="2800" dirty="0">
                <a:cs typeface="B Zar" panose="00000400000000000000" pitchFamily="2" charset="-78"/>
              </a:rPr>
              <a:t>MHC-II</a:t>
            </a:r>
            <a:r>
              <a:rPr lang="fa-IR" altLang="fa-IR" sz="2800" dirty="0">
                <a:cs typeface="B Zar" panose="00000400000000000000" pitchFamily="2" charset="-78"/>
              </a:rPr>
              <a:t> </a:t>
            </a:r>
            <a:r>
              <a:rPr lang="fa-IR" altLang="fa-IR" sz="2800" dirty="0" smtClean="0">
                <a:cs typeface="B Zar" panose="00000400000000000000" pitchFamily="2" charset="-78"/>
              </a:rPr>
              <a:t>: مانند تیروئیدیت هاشیموتو</a:t>
            </a:r>
          </a:p>
          <a:p>
            <a:pPr>
              <a:buFontTx/>
              <a:buNone/>
            </a:pPr>
            <a:r>
              <a:rPr lang="fa-IR" altLang="fa-IR" sz="2800" dirty="0" smtClean="0">
                <a:cs typeface="B Zar" panose="00000400000000000000" pitchFamily="2" charset="-78"/>
              </a:rPr>
              <a:t> </a:t>
            </a:r>
            <a:r>
              <a:rPr lang="fa-IR" altLang="fa-IR" sz="2400" dirty="0" smtClean="0">
                <a:cs typeface="B Zar" panose="00000400000000000000" pitchFamily="2" charset="-78"/>
              </a:rPr>
              <a:t>6- هورمونها:هورمونهای </a:t>
            </a:r>
            <a:r>
              <a:rPr lang="fa-IR" altLang="fa-IR" sz="2400" dirty="0">
                <a:cs typeface="B Zar" panose="00000400000000000000" pitchFamily="2" charset="-78"/>
              </a:rPr>
              <a:t>جنسی ، استروژن سبب تحریک و تستوسترون از خودایمنی جلوگیری </a:t>
            </a:r>
            <a:r>
              <a:rPr lang="fa-IR" altLang="fa-IR" sz="2400" dirty="0" smtClean="0">
                <a:cs typeface="B Zar" panose="00000400000000000000" pitchFamily="2" charset="-78"/>
              </a:rPr>
              <a:t>میکند.</a:t>
            </a:r>
            <a:r>
              <a:rPr lang="fa-IR" altLang="fa-IR" sz="2000" dirty="0" smtClean="0">
                <a:cs typeface="B Zar" panose="00000400000000000000" pitchFamily="2" charset="-78"/>
              </a:rPr>
              <a:t>مردان </a:t>
            </a:r>
            <a:r>
              <a:rPr lang="fa-IR" altLang="fa-IR" sz="2000" dirty="0">
                <a:cs typeface="B Zar" panose="00000400000000000000" pitchFamily="2" charset="-78"/>
              </a:rPr>
              <a:t>10 برابر بیشتر از مردان به </a:t>
            </a:r>
            <a:r>
              <a:rPr lang="en-US" altLang="fa-IR" sz="2000" dirty="0">
                <a:cs typeface="B Zar" panose="00000400000000000000" pitchFamily="2" charset="-78"/>
              </a:rPr>
              <a:t>SLE</a:t>
            </a:r>
            <a:r>
              <a:rPr lang="fa-IR" altLang="fa-IR" sz="2000" dirty="0">
                <a:cs typeface="B Zar" panose="00000400000000000000" pitchFamily="2" charset="-78"/>
              </a:rPr>
              <a:t> مبتلا میشوند.</a:t>
            </a:r>
            <a:endParaRPr lang="en-US" altLang="fa-IR" sz="2000" dirty="0">
              <a:cs typeface="B Zar" panose="00000400000000000000" pitchFamily="2" charset="-78"/>
            </a:endParaRPr>
          </a:p>
          <a:p>
            <a:pPr>
              <a:buFontTx/>
              <a:buNone/>
            </a:pPr>
            <a:endParaRPr lang="en-US" altLang="fa-IR" sz="3200" dirty="0">
              <a:cs typeface="B Zar" panose="00000400000000000000" pitchFamily="2" charset="-78"/>
            </a:endParaRPr>
          </a:p>
          <a:p>
            <a:pPr>
              <a:buFontTx/>
              <a:buNone/>
            </a:pPr>
            <a:r>
              <a:rPr lang="fa-IR" altLang="fa-IR" sz="3200" dirty="0">
                <a:cs typeface="B Zar" panose="00000400000000000000" pitchFamily="2" charset="-78"/>
              </a:rPr>
              <a:t> </a:t>
            </a:r>
          </a:p>
          <a:p>
            <a:pPr>
              <a:buFontTx/>
              <a:buNone/>
            </a:pPr>
            <a:endParaRPr lang="en-US" altLang="fa-IR" sz="3200" dirty="0">
              <a:cs typeface="B Zar" panose="00000400000000000000" pitchFamily="2" charset="-78"/>
            </a:endParaRPr>
          </a:p>
          <a:p>
            <a:pPr>
              <a:buFontTx/>
              <a:buNone/>
            </a:pPr>
            <a:endParaRPr lang="en-US" altLang="fa-IR" sz="32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67512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332656"/>
            <a:ext cx="8507288" cy="6022904"/>
          </a:xfrm>
        </p:spPr>
        <p:txBody>
          <a:bodyPr>
            <a:normAutofit lnSpcReduction="10000"/>
          </a:bodyPr>
          <a:lstStyle/>
          <a:p>
            <a:pPr marL="68580" indent="0" algn="ctr" rtl="0">
              <a:lnSpc>
                <a:spcPct val="90000"/>
              </a:lnSpc>
              <a:buNone/>
            </a:pPr>
            <a:r>
              <a:rPr lang="en-GB" altLang="fa-IR" sz="5400" dirty="0">
                <a:solidFill>
                  <a:schemeClr val="tx2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Systemic Autoimmunity</a:t>
            </a:r>
          </a:p>
          <a:p>
            <a:pPr lvl="1" algn="l" rtl="0">
              <a:lnSpc>
                <a:spcPct val="90000"/>
              </a:lnSpc>
            </a:pPr>
            <a:r>
              <a:rPr lang="en-GB" altLang="fa-IR" sz="32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Multisystem involvement-classic example is</a:t>
            </a:r>
            <a:r>
              <a:rPr lang="en-GB" altLang="fa-IR" sz="32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SLE, Rheumatoid arthritis</a:t>
            </a:r>
          </a:p>
          <a:p>
            <a:pPr lvl="1" algn="l" rtl="0">
              <a:lnSpc>
                <a:spcPct val="90000"/>
              </a:lnSpc>
            </a:pPr>
            <a:endParaRPr lang="en-GB" altLang="fa-IR" sz="32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68580" indent="0" algn="ctr" rtl="0">
              <a:lnSpc>
                <a:spcPct val="90000"/>
              </a:lnSpc>
              <a:buNone/>
            </a:pPr>
            <a:r>
              <a:rPr lang="en-GB" altLang="fa-IR" sz="5200" dirty="0">
                <a:solidFill>
                  <a:schemeClr val="tx2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Tissue specific autoimmunity</a:t>
            </a:r>
          </a:p>
          <a:p>
            <a:pPr lvl="1" algn="l" rtl="0">
              <a:lnSpc>
                <a:spcPct val="90000"/>
              </a:lnSpc>
            </a:pPr>
            <a:r>
              <a:rPr lang="en-GB" altLang="fa-IR" sz="32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Antibody</a:t>
            </a:r>
          </a:p>
          <a:p>
            <a:pPr lvl="2" algn="l" rtl="0">
              <a:lnSpc>
                <a:spcPct val="90000"/>
              </a:lnSpc>
            </a:pPr>
            <a:r>
              <a:rPr lang="en-GB" altLang="fa-IR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Thyroid disease</a:t>
            </a:r>
          </a:p>
          <a:p>
            <a:pPr lvl="2" algn="l" rtl="0">
              <a:lnSpc>
                <a:spcPct val="90000"/>
              </a:lnSpc>
            </a:pPr>
            <a:r>
              <a:rPr lang="en-GB" altLang="fa-IR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Myasthenia Gravis</a:t>
            </a:r>
          </a:p>
          <a:p>
            <a:pPr lvl="1" algn="l" rtl="0">
              <a:lnSpc>
                <a:spcPct val="90000"/>
              </a:lnSpc>
            </a:pPr>
            <a:r>
              <a:rPr lang="en-GB" altLang="fa-IR" sz="32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Inflammatory T cell damage</a:t>
            </a:r>
          </a:p>
          <a:p>
            <a:pPr lvl="2" algn="l" rtl="0">
              <a:lnSpc>
                <a:spcPct val="90000"/>
              </a:lnSpc>
            </a:pPr>
            <a:r>
              <a:rPr lang="en-GB" altLang="fa-IR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Insulin dependent diabetes</a:t>
            </a:r>
          </a:p>
          <a:p>
            <a:pPr lvl="2" algn="l" rtl="0">
              <a:lnSpc>
                <a:spcPct val="90000"/>
              </a:lnSpc>
            </a:pPr>
            <a:r>
              <a:rPr lang="en-GB" altLang="fa-IR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“Coeliac Disease”</a:t>
            </a:r>
          </a:p>
          <a:p>
            <a:pPr algn="l" rtl="0"/>
            <a:endParaRPr lang="en-US" altLang="fa-IR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739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کتابها\male immunology 2007\clinical immunology\M33992-020-f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79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3"/>
          <p:cNvSpPr>
            <a:spLocks noGrp="1"/>
          </p:cNvSpPr>
          <p:nvPr>
            <p:ph type="title" idx="4294967295"/>
          </p:nvPr>
        </p:nvSpPr>
        <p:spPr>
          <a:xfrm>
            <a:off x="539552" y="406532"/>
            <a:ext cx="8280920" cy="914400"/>
          </a:xfrm>
        </p:spPr>
        <p:txBody>
          <a:bodyPr anchor="ctr"/>
          <a:lstStyle/>
          <a:p>
            <a:pPr algn="ctr"/>
            <a:r>
              <a:rPr lang="fa-IR" altLang="fa-IR" sz="40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بعضی ازبیماریهای خود ایمنی وابسته به سلول</a:t>
            </a:r>
            <a:r>
              <a:rPr lang="en-US" altLang="fa-IR" sz="40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 T</a:t>
            </a:r>
            <a:r>
              <a:rPr lang="fa-IR" altLang="fa-IR" sz="40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 </a:t>
            </a:r>
            <a:endParaRPr lang="en-US" altLang="fa-IR" sz="4000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sp>
        <p:nvSpPr>
          <p:cNvPr id="19459" name="Content Placeholder 5"/>
          <p:cNvSpPr>
            <a:spLocks noGrp="1"/>
          </p:cNvSpPr>
          <p:nvPr>
            <p:ph sz="half" idx="4294967295"/>
          </p:nvPr>
        </p:nvSpPr>
        <p:spPr>
          <a:xfrm>
            <a:off x="323528" y="1828800"/>
            <a:ext cx="8352927" cy="3657600"/>
          </a:xfrm>
        </p:spPr>
        <p:txBody>
          <a:bodyPr>
            <a:normAutofit/>
          </a:bodyPr>
          <a:lstStyle/>
          <a:p>
            <a:r>
              <a:rPr lang="fa-IR" altLang="fa-IR" sz="2800" b="1" dirty="0">
                <a:cs typeface="B Zar" panose="00000400000000000000" pitchFamily="2" charset="-78"/>
              </a:rPr>
              <a:t>دیابت وابسته به </a:t>
            </a:r>
            <a:r>
              <a:rPr lang="fa-IR" altLang="fa-IR" sz="2800" b="1" dirty="0" smtClean="0">
                <a:cs typeface="B Zar" panose="00000400000000000000" pitchFamily="2" charset="-78"/>
              </a:rPr>
              <a:t>انسولین</a:t>
            </a:r>
            <a:endParaRPr lang="fa-IR" altLang="fa-IR" sz="2800" b="1" dirty="0">
              <a:cs typeface="B Zar" panose="00000400000000000000" pitchFamily="2" charset="-78"/>
            </a:endParaRPr>
          </a:p>
          <a:p>
            <a:r>
              <a:rPr lang="en-US" altLang="fa-IR" sz="2800" b="1" dirty="0" smtClean="0">
                <a:cs typeface="B Zar" panose="00000400000000000000" pitchFamily="2" charset="-78"/>
              </a:rPr>
              <a:t>MS</a:t>
            </a:r>
            <a:endParaRPr lang="fa-IR" altLang="fa-IR" sz="2800" b="1" dirty="0">
              <a:cs typeface="B Zar" panose="00000400000000000000" pitchFamily="2" charset="-78"/>
            </a:endParaRPr>
          </a:p>
          <a:p>
            <a:r>
              <a:rPr lang="en-US" altLang="fa-IR" sz="2800" b="1" dirty="0">
                <a:cs typeface="B Zar" panose="00000400000000000000" pitchFamily="2" charset="-78"/>
              </a:rPr>
              <a:t>IBD</a:t>
            </a:r>
            <a:r>
              <a:rPr lang="fa-IR" altLang="fa-IR" sz="2800" b="1" dirty="0">
                <a:cs typeface="B Zar" panose="00000400000000000000" pitchFamily="2" charset="-78"/>
              </a:rPr>
              <a:t> مانند کرون</a:t>
            </a:r>
          </a:p>
          <a:p>
            <a:r>
              <a:rPr lang="fa-IR" altLang="fa-IR" sz="2800" b="1" dirty="0">
                <a:cs typeface="B Zar" panose="00000400000000000000" pitchFamily="2" charset="-78"/>
              </a:rPr>
              <a:t>سیلیاک: </a:t>
            </a:r>
            <a:r>
              <a:rPr lang="fa-IR" altLang="fa-IR" sz="2800" b="1" dirty="0" smtClean="0">
                <a:cs typeface="B Zar" panose="00000400000000000000" pitchFamily="2" charset="-78"/>
              </a:rPr>
              <a:t>پاسخ ایمنی علیه پروتئین های گلوتن کندم است.</a:t>
            </a:r>
            <a:endParaRPr lang="fa-IR" altLang="fa-IR" sz="2800" b="1" dirty="0">
              <a:cs typeface="B Zar" panose="00000400000000000000" pitchFamily="2" charset="-78"/>
            </a:endParaRPr>
          </a:p>
          <a:p>
            <a:r>
              <a:rPr lang="fa-IR" altLang="fa-IR" sz="2800" b="1" dirty="0">
                <a:cs typeface="B Zar" panose="00000400000000000000" pitchFamily="2" charset="-78"/>
              </a:rPr>
              <a:t>تیرئیدیت هاشیموتو</a:t>
            </a:r>
            <a:endParaRPr lang="en-US" altLang="fa-IR" sz="2800" b="1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7445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3"/>
          <p:cNvSpPr>
            <a:spLocks noGrp="1"/>
          </p:cNvSpPr>
          <p:nvPr>
            <p:ph type="title" idx="4294967295"/>
          </p:nvPr>
        </p:nvSpPr>
        <p:spPr>
          <a:xfrm>
            <a:off x="539552" y="30091"/>
            <a:ext cx="8280920" cy="914400"/>
          </a:xfrm>
        </p:spPr>
        <p:txBody>
          <a:bodyPr anchor="ctr"/>
          <a:lstStyle/>
          <a:p>
            <a:pPr algn="ctr"/>
            <a:r>
              <a:rPr lang="fa-IR" altLang="fa-IR" sz="40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بیماری مالتیپل اسکلروزیس</a:t>
            </a:r>
            <a:endParaRPr lang="en-US" altLang="fa-IR" sz="4000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sp>
        <p:nvSpPr>
          <p:cNvPr id="19459" name="Content Placeholder 5"/>
          <p:cNvSpPr>
            <a:spLocks noGrp="1"/>
          </p:cNvSpPr>
          <p:nvPr>
            <p:ph sz="half" idx="4294967295"/>
          </p:nvPr>
        </p:nvSpPr>
        <p:spPr>
          <a:xfrm>
            <a:off x="251520" y="944491"/>
            <a:ext cx="8352927" cy="5661248"/>
          </a:xfrm>
        </p:spPr>
        <p:txBody>
          <a:bodyPr>
            <a:normAutofit fontScale="92500"/>
          </a:bodyPr>
          <a:lstStyle/>
          <a:p>
            <a:r>
              <a:rPr lang="fa-IR" altLang="fa-IR" sz="2800" b="1" dirty="0" smtClean="0">
                <a:cs typeface="B Zar" panose="00000400000000000000" pitchFamily="2" charset="-78"/>
              </a:rPr>
              <a:t>بیماری به وسیله فرآیندی بنام انتشار اپی توپ صورت می گیرد.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سلول های </a:t>
            </a:r>
            <a:r>
              <a:rPr lang="en-US" altLang="fa-IR" sz="2800" b="1" dirty="0" smtClean="0">
                <a:cs typeface="B Zar" panose="00000400000000000000" pitchFamily="2" charset="-78"/>
              </a:rPr>
              <a:t>T</a:t>
            </a:r>
            <a:r>
              <a:rPr lang="fa-IR" altLang="fa-IR" sz="2800" b="1" dirty="0" smtClean="0">
                <a:cs typeface="B Zar" panose="00000400000000000000" pitchFamily="2" charset="-78"/>
              </a:rPr>
              <a:t> خودواکنش گر بیشتری فعال می شوند.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ضایعات سلولی شبیه ازدیاد حساسیت تاخیری است.</a:t>
            </a:r>
          </a:p>
          <a:p>
            <a:pPr marL="68580" indent="0">
              <a:buNone/>
            </a:pPr>
            <a:r>
              <a:rPr lang="fa-IR" altLang="fa-IR" sz="2800" b="1" dirty="0" smtClean="0">
                <a:cs typeface="B Zar" panose="00000400000000000000" pitchFamily="2" charset="-78"/>
              </a:rPr>
              <a:t>علائم: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altLang="fa-IR" sz="24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هیپوستازی(تغییرت در حس)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altLang="fa-IR" sz="24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آتاکسی(مشکل در تعادل)، ضعف عضلانی و یا گرفتگی و انقباض عضله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altLang="fa-IR" sz="24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دیسارتری(مشکل در گفتار)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altLang="fa-IR" sz="24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دیسفاژی(مشکل در بلع)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altLang="fa-IR" sz="24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افسردگی و نارسایی در درک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fa-IR" sz="2800" b="1" dirty="0" smtClean="0">
                <a:cs typeface="B Zar" panose="00000400000000000000" pitchFamily="2" charset="-78"/>
              </a:rPr>
              <a:t>MS</a:t>
            </a:r>
            <a:r>
              <a:rPr lang="fa-IR" altLang="fa-IR" sz="2800" b="1" dirty="0" smtClean="0">
                <a:cs typeface="B Zar" panose="00000400000000000000" pitchFamily="2" charset="-78"/>
              </a:rPr>
              <a:t> و </a:t>
            </a:r>
            <a:r>
              <a:rPr lang="en-US" altLang="fa-IR" sz="2800" b="1" dirty="0" smtClean="0">
                <a:cs typeface="B Zar" panose="00000400000000000000" pitchFamily="2" charset="-78"/>
              </a:rPr>
              <a:t>HLA-DR2</a:t>
            </a:r>
            <a:r>
              <a:rPr lang="fa-IR" altLang="fa-IR" sz="2800" b="1" dirty="0" smtClean="0">
                <a:cs typeface="B Zar" panose="00000400000000000000" pitchFamily="2" charset="-78"/>
              </a:rPr>
              <a:t> ارتباط دارند.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a-IR" altLang="fa-IR" sz="2800" b="1" dirty="0" smtClean="0">
                <a:cs typeface="B Zar" panose="00000400000000000000" pitchFamily="2" charset="-78"/>
              </a:rPr>
              <a:t>از داروهای مثل فینگولیمود(</a:t>
            </a:r>
            <a:r>
              <a:rPr lang="en-US" altLang="fa-IR" sz="2800" b="1" dirty="0" smtClean="0">
                <a:latin typeface="Times New Roman" panose="02020503050405090304" pitchFamily="18" charset="0"/>
                <a:cs typeface="Times New Roman" panose="02020503050405090304" pitchFamily="18" charset="0"/>
              </a:rPr>
              <a:t>FTY720</a:t>
            </a:r>
            <a:r>
              <a:rPr lang="fa-IR" altLang="fa-IR" sz="2800" b="1" dirty="0" smtClean="0">
                <a:cs typeface="B Zar" panose="00000400000000000000" pitchFamily="2" charset="-78"/>
              </a:rPr>
              <a:t>) و اینترفرون بتا برای درمان استفاده می شود. </a:t>
            </a:r>
            <a:endParaRPr lang="fa-IR" altLang="fa-IR" sz="2800" b="1" dirty="0" smtClean="0">
              <a:cs typeface="B Zar" panose="00000400000000000000" pitchFamily="2" charset="-78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altLang="fa-IR" sz="2400" b="1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51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5"/>
          <p:cNvSpPr>
            <a:spLocks noGrp="1"/>
          </p:cNvSpPr>
          <p:nvPr>
            <p:ph sz="half" idx="4294967295"/>
          </p:nvPr>
        </p:nvSpPr>
        <p:spPr>
          <a:xfrm>
            <a:off x="251520" y="188640"/>
            <a:ext cx="8352927" cy="6417099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fa-IR" altLang="fa-IR" sz="2800" b="1" dirty="0">
                <a:solidFill>
                  <a:srgbClr val="FF0000"/>
                </a:solidFill>
                <a:cs typeface="B Zar" panose="00000400000000000000" pitchFamily="2" charset="-78"/>
              </a:rPr>
              <a:t>دیابت وابسته به انسولین(</a:t>
            </a:r>
            <a:r>
              <a:rPr lang="en-US" altLang="fa-IR" sz="2800" b="1" dirty="0">
                <a:solidFill>
                  <a:srgbClr val="FF0000"/>
                </a:solidFill>
                <a:cs typeface="B Zar" panose="00000400000000000000" pitchFamily="2" charset="-78"/>
              </a:rPr>
              <a:t>IDDM</a:t>
            </a:r>
            <a:r>
              <a:rPr lang="fa-IR" altLang="fa-IR" sz="28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):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حساسیت از نوع چهار می باشد.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تخریب سلول های بتای پانکراس به واسطه ازدیاد حساسیت دیررس که </a:t>
            </a:r>
            <a:r>
              <a:rPr lang="en-US" altLang="fa-IR" sz="2800" b="1" dirty="0" smtClean="0">
                <a:cs typeface="B Zar" panose="00000400000000000000" pitchFamily="2" charset="-78"/>
              </a:rPr>
              <a:t>TH1</a:t>
            </a:r>
            <a:r>
              <a:rPr lang="fa-IR" altLang="fa-IR" sz="2800" b="1" dirty="0" smtClean="0">
                <a:cs typeface="B Zar" panose="00000400000000000000" pitchFamily="2" charset="-78"/>
              </a:rPr>
              <a:t> و </a:t>
            </a:r>
            <a:r>
              <a:rPr lang="en-US" altLang="fa-IR" sz="2800" b="1" dirty="0" smtClean="0">
                <a:cs typeface="B Zar" panose="00000400000000000000" pitchFamily="2" charset="-78"/>
              </a:rPr>
              <a:t> CTL</a:t>
            </a:r>
            <a:r>
              <a:rPr lang="fa-IR" altLang="fa-IR" sz="2800" b="1" dirty="0" smtClean="0">
                <a:cs typeface="B Zar" panose="00000400000000000000" pitchFamily="2" charset="-78"/>
              </a:rPr>
              <a:t> نقش دارند.</a:t>
            </a:r>
          </a:p>
          <a:p>
            <a:pPr marL="68580" indent="0">
              <a:buNone/>
            </a:pPr>
            <a:r>
              <a:rPr lang="fa-IR" altLang="fa-IR" sz="2800" b="1" dirty="0">
                <a:solidFill>
                  <a:srgbClr val="FF0000"/>
                </a:solidFill>
                <a:cs typeface="B Zar" panose="00000400000000000000" pitchFamily="2" charset="-78"/>
              </a:rPr>
              <a:t>تیرئیدیت </a:t>
            </a:r>
            <a:r>
              <a:rPr lang="fa-IR" altLang="fa-IR" sz="28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هاشیموتو: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altLang="fa-IR" sz="2800" b="1" dirty="0" smtClean="0">
                <a:cs typeface="B Zar" panose="00000400000000000000" pitchFamily="2" charset="-78"/>
              </a:rPr>
              <a:t>لنفوسیت های </a:t>
            </a:r>
            <a:r>
              <a:rPr lang="en-US" altLang="fa-IR" sz="2800" b="1" dirty="0">
                <a:cs typeface="B Zar" panose="00000400000000000000" pitchFamily="2" charset="-78"/>
              </a:rPr>
              <a:t>T</a:t>
            </a:r>
            <a:r>
              <a:rPr lang="en-US" altLang="fa-IR" sz="2800" b="1" dirty="0" smtClean="0">
                <a:cs typeface="B Zar" panose="00000400000000000000" pitchFamily="2" charset="-78"/>
              </a:rPr>
              <a:t> </a:t>
            </a:r>
            <a:r>
              <a:rPr lang="fa-IR" altLang="fa-IR" sz="2800" b="1" dirty="0" smtClean="0">
                <a:cs typeface="B Zar" panose="00000400000000000000" pitchFamily="2" charset="-78"/>
              </a:rPr>
              <a:t> سلول های غده تیروئید را مورد هدف قرار می دهد.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altLang="fa-IR" sz="2800" b="1" dirty="0" smtClean="0">
                <a:cs typeface="B Zar" panose="00000400000000000000" pitchFamily="2" charset="-78"/>
              </a:rPr>
              <a:t>گواتر متعاقب پاسخ التهابی بوجود می آید.</a:t>
            </a:r>
          </a:p>
          <a:p>
            <a:pPr marL="68580" indent="0">
              <a:buNone/>
            </a:pPr>
            <a:r>
              <a:rPr lang="en-US" altLang="fa-IR" sz="28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IBD</a:t>
            </a:r>
            <a:r>
              <a:rPr lang="fa-IR" altLang="fa-IR" sz="28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:</a:t>
            </a:r>
            <a:r>
              <a:rPr lang="en-US" altLang="fa-IR" sz="28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Inflammatory Bowel </a:t>
            </a:r>
            <a:r>
              <a:rPr lang="en-US" altLang="fa-IR" sz="2800" b="1" dirty="0" err="1" smtClean="0">
                <a:solidFill>
                  <a:srgbClr val="FF0000"/>
                </a:solidFill>
                <a:cs typeface="B Zar" panose="00000400000000000000" pitchFamily="2" charset="-78"/>
              </a:rPr>
              <a:t>Diseas</a:t>
            </a:r>
            <a:endParaRPr lang="fa-IR" altLang="fa-IR" sz="2800" b="1" dirty="0" smtClean="0">
              <a:solidFill>
                <a:srgbClr val="FF0000"/>
              </a:solidFill>
              <a:cs typeface="B Zar" panose="00000400000000000000" pitchFamily="2" charset="-78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fa-IR" altLang="fa-IR" sz="2800" b="1" dirty="0" smtClean="0">
                <a:cs typeface="B Zar" panose="00000400000000000000" pitchFamily="2" charset="-78"/>
              </a:rPr>
              <a:t>بیماری های التهابی روده شامل کرون و کولیت السراتیو با اتهاب مزمن دستگاه معده ای – روده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altLang="fa-IR" sz="2800" b="1" dirty="0" smtClean="0">
                <a:cs typeface="B Zar" panose="00000400000000000000" pitchFamily="2" charset="-78"/>
              </a:rPr>
              <a:t>علایم شامل: درد شکمی، اسهال، تهوع و کاهش وزن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altLang="fa-IR" sz="2800" b="1" dirty="0" smtClean="0">
                <a:cs typeface="B Zar" panose="00000400000000000000" pitchFamily="2" charset="-78"/>
              </a:rPr>
              <a:t> نقص در </a:t>
            </a:r>
            <a:r>
              <a:rPr lang="en-US" altLang="fa-IR" sz="2800" b="1" dirty="0" err="1" smtClean="0">
                <a:cs typeface="B Zar" panose="00000400000000000000" pitchFamily="2" charset="-78"/>
              </a:rPr>
              <a:t>Treg</a:t>
            </a:r>
            <a:r>
              <a:rPr lang="fa-IR" altLang="fa-IR" sz="2800" b="1" dirty="0" smtClean="0">
                <a:cs typeface="B Zar" panose="00000400000000000000" pitchFamily="2" charset="-78"/>
              </a:rPr>
              <a:t> زیمنه ساز </a:t>
            </a:r>
            <a:r>
              <a:rPr lang="en-US" altLang="fa-IR" sz="2800" b="1" dirty="0" smtClean="0">
                <a:cs typeface="B Zar" panose="00000400000000000000" pitchFamily="2" charset="-78"/>
              </a:rPr>
              <a:t>IBD</a:t>
            </a:r>
            <a:r>
              <a:rPr lang="fa-IR" altLang="fa-IR" sz="2800" b="1" dirty="0" smtClean="0">
                <a:cs typeface="B Zar" panose="00000400000000000000" pitchFamily="2" charset="-78"/>
              </a:rPr>
              <a:t> است</a:t>
            </a:r>
          </a:p>
          <a:p>
            <a:pPr>
              <a:buFont typeface="Wingdings" panose="05000000000000000000" pitchFamily="2" charset="2"/>
              <a:buChar char="ü"/>
            </a:pPr>
            <a:endParaRPr lang="fa-IR" altLang="fa-IR" sz="2800" b="1" dirty="0" smtClean="0">
              <a:solidFill>
                <a:srgbClr val="FF0000"/>
              </a:solidFill>
              <a:cs typeface="B Zar" panose="00000400000000000000" pitchFamily="2" charset="-78"/>
            </a:endParaRPr>
          </a:p>
          <a:p>
            <a:pPr>
              <a:buFont typeface="Wingdings" panose="05000000000000000000" pitchFamily="2" charset="2"/>
              <a:buChar char="ü"/>
            </a:pPr>
            <a:endParaRPr lang="fa-IR" altLang="fa-IR" sz="2800" b="1" dirty="0" smtClean="0">
              <a:solidFill>
                <a:srgbClr val="FF0000"/>
              </a:solidFill>
              <a:cs typeface="B Zar" panose="00000400000000000000" pitchFamily="2" charset="-78"/>
            </a:endParaRPr>
          </a:p>
          <a:p>
            <a:pPr marL="68580" indent="0">
              <a:buNone/>
            </a:pPr>
            <a:endParaRPr lang="en-US" altLang="fa-IR" sz="2800" b="1" dirty="0">
              <a:solidFill>
                <a:srgbClr val="FF0000"/>
              </a:solidFill>
              <a:cs typeface="B Zar" panose="00000400000000000000" pitchFamily="2" charset="-78"/>
            </a:endParaRPr>
          </a:p>
          <a:p>
            <a:endParaRPr lang="fa-IR" altLang="fa-IR" sz="2800" b="1" dirty="0" smtClean="0">
              <a:cs typeface="B Zar" panose="00000400000000000000" pitchFamily="2" charset="-78"/>
            </a:endParaRPr>
          </a:p>
          <a:p>
            <a:endParaRPr lang="fa-IR" altLang="fa-IR" sz="2800" b="1" dirty="0" smtClean="0">
              <a:cs typeface="B Zar" panose="00000400000000000000" pitchFamily="2" charset="-78"/>
            </a:endParaRPr>
          </a:p>
          <a:p>
            <a:endParaRPr lang="fa-IR" altLang="fa-IR" sz="2800" b="1" dirty="0" smtClean="0">
              <a:cs typeface="B Zar" panose="00000400000000000000" pitchFamily="2" charset="-78"/>
            </a:endParaRPr>
          </a:p>
          <a:p>
            <a:endParaRPr lang="fa-IR" altLang="fa-IR" sz="2800" b="1" dirty="0" smtClean="0">
              <a:cs typeface="B Zar" panose="00000400000000000000" pitchFamily="2" charset="-78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altLang="fa-IR" sz="2400" b="1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28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3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algn="ctr"/>
            <a:r>
              <a:rPr lang="fa-IR" altLang="fa-IR" sz="3600" b="1" dirty="0">
                <a:solidFill>
                  <a:srgbClr val="FF0000"/>
                </a:solidFill>
                <a:cs typeface="B Zar" panose="00000400000000000000" pitchFamily="2" charset="-78"/>
              </a:rPr>
              <a:t>بعضی ازبیماریهای خود ایمنی وابسته به آنتی بادیها</a:t>
            </a:r>
            <a:endParaRPr lang="en-US" altLang="fa-IR" sz="3600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sp>
        <p:nvSpPr>
          <p:cNvPr id="20483" name="Content Placeholder 6"/>
          <p:cNvSpPr>
            <a:spLocks noGrp="1"/>
          </p:cNvSpPr>
          <p:nvPr>
            <p:ph idx="4294967295"/>
          </p:nvPr>
        </p:nvSpPr>
        <p:spPr>
          <a:xfrm>
            <a:off x="251520" y="1700808"/>
            <a:ext cx="8712968" cy="5157192"/>
          </a:xfrm>
        </p:spPr>
        <p:txBody>
          <a:bodyPr>
            <a:normAutofit/>
          </a:bodyPr>
          <a:lstStyle/>
          <a:p>
            <a:r>
              <a:rPr lang="fa-IR" altLang="fa-IR" sz="32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گریوز: </a:t>
            </a:r>
            <a:r>
              <a:rPr lang="fa-IR" altLang="fa-IR" sz="2800" b="1" dirty="0">
                <a:cs typeface="B Zar" panose="00000400000000000000" pitchFamily="2" charset="-78"/>
              </a:rPr>
              <a:t>اتو آنتی بادی علیه گیرنده </a:t>
            </a:r>
            <a:r>
              <a:rPr lang="fa-IR" altLang="fa-IR" sz="2800" b="1" dirty="0" smtClean="0">
                <a:cs typeface="B Zar" panose="00000400000000000000" pitchFamily="2" charset="-78"/>
              </a:rPr>
              <a:t>هورمونی(</a:t>
            </a:r>
            <a:r>
              <a:rPr lang="en-US" altLang="fa-IR" sz="2800" b="1" dirty="0" smtClean="0">
                <a:cs typeface="B Zar" panose="00000400000000000000" pitchFamily="2" charset="-78"/>
              </a:rPr>
              <a:t>TSH</a:t>
            </a:r>
            <a:r>
              <a:rPr lang="fa-IR" altLang="fa-IR" sz="2800" b="1" dirty="0" smtClean="0">
                <a:cs typeface="B Zar" panose="00000400000000000000" pitchFamily="2" charset="-78"/>
              </a:rPr>
              <a:t>)و موجب تحریک گیرنده و افزایش ازادسازی هورمون های تیروئیدی می شود.</a:t>
            </a:r>
            <a:endParaRPr lang="en-US" altLang="fa-IR" sz="2800" b="1" dirty="0">
              <a:solidFill>
                <a:srgbClr val="FF0000"/>
              </a:solidFill>
              <a:cs typeface="B Zar" panose="00000400000000000000" pitchFamily="2" charset="-78"/>
            </a:endParaRPr>
          </a:p>
          <a:p>
            <a:r>
              <a:rPr lang="en-US" altLang="fa-IR" sz="32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MG</a:t>
            </a:r>
            <a:r>
              <a:rPr lang="fa-IR" altLang="fa-IR" sz="32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: میاستنی گراویس:</a:t>
            </a:r>
            <a:r>
              <a:rPr lang="fa-IR" altLang="fa-IR" sz="3200" b="1" dirty="0" smtClean="0">
                <a:cs typeface="B Zar" panose="00000400000000000000" pitchFamily="2" charset="-78"/>
              </a:rPr>
              <a:t>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a-IR" altLang="fa-IR" sz="2800" b="1" dirty="0" smtClean="0">
                <a:cs typeface="B Zar" panose="00000400000000000000" pitchFamily="2" charset="-78"/>
              </a:rPr>
              <a:t>اتو آنتی بادی علیه گیرنده استیل کولین که منجر به ضعف عضلانی می شود.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fa-IR" altLang="fa-IR" sz="2800" b="1" dirty="0" smtClean="0">
                <a:cs typeface="B Zar" panose="00000400000000000000" pitchFamily="2" charset="-78"/>
              </a:rPr>
              <a:t>اختلال در جویدن، بلعیدن و تنفس</a:t>
            </a:r>
            <a:endParaRPr lang="fa-IR" altLang="fa-IR" sz="2800" b="1" dirty="0" smtClean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233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algn="ctr"/>
            <a:r>
              <a:rPr lang="fa-IR" altLang="fa-IR" b="1" dirty="0">
                <a:solidFill>
                  <a:srgbClr val="FF0000"/>
                </a:solidFill>
                <a:cs typeface="B Zar" panose="00000400000000000000" pitchFamily="2" charset="-78"/>
              </a:rPr>
              <a:t>گریوز</a:t>
            </a:r>
            <a:endParaRPr lang="en-US" altLang="fa-IR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pic>
        <p:nvPicPr>
          <p:cNvPr id="21507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1447800"/>
            <a:ext cx="7776864" cy="4991100"/>
          </a:xfrm>
          <a:noFill/>
        </p:spPr>
      </p:pic>
    </p:spTree>
    <p:extLst>
      <p:ext uri="{BB962C8B-B14F-4D97-AF65-F5344CB8AC3E}">
        <p14:creationId xmlns:p14="http://schemas.microsoft.com/office/powerpoint/2010/main" val="253041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algn="ctr"/>
            <a:r>
              <a:rPr lang="fa-IR" altLang="fa-IR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میاستنی گراویس</a:t>
            </a:r>
            <a:endParaRPr lang="en-US" altLang="fa-IR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pic>
        <p:nvPicPr>
          <p:cNvPr id="22531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536" y="1885950"/>
            <a:ext cx="8208912" cy="4567386"/>
          </a:xfrm>
          <a:noFill/>
        </p:spPr>
      </p:pic>
    </p:spTree>
    <p:extLst>
      <p:ext uri="{BB962C8B-B14F-4D97-AF65-F5344CB8AC3E}">
        <p14:creationId xmlns:p14="http://schemas.microsoft.com/office/powerpoint/2010/main" val="395672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3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algn="ctr"/>
            <a:r>
              <a:rPr lang="fa-IR" altLang="fa-IR" sz="36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لوپوس اریتماتوز سیستمیک</a:t>
            </a:r>
            <a:endParaRPr lang="en-US" altLang="fa-IR" sz="3600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sp>
        <p:nvSpPr>
          <p:cNvPr id="20483" name="Content Placeholder 6"/>
          <p:cNvSpPr>
            <a:spLocks noGrp="1"/>
          </p:cNvSpPr>
          <p:nvPr>
            <p:ph idx="4294967295"/>
          </p:nvPr>
        </p:nvSpPr>
        <p:spPr>
          <a:xfrm>
            <a:off x="251520" y="1700808"/>
            <a:ext cx="8712968" cy="5157192"/>
          </a:xfrm>
        </p:spPr>
        <p:txBody>
          <a:bodyPr>
            <a:normAutofit/>
          </a:bodyPr>
          <a:lstStyle/>
          <a:p>
            <a:r>
              <a:rPr lang="fa-IR" altLang="fa-IR" sz="2800" b="1" dirty="0" smtClean="0">
                <a:cs typeface="B Zar" panose="00000400000000000000" pitchFamily="2" charset="-78"/>
              </a:rPr>
              <a:t>یک بیماری خود ایمنی چندسیستمی مزمن و پیش رونده است.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اتوآنتی بادی ضدهسته بخصوص ضد</a:t>
            </a:r>
            <a:r>
              <a:rPr lang="en-US" altLang="fa-IR" sz="2800" b="1" dirty="0" smtClean="0">
                <a:cs typeface="B Zar" panose="00000400000000000000" pitchFamily="2" charset="-78"/>
              </a:rPr>
              <a:t>dsDNA</a:t>
            </a:r>
            <a:r>
              <a:rPr lang="fa-IR" altLang="fa-IR" sz="2800" b="1" dirty="0" smtClean="0">
                <a:cs typeface="B Zar" panose="00000400000000000000" pitchFamily="2" charset="-78"/>
              </a:rPr>
              <a:t> تولید می شود.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به کلیه ها، سلول های خونساز و سیستم اعصاب مرکزی آسیب التهابی وارد می شود.</a:t>
            </a:r>
          </a:p>
          <a:p>
            <a:r>
              <a:rPr lang="fa-IR" altLang="fa-IR" sz="2800" b="1" dirty="0" smtClean="0">
                <a:cs typeface="B Zar" panose="00000400000000000000" pitchFamily="2" charset="-78"/>
              </a:rPr>
              <a:t>علاوه بر آنتی بادی علیه </a:t>
            </a:r>
            <a:r>
              <a:rPr lang="en-US" altLang="fa-IR" sz="2800" b="1" dirty="0" smtClean="0">
                <a:cs typeface="B Zar" panose="00000400000000000000" pitchFamily="2" charset="-78"/>
              </a:rPr>
              <a:t>DNA</a:t>
            </a:r>
            <a:r>
              <a:rPr lang="fa-IR" altLang="fa-IR" sz="2800" b="1" dirty="0" smtClean="0">
                <a:cs typeface="B Zar" panose="00000400000000000000" pitchFamily="2" charset="-78"/>
              </a:rPr>
              <a:t> علیه ریبوزوم ها، پلاکت ها، فاکتورهای انعقادی و گلبول های قرمز و سفید نیز اتو</a:t>
            </a:r>
            <a:r>
              <a:rPr lang="en-US" altLang="fa-IR" sz="2800" b="1" dirty="0" smtClean="0">
                <a:cs typeface="B Zar" panose="00000400000000000000" pitchFamily="2" charset="-78"/>
              </a:rPr>
              <a:t>Ab</a:t>
            </a:r>
            <a:r>
              <a:rPr lang="fa-IR" altLang="fa-IR" sz="2800" b="1" dirty="0" smtClean="0">
                <a:cs typeface="B Zar" panose="00000400000000000000" pitchFamily="2" charset="-78"/>
              </a:rPr>
              <a:t> تولید می شود.</a:t>
            </a:r>
          </a:p>
          <a:p>
            <a:pPr marL="68580" indent="0">
              <a:buNone/>
            </a:pPr>
            <a:r>
              <a:rPr lang="fa-IR" altLang="fa-IR" sz="2800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تشخیص:</a:t>
            </a:r>
            <a:r>
              <a:rPr lang="fa-IR" altLang="fa-IR" sz="2800" b="1" dirty="0" smtClean="0">
                <a:cs typeface="B Zar" panose="00000400000000000000" pitchFamily="2" charset="-78"/>
              </a:rPr>
              <a:t> تست</a:t>
            </a:r>
            <a:r>
              <a:rPr lang="en-US" altLang="fa-IR" sz="2800" b="1" dirty="0" smtClean="0">
                <a:cs typeface="B Zar" panose="00000400000000000000" pitchFamily="2" charset="-78"/>
              </a:rPr>
              <a:t>ANA</a:t>
            </a:r>
            <a:r>
              <a:rPr lang="fa-IR" altLang="fa-IR" sz="2800" b="1" dirty="0" smtClean="0">
                <a:cs typeface="B Zar" panose="00000400000000000000" pitchFamily="2" charset="-78"/>
              </a:rPr>
              <a:t> ، </a:t>
            </a:r>
            <a:r>
              <a:rPr lang="en-US" altLang="fa-IR" sz="2800" b="1" dirty="0" err="1" smtClean="0">
                <a:cs typeface="B Zar" panose="00000400000000000000" pitchFamily="2" charset="-78"/>
              </a:rPr>
              <a:t>AntidsDNA</a:t>
            </a:r>
            <a:r>
              <a:rPr lang="fa-IR" altLang="fa-IR" sz="2800" b="1" dirty="0">
                <a:cs typeface="B Zar" panose="00000400000000000000" pitchFamily="2" charset="-78"/>
              </a:rPr>
              <a:t> </a:t>
            </a:r>
            <a:endParaRPr lang="fa-IR" altLang="fa-IR" sz="2800" b="1" dirty="0" smtClean="0">
              <a:cs typeface="B Zar" panose="00000400000000000000" pitchFamily="2" charset="-78"/>
            </a:endParaRPr>
          </a:p>
          <a:p>
            <a:endParaRPr lang="en-US" altLang="fa-IR" sz="2800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5512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 idx="4294967295"/>
          </p:nvPr>
        </p:nvSpPr>
        <p:spPr>
          <a:xfrm>
            <a:off x="838200" y="0"/>
            <a:ext cx="6870700" cy="1066800"/>
          </a:xfrm>
        </p:spPr>
        <p:txBody>
          <a:bodyPr anchor="ctr"/>
          <a:lstStyle/>
          <a:p>
            <a:pPr algn="ctr"/>
            <a:r>
              <a:rPr lang="en-US" altLang="fa-IR" b="1" dirty="0">
                <a:solidFill>
                  <a:srgbClr val="FF0000"/>
                </a:solidFill>
                <a:cs typeface="Times New Roman" panose="02020503050405090304" pitchFamily="18" charset="0"/>
              </a:rPr>
              <a:t>SLE</a:t>
            </a:r>
            <a:endParaRPr lang="en-US" altLang="fa-IR" b="1" dirty="0">
              <a:solidFill>
                <a:srgbClr val="FF0000"/>
              </a:solidFill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sz="half" idx="4294967295"/>
          </p:nvPr>
        </p:nvSpPr>
        <p:spPr>
          <a:xfrm>
            <a:off x="685800" y="1628800"/>
            <a:ext cx="4038600" cy="4464496"/>
          </a:xfrm>
        </p:spPr>
        <p:txBody>
          <a:bodyPr>
            <a:normAutofit/>
          </a:bodyPr>
          <a:lstStyle/>
          <a:p>
            <a:pPr algn="l" rtl="0">
              <a:lnSpc>
                <a:spcPct val="90000"/>
              </a:lnSpc>
            </a:pPr>
            <a:r>
              <a:rPr lang="en-GB" altLang="fa-IR" sz="2400" b="1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Multisystem- </a:t>
            </a:r>
          </a:p>
          <a:p>
            <a:pPr algn="l" rtl="0">
              <a:lnSpc>
                <a:spcPct val="90000"/>
              </a:lnSpc>
            </a:pPr>
            <a:endParaRPr lang="en-GB" altLang="fa-IR" sz="2400" b="1" dirty="0">
              <a:solidFill>
                <a:srgbClr val="FF0000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l" rtl="0">
              <a:lnSpc>
                <a:spcPct val="90000"/>
              </a:lnSpc>
            </a:pPr>
            <a:r>
              <a:rPr lang="en-GB" altLang="fa-IR" sz="2400" b="1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ANA Screen &gt;95% sensitive, not specific</a:t>
            </a:r>
          </a:p>
          <a:p>
            <a:pPr algn="l" rtl="0">
              <a:lnSpc>
                <a:spcPct val="90000"/>
              </a:lnSpc>
            </a:pPr>
            <a:endParaRPr lang="en-GB" altLang="fa-IR" sz="2400" b="1" dirty="0">
              <a:solidFill>
                <a:srgbClr val="FF0000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l" rtl="0">
              <a:lnSpc>
                <a:spcPct val="90000"/>
              </a:lnSpc>
            </a:pPr>
            <a:r>
              <a:rPr lang="en-GB" altLang="fa-IR" sz="2400" b="1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Specific Autoantibodies</a:t>
            </a:r>
          </a:p>
          <a:p>
            <a:pPr lvl="1" algn="l" rtl="0">
              <a:lnSpc>
                <a:spcPct val="90000"/>
              </a:lnSpc>
            </a:pPr>
            <a:r>
              <a:rPr lang="en-GB" altLang="fa-IR" sz="2000" b="1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Double stranded DNA (40%), Histones (70%), Extractable Nuclear Antigens Sm, </a:t>
            </a:r>
            <a:r>
              <a:rPr lang="en-GB" altLang="fa-IR" sz="2000" b="1" dirty="0" err="1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snRNP</a:t>
            </a:r>
            <a:r>
              <a:rPr lang="en-GB" altLang="fa-IR" sz="2000" b="1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(30%)</a:t>
            </a:r>
          </a:p>
          <a:p>
            <a:pPr algn="l" rtl="0"/>
            <a:endParaRPr lang="en-US" altLang="fa-IR" sz="2400" b="1" dirty="0">
              <a:solidFill>
                <a:srgbClr val="FF0000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24580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6800" y="1219200"/>
            <a:ext cx="3159125" cy="4658072"/>
          </a:xfrm>
          <a:noFill/>
        </p:spPr>
      </p:pic>
    </p:spTree>
    <p:extLst>
      <p:ext uri="{BB962C8B-B14F-4D97-AF65-F5344CB8AC3E}">
        <p14:creationId xmlns:p14="http://schemas.microsoft.com/office/powerpoint/2010/main" val="378180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a-IR" b="1" dirty="0" smtClean="0">
              <a:solidFill>
                <a:srgbClr val="FF0000"/>
              </a:solidFill>
              <a:cs typeface="B Zar" pitchFamily="2" charset="-78"/>
            </a:endParaRPr>
          </a:p>
          <a:p>
            <a:pPr algn="ctr"/>
            <a:endParaRPr lang="fa-IR" b="1" dirty="0" smtClean="0">
              <a:solidFill>
                <a:srgbClr val="FF0000"/>
              </a:solidFill>
              <a:cs typeface="B Zar" pitchFamily="2" charset="-78"/>
            </a:endParaRPr>
          </a:p>
          <a:p>
            <a:pPr algn="ctr">
              <a:buFont typeface="Wingdings 2" pitchFamily="18" charset="2"/>
              <a:buNone/>
            </a:pPr>
            <a:r>
              <a:rPr lang="fa-IR" sz="4800" b="1" dirty="0" smtClean="0">
                <a:solidFill>
                  <a:srgbClr val="FF0000"/>
                </a:solidFill>
                <a:cs typeface="B Zar" pitchFamily="2" charset="-78"/>
              </a:rPr>
              <a:t>ایمنی شناسی مادر، جنین و نوزاد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DBAE37-1BF0-4B45-87A1-E9CF7057C936}" type="slidenum">
              <a:rPr lang="fa-IR" smtClean="0"/>
              <a:pPr>
                <a:defRPr/>
              </a:pPr>
              <a:t>16</a:t>
            </a:fld>
            <a:endParaRPr lang="fa-IR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179512" y="692696"/>
            <a:ext cx="8715375" cy="46259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fa-IR" sz="4400" dirty="0" smtClean="0">
                <a:cs typeface="B Zar" pitchFamily="2" charset="-78"/>
              </a:rPr>
              <a:t>بر طبق قوانین پیوند سیستم ایمنی بدن در صورت عدم تطابق آنتی‌ژن‌های سیستم سازگاری نسجی، عضو پیوندی را شناسایی و آن را رد می‌کند از طرفی باروري جنين در رحم مادر به‌عنوان يك پيوند نيمه آلوگرافت</a:t>
            </a:r>
            <a:r>
              <a:rPr lang="en-US" sz="4400" dirty="0" smtClean="0">
                <a:cs typeface="B Zar" pitchFamily="2" charset="-78"/>
              </a:rPr>
              <a:t>(semi-</a:t>
            </a:r>
            <a:r>
              <a:rPr lang="en-US" sz="4400" dirty="0" err="1" smtClean="0">
                <a:cs typeface="B Zar" pitchFamily="2" charset="-78"/>
              </a:rPr>
              <a:t>allogaft</a:t>
            </a:r>
            <a:r>
              <a:rPr lang="en-US" sz="4400" dirty="0" smtClean="0">
                <a:cs typeface="B Zar" pitchFamily="2" charset="-78"/>
              </a:rPr>
              <a:t>) </a:t>
            </a:r>
            <a:r>
              <a:rPr lang="fa-IR" sz="4400" dirty="0" smtClean="0">
                <a:cs typeface="B Zar" pitchFamily="2" charset="-78"/>
              </a:rPr>
              <a:t>است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755575" y="908719"/>
            <a:ext cx="7128793" cy="5492081"/>
          </a:xfrm>
        </p:spPr>
        <p:txBody>
          <a:bodyPr/>
          <a:lstStyle/>
          <a:p>
            <a:pPr algn="just"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واکنش‌های ايمونولوژيکی بين مادر و جنين از نوع آلوژنيک و مخرب نبوده و در جهت رشد و تکامل است و براي زنده‌بودن جنين نيز نيازي به حذف پاسخ‌های ايمني طبيعي مادر وجود ندارد و حاملگي به معناي سركوب سيستم ايمني نخواهد بود.</a:t>
            </a:r>
          </a:p>
          <a:p>
            <a:pPr algn="just">
              <a:buFont typeface="Wingdings 2" pitchFamily="18" charset="2"/>
              <a:buNone/>
            </a:pPr>
            <a:endParaRPr lang="fa-IR" b="1" dirty="0" smtClean="0">
              <a:cs typeface="B Zar" pitchFamily="2" charset="-78"/>
            </a:endParaRPr>
          </a:p>
          <a:p>
            <a:pPr algn="just">
              <a:buFont typeface="Wingdings 2" pitchFamily="18" charset="2"/>
              <a:buNone/>
            </a:pPr>
            <a:r>
              <a:rPr lang="fa-IR" b="1" dirty="0" smtClean="0">
                <a:cs typeface="B Zar" pitchFamily="2" charset="-78"/>
              </a:rPr>
              <a:t>مکانیسم‌هایی موجب جلوگيري از دفع جنین می‌شود یا موجب بقای جنین در دوران بارداری می شود:</a:t>
            </a:r>
            <a:endParaRPr lang="en-US" dirty="0" smtClean="0">
              <a:cs typeface="B Zar" pitchFamily="2" charset="-78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522287"/>
            <a:ext cx="7416824" cy="1252538"/>
          </a:xfrm>
        </p:spPr>
        <p:txBody>
          <a:bodyPr/>
          <a:lstStyle/>
          <a:p>
            <a:pPr algn="r">
              <a:defRPr/>
            </a:pP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1</a:t>
            </a: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) عدم </a:t>
            </a: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وجود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HLA-I</a:t>
            </a:r>
            <a:r>
              <a:rPr lang="en-US" sz="3600" b="1" dirty="0" smtClean="0">
                <a:solidFill>
                  <a:srgbClr val="FF0000"/>
                </a:solidFill>
                <a:cs typeface="B Zar" pitchFamily="2" charset="-78"/>
              </a:rPr>
              <a:t> </a:t>
            </a: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 و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HLA-II</a:t>
            </a: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 در جفت</a:t>
            </a:r>
            <a:endParaRPr lang="en-US" sz="36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1115616" y="1774825"/>
            <a:ext cx="7128792" cy="46259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fa-IR" sz="4000" dirty="0" smtClean="0">
                <a:cs typeface="B Zar" pitchFamily="2" charset="-78"/>
              </a:rPr>
              <a:t>سلول‌های جفتی مولکول‌های سازگاری نسجی کلاس یک و دو را عرضه نکرده و مولکول غیر پلی مورفیک به نام </a:t>
            </a:r>
            <a:r>
              <a:rPr lang="en-US" sz="4000" dirty="0" smtClean="0">
                <a:cs typeface="B Zar" pitchFamily="2" charset="-78"/>
              </a:rPr>
              <a:t>HLA-G </a:t>
            </a:r>
            <a:r>
              <a:rPr lang="fa-IR" sz="4000" dirty="0" smtClean="0">
                <a:cs typeface="B Zar" pitchFamily="2" charset="-78"/>
              </a:rPr>
              <a:t> را </a:t>
            </a:r>
            <a:r>
              <a:rPr lang="fa-IR" sz="4000" dirty="0" smtClean="0">
                <a:cs typeface="B Zar" pitchFamily="2" charset="-78"/>
              </a:rPr>
              <a:t>عرضه می‌کنند و </a:t>
            </a:r>
            <a:r>
              <a:rPr lang="en-US" sz="4000" dirty="0" smtClean="0">
                <a:cs typeface="B Zar" pitchFamily="2" charset="-78"/>
              </a:rPr>
              <a:t>HLA-G </a:t>
            </a:r>
            <a:r>
              <a:rPr lang="fa-IR" sz="4000" dirty="0" smtClean="0">
                <a:cs typeface="B Zar" pitchFamily="2" charset="-78"/>
              </a:rPr>
              <a:t> سلول </a:t>
            </a:r>
            <a:r>
              <a:rPr lang="en-US" sz="4000" dirty="0" smtClean="0">
                <a:cs typeface="B Zar" pitchFamily="2" charset="-78"/>
              </a:rPr>
              <a:t>NK</a:t>
            </a:r>
            <a:r>
              <a:rPr lang="fa-IR" sz="4000" dirty="0" smtClean="0">
                <a:cs typeface="B Zar" pitchFamily="2" charset="-78"/>
              </a:rPr>
              <a:t> را مهار می‌کند.</a:t>
            </a:r>
            <a:endParaRPr lang="en-US" sz="4000" dirty="0" smtClean="0">
              <a:cs typeface="B Zar" pitchFamily="2" charset="-78"/>
            </a:endParaRPr>
          </a:p>
          <a:p>
            <a:endParaRPr lang="en-US" sz="2800" dirty="0" smtClean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90842"/>
            <a:ext cx="8229600" cy="125253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2) سد فیزیکی</a:t>
            </a:r>
            <a:endParaRPr lang="en-US" sz="36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827584" y="1774825"/>
            <a:ext cx="7632848" cy="4625975"/>
          </a:xfrm>
        </p:spPr>
        <p:txBody>
          <a:bodyPr/>
          <a:lstStyle/>
          <a:p>
            <a:pPr marL="117475" indent="0" algn="just">
              <a:buFont typeface="Wingdings 2" pitchFamily="18" charset="2"/>
              <a:buNone/>
            </a:pPr>
            <a:r>
              <a:rPr lang="fa-IR" sz="4000" dirty="0" smtClean="0">
                <a:cs typeface="B Zar" pitchFamily="2" charset="-78"/>
              </a:rPr>
              <a:t>مرز بین مادر و جنین در حاملگی طبیعی انسان، بخش داخلی رحم است و سلول‌های ترفوبلاستیک با یک سد متشکل از موکوپلی ساکاریدهای غنی از اسیدسیالیک در برابر لنفوسیت‌های سیتوتوکسیک محافظت می‌شوند.</a:t>
            </a:r>
          </a:p>
          <a:p>
            <a:pPr marL="117475" indent="0" algn="just">
              <a:buFont typeface="Wingdings 2" pitchFamily="18" charset="2"/>
              <a:buNone/>
            </a:pPr>
            <a:endParaRPr lang="en-US" sz="2400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ACFE70-601D-40F5-8661-BEB7FBDD879B}" type="slidenum">
              <a:rPr lang="fa-IR" smtClean="0"/>
              <a:pPr>
                <a:defRPr/>
              </a:pPr>
              <a:t>20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440" y="620688"/>
            <a:ext cx="8229600" cy="125253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3) سلول های </a:t>
            </a: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دندریتیک</a:t>
            </a:r>
            <a:endParaRPr lang="en-US" sz="36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800440" y="1700809"/>
            <a:ext cx="7783016" cy="3600400"/>
          </a:xfrm>
        </p:spPr>
        <p:txBody>
          <a:bodyPr/>
          <a:lstStyle/>
          <a:p>
            <a:pPr marL="117475" indent="0" algn="just"/>
            <a:r>
              <a:rPr lang="fa-IR" b="1" dirty="0" smtClean="0">
                <a:cs typeface="B Zar" pitchFamily="2" charset="-78"/>
              </a:rPr>
              <a:t>سلول‌هاي دندريتيك جزو سلول‌هاي سيستم دفاعي غیراختصاصی بوده و این سلول ها علاوه بر این‌که شروع‌کننده پاسخ‌های ايمني هستند، در كنترل اين پاسخ‌ها نيز نقش اساسي داشته و مي‌توانند سيستم دفاعي بدن را به سمت بي‌پاسخي و يا پاسخ شديد هدايت كنند</a:t>
            </a:r>
            <a:endParaRPr lang="en-US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0F1E6C-917F-48B9-B6B6-A0EB89B251B9}" type="slidenum">
              <a:rPr lang="fa-IR" smtClean="0"/>
              <a:pPr>
                <a:defRPr/>
              </a:pPr>
              <a:t>21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20688"/>
            <a:ext cx="8229600" cy="1252538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4) </a:t>
            </a:r>
            <a:r>
              <a:rPr lang="fa-IR" sz="3600" b="1" dirty="0" smtClean="0">
                <a:solidFill>
                  <a:srgbClr val="FF0000"/>
                </a:solidFill>
                <a:cs typeface="B Zar" pitchFamily="2" charset="-78"/>
              </a:rPr>
              <a:t>پروتئین های تنظیم کننده کمپلمان</a:t>
            </a:r>
            <a:endParaRPr lang="en-US" sz="3600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785813" y="1774825"/>
            <a:ext cx="7170563" cy="4625975"/>
          </a:xfrm>
        </p:spPr>
        <p:txBody>
          <a:bodyPr>
            <a:normAutofit/>
          </a:bodyPr>
          <a:lstStyle/>
          <a:p>
            <a:pPr marL="117475" indent="0" algn="just"/>
            <a:r>
              <a:rPr lang="fa-IR" sz="3200" b="1" dirty="0" smtClean="0">
                <a:cs typeface="B Zar" pitchFamily="2" charset="-78"/>
              </a:rPr>
              <a:t>مهم‌ترین آنتی‌ژن‌های مؤثر در تنظیم ایمنی‌زایی بافت‌های فعال است که شامل، </a:t>
            </a:r>
            <a:r>
              <a:rPr lang="fa-IR" sz="3200" b="1" u="sng" dirty="0" smtClean="0">
                <a:cs typeface="B Zar" pitchFamily="2" charset="-78"/>
              </a:rPr>
              <a:t>فاکتور تخریب </a:t>
            </a:r>
            <a:r>
              <a:rPr lang="fa-IR" sz="3200" b="1" u="sng" dirty="0" smtClean="0">
                <a:cs typeface="B Zar" pitchFamily="2" charset="-78"/>
              </a:rPr>
              <a:t> </a:t>
            </a:r>
            <a:r>
              <a:rPr lang="fa-IR" sz="3200" b="1" dirty="0" smtClean="0">
                <a:cs typeface="B Zar" pitchFamily="2" charset="-78"/>
              </a:rPr>
              <a:t>و  </a:t>
            </a:r>
            <a:r>
              <a:rPr lang="fa-IR" sz="3200" b="1" u="sng" dirty="0" smtClean="0">
                <a:cs typeface="B Zar" pitchFamily="2" charset="-78"/>
              </a:rPr>
              <a:t>ویترونکتین</a:t>
            </a:r>
            <a:r>
              <a:rPr lang="fa-IR" sz="3200" b="1" dirty="0" smtClean="0">
                <a:cs typeface="B Zar" pitchFamily="2" charset="-78"/>
              </a:rPr>
              <a:t> می‌باشند.</a:t>
            </a:r>
          </a:p>
          <a:p>
            <a:pPr marL="117475" indent="0" algn="just"/>
            <a:endParaRPr lang="fa-IR" sz="3200" b="1" dirty="0" smtClean="0"/>
          </a:p>
          <a:p>
            <a:pPr marL="117475" indent="0" algn="just"/>
            <a:r>
              <a:rPr lang="fa-IR" sz="3200" b="1" dirty="0" smtClean="0">
                <a:cs typeface="B Zar" pitchFamily="2" charset="-78"/>
              </a:rPr>
              <a:t>فقدان این پروتئین ها موجب سقط می شود.</a:t>
            </a:r>
            <a:endParaRPr lang="en-US" sz="3200" b="1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697618-0AF9-448A-9702-6CD82C240823}" type="slidenum">
              <a:rPr lang="fa-IR" smtClean="0"/>
              <a:pPr>
                <a:defRPr/>
              </a:pPr>
              <a:t>22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a-IR" b="1" smtClean="0">
              <a:solidFill>
                <a:srgbClr val="FF0000"/>
              </a:solidFill>
              <a:cs typeface="B Zar" pitchFamily="2" charset="-78"/>
            </a:endParaRPr>
          </a:p>
          <a:p>
            <a:pPr algn="ctr"/>
            <a:endParaRPr lang="fa-IR" b="1" smtClean="0">
              <a:solidFill>
                <a:srgbClr val="FF0000"/>
              </a:solidFill>
              <a:cs typeface="B Zar" pitchFamily="2" charset="-78"/>
            </a:endParaRPr>
          </a:p>
          <a:p>
            <a:pPr algn="ctr">
              <a:buFont typeface="Wingdings 2" pitchFamily="18" charset="2"/>
              <a:buNone/>
            </a:pPr>
            <a:r>
              <a:rPr lang="fa-IR" sz="8800" b="1" smtClean="0">
                <a:solidFill>
                  <a:srgbClr val="FF0000"/>
                </a:solidFill>
                <a:cs typeface="B Zar" pitchFamily="2" charset="-78"/>
              </a:rPr>
              <a:t>ایمونوهماتولوژی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67584E-0487-4358-9679-78E03F67D609}" type="slidenum">
              <a:rPr lang="fa-IR" smtClean="0"/>
              <a:pPr>
                <a:defRPr/>
              </a:pPr>
              <a:t>23</a:t>
            </a:fld>
            <a:endParaRPr lang="fa-IR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a-IR" b="1" dirty="0" smtClean="0">
                <a:solidFill>
                  <a:srgbClr val="FF0000"/>
                </a:solidFill>
                <a:cs typeface="B Zar" pitchFamily="2" charset="-78"/>
              </a:rPr>
              <a:t>اهميت ایمونوهماتولوژی</a:t>
            </a:r>
            <a:endParaRPr lang="fa-IR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55299" name="Content Placeholder 2"/>
          <p:cNvSpPr>
            <a:spLocks noGrp="1"/>
          </p:cNvSpPr>
          <p:nvPr>
            <p:ph idx="1"/>
          </p:nvPr>
        </p:nvSpPr>
        <p:spPr>
          <a:xfrm>
            <a:off x="457200" y="1774824"/>
            <a:ext cx="8229600" cy="42464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fa-IR" b="1" dirty="0" smtClean="0">
                <a:cs typeface="B Zar" pitchFamily="2" charset="-78"/>
              </a:rPr>
              <a:t> </a:t>
            </a:r>
            <a:r>
              <a:rPr lang="fa-IR" dirty="0" smtClean="0">
                <a:cs typeface="B Zar" pitchFamily="2" charset="-78"/>
              </a:rPr>
              <a:t>1) در انتقال خون و فرآورده‌های خوني، مثل فاکتورهاي انعقادي، پلاکت، گلبول‌های سفيد.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2) در پزشکي قانوني، براي تعیین گروه خوني.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3) حل اختلافات اصل و نسبي</a:t>
            </a: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4) جلوگيري از عوارض ناسازگاري مادر و جنين. 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5) در پيوند اعضاء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6) رابطه بين آنتی‌ژن‌های گروه‌های خوني و برخي از بیماری‌ها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0E40B5-4B7C-4007-8CF3-77F2E7D40AE4}" type="slidenum">
              <a:rPr lang="fa-IR" smtClean="0"/>
              <a:pPr>
                <a:defRPr/>
              </a:pPr>
              <a:t>24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a-IR" dirty="0" smtClean="0">
                <a:cs typeface="B Zar" pitchFamily="2" charset="-78"/>
              </a:rPr>
              <a:t>سیستم گروه خونی </a:t>
            </a:r>
            <a:r>
              <a:rPr lang="en-US" dirty="0" smtClean="0">
                <a:cs typeface="B Zar" pitchFamily="2" charset="-78"/>
              </a:rPr>
              <a:t>ABO</a:t>
            </a:r>
            <a:br>
              <a:rPr lang="en-US" dirty="0" smtClean="0">
                <a:cs typeface="B Zar" pitchFamily="2" charset="-78"/>
              </a:rPr>
            </a:br>
            <a:endParaRPr lang="fa-IR" dirty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1E1AB6-4EB5-4693-BB49-395E1A5C893A}" type="slidenum">
              <a:rPr lang="fa-IR" smtClean="0"/>
              <a:pPr>
                <a:defRPr/>
              </a:pPr>
              <a:t>25</a:t>
            </a:fld>
            <a:endParaRPr lang="fa-IR"/>
          </a:p>
        </p:txBody>
      </p:sp>
      <p:pic>
        <p:nvPicPr>
          <p:cNvPr id="56324" name="irc_mi" descr="http://s5.picofile.com/file/8159116618/kho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1357313"/>
            <a:ext cx="7715250" cy="52863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a-IR" b="1" dirty="0" smtClean="0">
                <a:solidFill>
                  <a:srgbClr val="FF0000"/>
                </a:solidFill>
                <a:cs typeface="B Zar" panose="00000400000000000000" pitchFamily="2" charset="-78"/>
              </a:rPr>
              <a:t>اختلالات ايمونولوژيک خون: </a:t>
            </a:r>
            <a:r>
              <a:rPr lang="en-US" b="1" dirty="0" smtClean="0">
                <a:solidFill>
                  <a:srgbClr val="FF0000"/>
                </a:solidFill>
                <a:cs typeface="B Zar" panose="00000400000000000000" pitchFamily="2" charset="-78"/>
              </a:rPr>
              <a:t/>
            </a:r>
            <a:br>
              <a:rPr lang="en-US" b="1" dirty="0" smtClean="0">
                <a:solidFill>
                  <a:srgbClr val="FF0000"/>
                </a:solidFill>
                <a:cs typeface="B Zar" panose="00000400000000000000" pitchFamily="2" charset="-78"/>
              </a:rPr>
            </a:br>
            <a:endParaRPr lang="fa-IR" b="1" dirty="0">
              <a:solidFill>
                <a:srgbClr val="FF0000"/>
              </a:solidFill>
              <a:cs typeface="B Zar" panose="00000400000000000000" pitchFamily="2" charset="-78"/>
            </a:endParaRPr>
          </a:p>
        </p:txBody>
      </p:sp>
      <p:sp>
        <p:nvSpPr>
          <p:cNvPr id="60419" name="Content Placeholder 2"/>
          <p:cNvSpPr>
            <a:spLocks noGrp="1"/>
          </p:cNvSpPr>
          <p:nvPr>
            <p:ph idx="1"/>
          </p:nvPr>
        </p:nvSpPr>
        <p:spPr>
          <a:xfrm>
            <a:off x="428625" y="1571625"/>
            <a:ext cx="8229600" cy="5000625"/>
          </a:xfrm>
        </p:spPr>
        <p:txBody>
          <a:bodyPr>
            <a:normAutofit lnSpcReduction="10000"/>
          </a:bodyPr>
          <a:lstStyle/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بیماری‌های هموليتيک خون به دو گروه تقسيم می‌شوند:</a:t>
            </a:r>
          </a:p>
          <a:p>
            <a:pPr>
              <a:buFont typeface="Wingdings 2" pitchFamily="18" charset="2"/>
              <a:buNone/>
            </a:pPr>
            <a:r>
              <a:rPr lang="fa-IR" b="1" dirty="0" smtClean="0">
                <a:cs typeface="B Zar" pitchFamily="2" charset="-78"/>
              </a:rPr>
              <a:t>الف) آنمي هموليتيک خودايمن که ناشي از حضور اتوآنتی‌بادی‌های ضد گلبول قرمز است.</a:t>
            </a:r>
          </a:p>
          <a:p>
            <a:r>
              <a:rPr lang="fa-IR" dirty="0" smtClean="0">
                <a:solidFill>
                  <a:srgbClr val="FF0000"/>
                </a:solidFill>
                <a:cs typeface="B Zar" pitchFamily="2" charset="-78"/>
              </a:rPr>
              <a:t>گروهي از بیماری‌ها هستند که با آنمی و لیز گلبول‌های قرمز و حضور اتوآنتی‌بادی ضد آن‌ها مشخص می‌شوند. </a:t>
            </a:r>
          </a:p>
          <a:p>
            <a:r>
              <a:rPr lang="fa-IR" dirty="0" smtClean="0">
                <a:solidFill>
                  <a:srgbClr val="FF0000"/>
                </a:solidFill>
                <a:cs typeface="B Zar" pitchFamily="2" charset="-78"/>
              </a:rPr>
              <a:t>75-50% موارد عامل بيماري ناشناخته و در بقيه موارد متعاقب اختلالات سيستم رتيکولواندوتليال، بیماری‌های غدد لنفاوي و مصرف داروها ايجاد می‌شود</a:t>
            </a:r>
            <a:endParaRPr lang="en-US" dirty="0" smtClean="0">
              <a:solidFill>
                <a:srgbClr val="FF0000"/>
              </a:solidFill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b="1" dirty="0" smtClean="0">
                <a:cs typeface="B Zar" pitchFamily="2" charset="-78"/>
              </a:rPr>
              <a:t>ب) آنمي هموليتيک نوزادان که ناشي از اختلالات گروه خوني مادر و جنين است.</a:t>
            </a:r>
            <a:endParaRPr lang="en-US" b="1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endParaRPr lang="fa-IR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816D03-0BED-4D48-A0DB-D033CE1C2C4D}" type="slidenum">
              <a:rPr lang="fa-IR" smtClean="0"/>
              <a:pPr>
                <a:defRPr/>
              </a:pPr>
              <a:t>26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Content Placeholder 2"/>
          <p:cNvSpPr>
            <a:spLocks noGrp="1"/>
          </p:cNvSpPr>
          <p:nvPr>
            <p:ph idx="1"/>
          </p:nvPr>
        </p:nvSpPr>
        <p:spPr>
          <a:xfrm>
            <a:off x="838200" y="1124744"/>
            <a:ext cx="7772400" cy="4392488"/>
          </a:xfrm>
        </p:spPr>
        <p:txBody>
          <a:bodyPr/>
          <a:lstStyle/>
          <a:p>
            <a:pPr algn="just"/>
            <a:r>
              <a:rPr lang="fa-IR" dirty="0" smtClean="0">
                <a:cs typeface="B Zar" pitchFamily="2" charset="-78"/>
              </a:rPr>
              <a:t>براي جلوگيري از بروز بيماري هموليتيک نوزادان بايستي از ايمونوگلوبولين ضد آنتی‌ژن </a:t>
            </a:r>
            <a:r>
              <a:rPr lang="en-US" dirty="0" smtClean="0">
                <a:cs typeface="B Zar" pitchFamily="2" charset="-78"/>
              </a:rPr>
              <a:t>D</a:t>
            </a:r>
            <a:r>
              <a:rPr lang="fa-IR" dirty="0" smtClean="0">
                <a:cs typeface="B Zar" pitchFamily="2" charset="-78"/>
              </a:rPr>
              <a:t> یا روگام استفاده کرد.</a:t>
            </a:r>
          </a:p>
          <a:p>
            <a:pPr algn="ctr">
              <a:buFont typeface="Wingdings 2" pitchFamily="18" charset="2"/>
              <a:buNone/>
            </a:pPr>
            <a:r>
              <a:rPr lang="en-US" dirty="0" smtClean="0">
                <a:cs typeface="B Zar" pitchFamily="2" charset="-78"/>
              </a:rPr>
              <a:t> </a:t>
            </a:r>
            <a:r>
              <a:rPr lang="en-US" dirty="0" smtClean="0">
                <a:solidFill>
                  <a:srgbClr val="FF0000"/>
                </a:solidFill>
                <a:cs typeface="B Zar" pitchFamily="2" charset="-78"/>
              </a:rPr>
              <a:t>Anti –D </a:t>
            </a:r>
            <a:r>
              <a:rPr lang="en-US" dirty="0" err="1" smtClean="0">
                <a:solidFill>
                  <a:srgbClr val="FF0000"/>
                </a:solidFill>
                <a:cs typeface="B Zar" pitchFamily="2" charset="-78"/>
              </a:rPr>
              <a:t>Immunoglobolin</a:t>
            </a:r>
            <a:endParaRPr lang="en-US" dirty="0" smtClean="0">
              <a:solidFill>
                <a:srgbClr val="FF0000"/>
              </a:solidFill>
              <a:cs typeface="B Zar" pitchFamily="2" charset="-78"/>
            </a:endParaRPr>
          </a:p>
          <a:p>
            <a:pPr algn="just"/>
            <a:r>
              <a:rPr lang="fa-IR" dirty="0" smtClean="0">
                <a:cs typeface="B Zar" pitchFamily="2" charset="-78"/>
              </a:rPr>
              <a:t>تأثير اين گاماگلوبولين وقتي است که قبل از حساس شدن مادر عليه آنتی‌ژن 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en-US" i="1" dirty="0" smtClean="0">
                <a:cs typeface="B Zar" pitchFamily="2" charset="-78"/>
              </a:rPr>
              <a:t> </a:t>
            </a:r>
            <a:r>
              <a:rPr lang="fa-IR" i="1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تزريق </a:t>
            </a:r>
            <a:r>
              <a:rPr lang="fa-IR" dirty="0" smtClean="0">
                <a:cs typeface="B Zar" pitchFamily="2" charset="-78"/>
              </a:rPr>
              <a:t>شود زيرا اگر مادر حساس شد ديگر تزريق مؤثر نیست</a:t>
            </a:r>
            <a:r>
              <a:rPr lang="en-US" dirty="0" smtClean="0">
                <a:cs typeface="B Zar" pitchFamily="2" charset="-78"/>
              </a:rPr>
              <a:t>.</a:t>
            </a:r>
          </a:p>
          <a:p>
            <a:pPr algn="just"/>
            <a:endParaRPr lang="en-US" dirty="0" smtClean="0">
              <a:cs typeface="B Zar" pitchFamily="2" charset="-78"/>
            </a:endParaRPr>
          </a:p>
          <a:p>
            <a:pPr algn="just"/>
            <a:endParaRPr lang="fa-IR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FE3D52-B2F6-4A1C-B11F-15261CAB6051}" type="slidenum">
              <a:rPr lang="fa-IR" smtClean="0"/>
              <a:pPr>
                <a:defRPr/>
              </a:pPr>
              <a:t>27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a-IR" b="1" dirty="0" smtClean="0">
                <a:solidFill>
                  <a:srgbClr val="FF0000"/>
                </a:solidFill>
                <a:cs typeface="B Zar" pitchFamily="2" charset="-78"/>
              </a:rPr>
              <a:t>آمپول روگام چیست؟</a:t>
            </a:r>
            <a:endParaRPr lang="fa-IR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655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Zar" pitchFamily="2" charset="-78"/>
              </a:rPr>
              <a:t>آمپول روگام آنتی</a:t>
            </a:r>
            <a:r>
              <a:rPr lang="en-US" dirty="0" smtClean="0">
                <a:cs typeface="B Zar" pitchFamily="2" charset="-78"/>
              </a:rPr>
              <a:t>D </a:t>
            </a:r>
            <a:r>
              <a:rPr lang="fa-IR" dirty="0" smtClean="0">
                <a:cs typeface="B Zar" pitchFamily="2" charset="-78"/>
              </a:rPr>
              <a:t> از جنس</a:t>
            </a:r>
            <a:r>
              <a:rPr lang="en-US" dirty="0" smtClean="0">
                <a:cs typeface="B Zar" pitchFamily="2" charset="-78"/>
              </a:rPr>
              <a:t>IgG </a:t>
            </a:r>
            <a:r>
              <a:rPr lang="fa-IR" dirty="0" smtClean="0">
                <a:cs typeface="B Zar" pitchFamily="2" charset="-78"/>
              </a:rPr>
              <a:t> است </a:t>
            </a:r>
            <a:r>
              <a:rPr lang="fa-IR" dirty="0" smtClean="0">
                <a:cs typeface="B Zar" pitchFamily="2" charset="-78"/>
              </a:rPr>
              <a:t>که به مادران باردار،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en-US" baseline="30000" dirty="0" smtClean="0">
                <a:cs typeface="B Zar" pitchFamily="2" charset="-78"/>
              </a:rPr>
              <a:t>- </a:t>
            </a:r>
            <a:r>
              <a:rPr lang="fa-IR" baseline="30000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تزریق </a:t>
            </a:r>
            <a:r>
              <a:rPr lang="fa-IR" dirty="0" smtClean="0">
                <a:cs typeface="B Zar" pitchFamily="2" charset="-78"/>
              </a:rPr>
              <a:t>می‌گردد. این آنتی‌بادی </a:t>
            </a:r>
            <a:r>
              <a:rPr lang="fa-IR" dirty="0" smtClean="0">
                <a:cs typeface="B Zar" pitchFamily="2" charset="-78"/>
              </a:rPr>
              <a:t>ضد</a:t>
            </a:r>
            <a:r>
              <a:rPr lang="en-US" dirty="0" smtClean="0">
                <a:cs typeface="B Zar" pitchFamily="2" charset="-78"/>
              </a:rPr>
              <a:t> D </a:t>
            </a:r>
            <a:r>
              <a:rPr lang="fa-IR" dirty="0" smtClean="0">
                <a:cs typeface="B Zar" pitchFamily="2" charset="-78"/>
              </a:rPr>
              <a:t>قبل از آنکه در خون مادر آنتی‌بادی </a:t>
            </a:r>
            <a:r>
              <a:rPr lang="fa-IR" dirty="0" smtClean="0">
                <a:cs typeface="B Zar" pitchFamily="2" charset="-78"/>
              </a:rPr>
              <a:t>ضد</a:t>
            </a:r>
            <a:r>
              <a:rPr lang="en-US" dirty="0" smtClean="0">
                <a:cs typeface="B Zar" pitchFamily="2" charset="-78"/>
              </a:rPr>
              <a:t>D </a:t>
            </a:r>
            <a:r>
              <a:rPr lang="fa-IR" dirty="0" smtClean="0">
                <a:cs typeface="B Zar" pitchFamily="2" charset="-78"/>
              </a:rPr>
              <a:t> تولید </a:t>
            </a:r>
            <a:r>
              <a:rPr lang="fa-IR" dirty="0" smtClean="0">
                <a:cs typeface="B Zar" pitchFamily="2" charset="-78"/>
              </a:rPr>
              <a:t>شود، اقدام به نابود کردن </a:t>
            </a:r>
            <a:r>
              <a:rPr lang="fa-IR" dirty="0" smtClean="0">
                <a:cs typeface="B Zar" pitchFamily="2" charset="-78"/>
              </a:rPr>
              <a:t>سلول‌های</a:t>
            </a:r>
            <a:r>
              <a:rPr lang="en-US" dirty="0" smtClean="0">
                <a:cs typeface="B Zar" pitchFamily="2" charset="-78"/>
              </a:rPr>
              <a:t> Rh</a:t>
            </a:r>
            <a:r>
              <a:rPr lang="en-US" baseline="30000" dirty="0" smtClean="0">
                <a:cs typeface="B Zar" pitchFamily="2" charset="-78"/>
              </a:rPr>
              <a:t>+ </a:t>
            </a:r>
            <a:r>
              <a:rPr lang="fa-IR" dirty="0" smtClean="0">
                <a:cs typeface="B Zar" pitchFamily="2" charset="-78"/>
              </a:rPr>
              <a:t>می‌کند.</a:t>
            </a:r>
          </a:p>
          <a:p>
            <a:endParaRPr lang="fa-IR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C3D302-B853-4EA6-A076-CA7E6968175C}" type="slidenum">
              <a:rPr lang="fa-IR" smtClean="0"/>
              <a:pPr>
                <a:defRPr/>
              </a:pPr>
              <a:t>28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8633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fa-IR" b="1" dirty="0" smtClean="0">
                <a:solidFill>
                  <a:srgbClr val="FF0000"/>
                </a:solidFill>
                <a:cs typeface="B Zar" pitchFamily="2" charset="-78"/>
              </a:rPr>
              <a:t>کاربرد تزريق </a:t>
            </a:r>
            <a:r>
              <a:rPr lang="fa-IR" b="1" dirty="0" smtClean="0">
                <a:solidFill>
                  <a:srgbClr val="FF0000"/>
                </a:solidFill>
                <a:cs typeface="B Zar" pitchFamily="2" charset="-78"/>
              </a:rPr>
              <a:t>روگام</a:t>
            </a:r>
            <a:endParaRPr lang="fa-IR" b="1" dirty="0">
              <a:solidFill>
                <a:srgbClr val="FF0000"/>
              </a:solidFill>
              <a:cs typeface="B Zar" pitchFamily="2" charset="-78"/>
            </a:endParaRPr>
          </a:p>
        </p:txBody>
      </p:sp>
      <p:sp>
        <p:nvSpPr>
          <p:cNvPr id="645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 1) بعد از زايمان در موارد زير: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الف) مادر 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en-US" b="1" i="1" dirty="0" smtClean="0">
                <a:cs typeface="B Zar" pitchFamily="2" charset="-78"/>
              </a:rPr>
              <a:t> </a:t>
            </a:r>
            <a:r>
              <a:rPr lang="fa-IR" b="1" i="1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منفي </a:t>
            </a:r>
            <a:r>
              <a:rPr lang="fa-IR" dirty="0" smtClean="0">
                <a:cs typeface="B Zar" pitchFamily="2" charset="-78"/>
              </a:rPr>
              <a:t>و نوزاد </a:t>
            </a:r>
            <a:r>
              <a:rPr lang="en-US" dirty="0" smtClean="0">
                <a:cs typeface="B Zar" pitchFamily="2" charset="-78"/>
              </a:rPr>
              <a:t> Rh</a:t>
            </a:r>
            <a:r>
              <a:rPr lang="fa-IR" dirty="0" smtClean="0">
                <a:cs typeface="B Zar" pitchFamily="2" charset="-78"/>
              </a:rPr>
              <a:t>مثبت 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ب) مادر </a:t>
            </a:r>
            <a:r>
              <a:rPr lang="en-US" dirty="0" smtClean="0">
                <a:cs typeface="B Zar" pitchFamily="2" charset="-78"/>
              </a:rPr>
              <a:t> Rh</a:t>
            </a:r>
            <a:r>
              <a:rPr lang="en-US" b="1" i="1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منفي و نوزاد </a:t>
            </a:r>
            <a:r>
              <a:rPr lang="en-US" dirty="0" smtClean="0">
                <a:cs typeface="B Zar" pitchFamily="2" charset="-78"/>
              </a:rPr>
              <a:t>D</a:t>
            </a:r>
            <a:r>
              <a:rPr lang="en-US" baseline="30000" dirty="0" smtClean="0">
                <a:cs typeface="B Zar" pitchFamily="2" charset="-78"/>
              </a:rPr>
              <a:t>u</a:t>
            </a:r>
            <a:r>
              <a:rPr lang="fa-IR" dirty="0" smtClean="0">
                <a:cs typeface="B Zar" pitchFamily="2" charset="-78"/>
              </a:rPr>
              <a:t> مثبت 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ج) مادر </a:t>
            </a:r>
            <a:r>
              <a:rPr lang="en-US" dirty="0" smtClean="0">
                <a:cs typeface="B Zar" pitchFamily="2" charset="-78"/>
              </a:rPr>
              <a:t>D</a:t>
            </a:r>
            <a:r>
              <a:rPr lang="en-US" baseline="30000" dirty="0" smtClean="0">
                <a:cs typeface="B Zar" pitchFamily="2" charset="-78"/>
              </a:rPr>
              <a:t>u</a:t>
            </a:r>
            <a:r>
              <a:rPr lang="fa-IR" dirty="0" smtClean="0">
                <a:cs typeface="B Zar" pitchFamily="2" charset="-78"/>
              </a:rPr>
              <a:t> مثبت و نوزاد 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en-US" b="1" i="1" dirty="0" smtClean="0">
                <a:cs typeface="B Zar" pitchFamily="2" charset="-78"/>
              </a:rPr>
              <a:t> </a:t>
            </a:r>
            <a:r>
              <a:rPr lang="fa-IR" b="1" i="1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مثبت</a:t>
            </a: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د) مادر 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fa-IR" dirty="0" smtClean="0">
                <a:cs typeface="B Zar" pitchFamily="2" charset="-78"/>
              </a:rPr>
              <a:t> منفي يا </a:t>
            </a:r>
            <a:r>
              <a:rPr lang="en-US" dirty="0" smtClean="0">
                <a:cs typeface="B Zar" pitchFamily="2" charset="-78"/>
              </a:rPr>
              <a:t>D</a:t>
            </a:r>
            <a:r>
              <a:rPr lang="en-US" baseline="30000" dirty="0" smtClean="0">
                <a:cs typeface="B Zar" pitchFamily="2" charset="-78"/>
              </a:rPr>
              <a:t>u</a:t>
            </a:r>
            <a:r>
              <a:rPr lang="fa-IR" dirty="0" smtClean="0">
                <a:cs typeface="B Zar" pitchFamily="2" charset="-78"/>
              </a:rPr>
              <a:t> مثبت بعد از سقط ناگهاني.</a:t>
            </a:r>
          </a:p>
          <a:p>
            <a:pPr>
              <a:buFont typeface="Wingdings 2" pitchFamily="18" charset="2"/>
              <a:buNone/>
            </a:pPr>
            <a:endParaRPr lang="en-US" dirty="0" smtClean="0">
              <a:cs typeface="B Zar" pitchFamily="2" charset="-78"/>
            </a:endParaRPr>
          </a:p>
          <a:p>
            <a:pPr>
              <a:buFont typeface="Wingdings 2" pitchFamily="18" charset="2"/>
              <a:buNone/>
            </a:pPr>
            <a:r>
              <a:rPr lang="fa-IR" dirty="0" smtClean="0">
                <a:cs typeface="B Zar" pitchFamily="2" charset="-78"/>
              </a:rPr>
              <a:t>2) بعد از انتقال خون اشتباه 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en-US" baseline="30000" dirty="0" smtClean="0">
                <a:cs typeface="B Zar" pitchFamily="2" charset="-78"/>
              </a:rPr>
              <a:t>+</a:t>
            </a:r>
            <a:r>
              <a:rPr lang="en-US" b="1" i="1" baseline="30000" dirty="0" smtClean="0">
                <a:cs typeface="B Zar" pitchFamily="2" charset="-78"/>
              </a:rPr>
              <a:t> </a:t>
            </a:r>
            <a:r>
              <a:rPr lang="fa-IR" dirty="0" smtClean="0">
                <a:cs typeface="B Zar" pitchFamily="2" charset="-78"/>
              </a:rPr>
              <a:t>به افراد </a:t>
            </a:r>
            <a:r>
              <a:rPr lang="en-US" dirty="0" smtClean="0">
                <a:cs typeface="B Zar" pitchFamily="2" charset="-78"/>
              </a:rPr>
              <a:t>Rh</a:t>
            </a:r>
            <a:r>
              <a:rPr lang="en-US" baseline="30000" dirty="0" smtClean="0">
                <a:cs typeface="B Zar" pitchFamily="2" charset="-78"/>
              </a:rPr>
              <a:t>-</a:t>
            </a:r>
            <a:endParaRPr lang="fa-IR" dirty="0" smtClean="0">
              <a:cs typeface="B Zar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74491-9F80-4EA0-8F0A-8FDDBDE73991}" type="slidenum">
              <a:rPr lang="fa-IR" smtClean="0"/>
              <a:pPr>
                <a:defRPr/>
              </a:pPr>
              <a:t>29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>
              <a:cs typeface="Times New Roman" pitchFamily="18" charset="0"/>
            </a:endParaRPr>
          </a:p>
        </p:txBody>
      </p:sp>
      <p:pic>
        <p:nvPicPr>
          <p:cNvPr id="68612" name="Picture 5" descr="17504856_bc361c34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00" y="-115888"/>
            <a:ext cx="9144000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3" name="Text Box 6"/>
          <p:cNvSpPr txBox="1">
            <a:spLocks noChangeArrowheads="1"/>
          </p:cNvSpPr>
          <p:nvPr/>
        </p:nvSpPr>
        <p:spPr bwMode="auto">
          <a:xfrm>
            <a:off x="1190625" y="5084763"/>
            <a:ext cx="68135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a-IR" sz="7200" b="1" dirty="0">
                <a:solidFill>
                  <a:srgbClr val="FFFF00"/>
                </a:solidFill>
                <a:cs typeface="B Zar" panose="00000400000000000000" pitchFamily="2" charset="-78"/>
              </a:rPr>
              <a:t>موفق باشید</a:t>
            </a:r>
          </a:p>
          <a:p>
            <a:pPr algn="ctr"/>
            <a:endParaRPr lang="en-US" sz="7200" b="1" dirty="0">
              <a:solidFill>
                <a:srgbClr val="FFFF00"/>
              </a:solidFill>
              <a:cs typeface="B Zar" panose="000004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574085-528B-42CE-8E90-AB1A7A78116F}" type="slidenum">
              <a:rPr lang="fa-IR" smtClean="0"/>
              <a:pPr>
                <a:defRPr/>
              </a:pPr>
              <a:t>30</a:t>
            </a:fld>
            <a:endParaRPr lang="fa-IR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2124</TotalTime>
  <Words>1074</Words>
  <Application>Microsoft Office PowerPoint</Application>
  <PresentationFormat>On-screen Show (4:3)</PresentationFormat>
  <Paragraphs>147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Arial</vt:lpstr>
      <vt:lpstr>B Zar</vt:lpstr>
      <vt:lpstr>Consolas</vt:lpstr>
      <vt:lpstr>Corbel</vt:lpstr>
      <vt:lpstr>Tahoma</vt:lpstr>
      <vt:lpstr>Times New Roman</vt:lpstr>
      <vt:lpstr>Wingdings</vt:lpstr>
      <vt:lpstr>Wingdings 2</vt:lpstr>
      <vt:lpstr>Wingdings 3</vt:lpstr>
      <vt:lpstr>Metro</vt:lpstr>
      <vt:lpstr>PowerPoint Presentation</vt:lpstr>
      <vt:lpstr>PowerPoint Presentation</vt:lpstr>
      <vt:lpstr>بیماری های خودایمنی </vt:lpstr>
      <vt:lpstr>PowerPoint Presentation</vt:lpstr>
      <vt:lpstr>PowerPoint Presentation</vt:lpstr>
      <vt:lpstr>PowerPoint Presentation</vt:lpstr>
      <vt:lpstr>PowerPoint Presentation</vt:lpstr>
      <vt:lpstr>بعضی ازبیماریهای خود ایمنی وابسته به سلول T </vt:lpstr>
      <vt:lpstr>بیماری مالتیپل اسکلروزیس</vt:lpstr>
      <vt:lpstr>PowerPoint Presentation</vt:lpstr>
      <vt:lpstr>بعضی ازبیماریهای خود ایمنی وابسته به آنتی بادیها</vt:lpstr>
      <vt:lpstr>گریوز</vt:lpstr>
      <vt:lpstr>میاستنی گراویس</vt:lpstr>
      <vt:lpstr>لوپوس اریتماتوز سیستمیک</vt:lpstr>
      <vt:lpstr>SLE</vt:lpstr>
      <vt:lpstr>PowerPoint Presentation</vt:lpstr>
      <vt:lpstr>PowerPoint Presentation</vt:lpstr>
      <vt:lpstr>PowerPoint Presentation</vt:lpstr>
      <vt:lpstr>1) عدم وجود HLA-I  و HLA-II در جفت</vt:lpstr>
      <vt:lpstr>2) سد فیزیکی</vt:lpstr>
      <vt:lpstr>3) سلول های دندریتیک</vt:lpstr>
      <vt:lpstr>4) پروتئین های تنظیم کننده کمپلمان</vt:lpstr>
      <vt:lpstr>PowerPoint Presentation</vt:lpstr>
      <vt:lpstr>اهميت ایمونوهماتولوژی</vt:lpstr>
      <vt:lpstr>سیستم گروه خونی ABO </vt:lpstr>
      <vt:lpstr>اختلالات ايمونولوژيک خون:  </vt:lpstr>
      <vt:lpstr>PowerPoint Presentation</vt:lpstr>
      <vt:lpstr>آمپول روگام چیست؟</vt:lpstr>
      <vt:lpstr>کاربرد تزريق روگام</vt:lpstr>
      <vt:lpstr>PowerPoint Presentation</vt:lpstr>
    </vt:vector>
  </TitlesOfParts>
  <Company>MRT www.Win2Farsi.com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باکتری شناسی  جهت دانشجویان پرستاری</dc:title>
  <dc:creator>MRT</dc:creator>
  <cp:lastModifiedBy>pooyesh</cp:lastModifiedBy>
  <cp:revision>231</cp:revision>
  <dcterms:created xsi:type="dcterms:W3CDTF">2009-12-05T14:44:01Z</dcterms:created>
  <dcterms:modified xsi:type="dcterms:W3CDTF">2019-04-29T05:42:43Z</dcterms:modified>
</cp:coreProperties>
</file>