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7"/>
  </p:notesMasterIdLst>
  <p:sldIdLst>
    <p:sldId id="508" r:id="rId2"/>
    <p:sldId id="509" r:id="rId3"/>
    <p:sldId id="510" r:id="rId4"/>
    <p:sldId id="426" r:id="rId5"/>
    <p:sldId id="497" r:id="rId6"/>
    <p:sldId id="427" r:id="rId7"/>
    <p:sldId id="447" r:id="rId8"/>
    <p:sldId id="507" r:id="rId9"/>
    <p:sldId id="448" r:id="rId10"/>
    <p:sldId id="457" r:id="rId11"/>
    <p:sldId id="428" r:id="rId12"/>
    <p:sldId id="449" r:id="rId13"/>
    <p:sldId id="502" r:id="rId14"/>
    <p:sldId id="484" r:id="rId15"/>
    <p:sldId id="475" r:id="rId16"/>
    <p:sldId id="480" r:id="rId17"/>
    <p:sldId id="481" r:id="rId18"/>
    <p:sldId id="482" r:id="rId19"/>
    <p:sldId id="501" r:id="rId20"/>
    <p:sldId id="479" r:id="rId21"/>
    <p:sldId id="489" r:id="rId22"/>
    <p:sldId id="431" r:id="rId23"/>
    <p:sldId id="440" r:id="rId24"/>
    <p:sldId id="491" r:id="rId25"/>
    <p:sldId id="450" r:id="rId26"/>
    <p:sldId id="451" r:id="rId27"/>
    <p:sldId id="458" r:id="rId28"/>
    <p:sldId id="459" r:id="rId29"/>
    <p:sldId id="456" r:id="rId30"/>
    <p:sldId id="452" r:id="rId31"/>
    <p:sldId id="453" r:id="rId32"/>
    <p:sldId id="467" r:id="rId33"/>
    <p:sldId id="468" r:id="rId34"/>
    <p:sldId id="454" r:id="rId35"/>
    <p:sldId id="455" r:id="rId36"/>
    <p:sldId id="498" r:id="rId37"/>
    <p:sldId id="441" r:id="rId38"/>
    <p:sldId id="442" r:id="rId39"/>
    <p:sldId id="471" r:id="rId40"/>
    <p:sldId id="490" r:id="rId41"/>
    <p:sldId id="443" r:id="rId42"/>
    <p:sldId id="483" r:id="rId43"/>
    <p:sldId id="488" r:id="rId44"/>
    <p:sldId id="470" r:id="rId45"/>
    <p:sldId id="487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1CB9"/>
    <a:srgbClr val="08B0B8"/>
    <a:srgbClr val="14BF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873A62-1485-45B4-B6C8-D7C17EC2DE66}" type="doc">
      <dgm:prSet loTypeId="urn:microsoft.com/office/officeart/2005/8/layout/venn1" loCatId="relationship" qsTypeId="urn:microsoft.com/office/officeart/2005/8/quickstyle/3d3" qsCatId="3D" csTypeId="urn:microsoft.com/office/officeart/2005/8/colors/colorful5" csCatId="colorful" phldr="1"/>
      <dgm:spPr/>
    </dgm:pt>
    <dgm:pt modelId="{925FD410-0246-4C76-94BB-E68F0D6ED463}">
      <dgm:prSet phldrT="[Text]"/>
      <dgm:spPr/>
      <dgm:t>
        <a:bodyPr/>
        <a:lstStyle/>
        <a:p>
          <a:pPr rtl="1"/>
          <a:r>
            <a:rPr lang="fa-IR" dirty="0" smtClean="0">
              <a:cs typeface="B Mitra" panose="00000400000000000000" pitchFamily="2" charset="-78"/>
            </a:rPr>
            <a:t>سازمان‌دهی</a:t>
          </a:r>
          <a:endParaRPr lang="en-US" dirty="0">
            <a:cs typeface="B Mitra" panose="00000400000000000000" pitchFamily="2" charset="-78"/>
          </a:endParaRPr>
        </a:p>
      </dgm:t>
    </dgm:pt>
    <dgm:pt modelId="{FD97698B-9273-4838-ADB4-A891297A4F78}" type="parTrans" cxnId="{715F554C-4C0B-4790-AB2F-393C9999BD68}">
      <dgm:prSet/>
      <dgm:spPr/>
      <dgm:t>
        <a:bodyPr/>
        <a:lstStyle/>
        <a:p>
          <a:pPr rtl="1"/>
          <a:endParaRPr lang="en-US">
            <a:cs typeface="B Mitra" panose="00000400000000000000" pitchFamily="2" charset="-78"/>
          </a:endParaRPr>
        </a:p>
      </dgm:t>
    </dgm:pt>
    <dgm:pt modelId="{5A2209C9-94E2-4DE4-8DBA-EFC4C0877D55}" type="sibTrans" cxnId="{715F554C-4C0B-4790-AB2F-393C9999BD68}">
      <dgm:prSet/>
      <dgm:spPr/>
      <dgm:t>
        <a:bodyPr/>
        <a:lstStyle/>
        <a:p>
          <a:pPr rtl="1"/>
          <a:endParaRPr lang="en-US">
            <a:cs typeface="B Mitra" panose="00000400000000000000" pitchFamily="2" charset="-78"/>
          </a:endParaRPr>
        </a:p>
      </dgm:t>
    </dgm:pt>
    <dgm:pt modelId="{361964B8-28AD-4F65-ADFB-EEF7BE387253}">
      <dgm:prSet phldrT="[Text]"/>
      <dgm:spPr/>
      <dgm:t>
        <a:bodyPr/>
        <a:lstStyle/>
        <a:p>
          <a:pPr rtl="1"/>
          <a:r>
            <a:rPr lang="fa-IR" dirty="0" smtClean="0">
              <a:cs typeface="B Mitra" panose="00000400000000000000" pitchFamily="2" charset="-78"/>
            </a:rPr>
            <a:t>کنترل</a:t>
          </a:r>
          <a:endParaRPr lang="en-US" dirty="0">
            <a:cs typeface="B Mitra" panose="00000400000000000000" pitchFamily="2" charset="-78"/>
          </a:endParaRPr>
        </a:p>
      </dgm:t>
    </dgm:pt>
    <dgm:pt modelId="{A2914564-0F55-4D22-8F3A-E0EDDB68D03B}" type="parTrans" cxnId="{24ABDD3B-30B5-47AA-96FF-D3A52A15A012}">
      <dgm:prSet/>
      <dgm:spPr/>
      <dgm:t>
        <a:bodyPr/>
        <a:lstStyle/>
        <a:p>
          <a:pPr rtl="1"/>
          <a:endParaRPr lang="en-US">
            <a:cs typeface="B Mitra" panose="00000400000000000000" pitchFamily="2" charset="-78"/>
          </a:endParaRPr>
        </a:p>
      </dgm:t>
    </dgm:pt>
    <dgm:pt modelId="{BEEAC49D-A241-4660-B0C7-4AFF8A07303E}" type="sibTrans" cxnId="{24ABDD3B-30B5-47AA-96FF-D3A52A15A012}">
      <dgm:prSet/>
      <dgm:spPr/>
      <dgm:t>
        <a:bodyPr/>
        <a:lstStyle/>
        <a:p>
          <a:pPr rtl="1"/>
          <a:endParaRPr lang="en-US">
            <a:cs typeface="B Mitra" panose="00000400000000000000" pitchFamily="2" charset="-78"/>
          </a:endParaRPr>
        </a:p>
      </dgm:t>
    </dgm:pt>
    <dgm:pt modelId="{9E38B3C8-35EA-49D4-B8D0-F16AA706EEB2}">
      <dgm:prSet phldrT="[Text]"/>
      <dgm:spPr/>
      <dgm:t>
        <a:bodyPr/>
        <a:lstStyle/>
        <a:p>
          <a:pPr rtl="1"/>
          <a:r>
            <a:rPr lang="fa-IR" dirty="0" smtClean="0">
              <a:cs typeface="B Mitra" panose="00000400000000000000" pitchFamily="2" charset="-78"/>
            </a:rPr>
            <a:t>هدایت</a:t>
          </a:r>
          <a:endParaRPr lang="en-US" dirty="0">
            <a:cs typeface="B Mitra" panose="00000400000000000000" pitchFamily="2" charset="-78"/>
          </a:endParaRPr>
        </a:p>
      </dgm:t>
    </dgm:pt>
    <dgm:pt modelId="{FF558EEA-BCAC-4257-BFD1-CB5C10A14EFB}" type="parTrans" cxnId="{0E9F020A-026C-4083-9C7C-07650ABF4539}">
      <dgm:prSet/>
      <dgm:spPr/>
      <dgm:t>
        <a:bodyPr/>
        <a:lstStyle/>
        <a:p>
          <a:pPr rtl="1"/>
          <a:endParaRPr lang="en-US">
            <a:cs typeface="B Mitra" panose="00000400000000000000" pitchFamily="2" charset="-78"/>
          </a:endParaRPr>
        </a:p>
      </dgm:t>
    </dgm:pt>
    <dgm:pt modelId="{3C0FF678-EDCE-46B7-A1E8-85973700774C}" type="sibTrans" cxnId="{0E9F020A-026C-4083-9C7C-07650ABF4539}">
      <dgm:prSet/>
      <dgm:spPr/>
      <dgm:t>
        <a:bodyPr/>
        <a:lstStyle/>
        <a:p>
          <a:pPr rtl="1"/>
          <a:endParaRPr lang="en-US">
            <a:cs typeface="B Mitra" panose="00000400000000000000" pitchFamily="2" charset="-78"/>
          </a:endParaRPr>
        </a:p>
      </dgm:t>
    </dgm:pt>
    <dgm:pt modelId="{F18AD6C9-423A-4513-926B-DD0790FC3D60}">
      <dgm:prSet/>
      <dgm:spPr/>
      <dgm:t>
        <a:bodyPr/>
        <a:lstStyle/>
        <a:p>
          <a:pPr rtl="1"/>
          <a:r>
            <a:rPr lang="fa-IR" dirty="0" smtClean="0">
              <a:cs typeface="B Mitra" panose="00000400000000000000" pitchFamily="2" charset="-78"/>
            </a:rPr>
            <a:t>برنامه‌ریزی</a:t>
          </a:r>
          <a:endParaRPr lang="en-US" dirty="0">
            <a:cs typeface="B Mitra" panose="00000400000000000000" pitchFamily="2" charset="-78"/>
          </a:endParaRPr>
        </a:p>
      </dgm:t>
    </dgm:pt>
    <dgm:pt modelId="{DAE31942-8739-424C-954E-CDEB1B9C1D6F}" type="parTrans" cxnId="{F6A35BC4-6CEB-40DE-BD95-0FC254D8DE9D}">
      <dgm:prSet/>
      <dgm:spPr/>
      <dgm:t>
        <a:bodyPr/>
        <a:lstStyle/>
        <a:p>
          <a:pPr rtl="1"/>
          <a:endParaRPr lang="en-US">
            <a:cs typeface="B Mitra" panose="00000400000000000000" pitchFamily="2" charset="-78"/>
          </a:endParaRPr>
        </a:p>
      </dgm:t>
    </dgm:pt>
    <dgm:pt modelId="{0D73B698-B121-45AE-8534-BEE97C86EC26}" type="sibTrans" cxnId="{F6A35BC4-6CEB-40DE-BD95-0FC254D8DE9D}">
      <dgm:prSet/>
      <dgm:spPr/>
      <dgm:t>
        <a:bodyPr/>
        <a:lstStyle/>
        <a:p>
          <a:pPr rtl="1"/>
          <a:endParaRPr lang="en-US">
            <a:cs typeface="B Mitra" panose="00000400000000000000" pitchFamily="2" charset="-78"/>
          </a:endParaRPr>
        </a:p>
      </dgm:t>
    </dgm:pt>
    <dgm:pt modelId="{64052946-DCDE-40AF-AAF0-0493D7A3747F}" type="pres">
      <dgm:prSet presAssocID="{0C873A62-1485-45B4-B6C8-D7C17EC2DE66}" presName="compositeShape" presStyleCnt="0">
        <dgm:presLayoutVars>
          <dgm:chMax val="7"/>
          <dgm:dir/>
          <dgm:resizeHandles val="exact"/>
        </dgm:presLayoutVars>
      </dgm:prSet>
      <dgm:spPr/>
    </dgm:pt>
    <dgm:pt modelId="{8BA99244-E172-4553-9F5F-3EDE68D62CC5}" type="pres">
      <dgm:prSet presAssocID="{925FD410-0246-4C76-94BB-E68F0D6ED463}" presName="circ1" presStyleLbl="vennNode1" presStyleIdx="0" presStyleCnt="4"/>
      <dgm:spPr/>
      <dgm:t>
        <a:bodyPr/>
        <a:lstStyle/>
        <a:p>
          <a:endParaRPr lang="en-US"/>
        </a:p>
      </dgm:t>
    </dgm:pt>
    <dgm:pt modelId="{EC5B1B38-E500-46AF-BA18-4B47F62F2019}" type="pres">
      <dgm:prSet presAssocID="{925FD410-0246-4C76-94BB-E68F0D6ED46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F987BD-2BCB-4BA9-803E-08C2D7A52BFE}" type="pres">
      <dgm:prSet presAssocID="{F18AD6C9-423A-4513-926B-DD0790FC3D60}" presName="circ2" presStyleLbl="vennNode1" presStyleIdx="1" presStyleCnt="4" custLinFactNeighborX="29" custLinFactNeighborY="-230"/>
      <dgm:spPr/>
      <dgm:t>
        <a:bodyPr/>
        <a:lstStyle/>
        <a:p>
          <a:endParaRPr lang="en-US"/>
        </a:p>
      </dgm:t>
    </dgm:pt>
    <dgm:pt modelId="{9F3C58FF-1AB3-440B-8EA3-0A5B45417448}" type="pres">
      <dgm:prSet presAssocID="{F18AD6C9-423A-4513-926B-DD0790FC3D60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043133-98FA-462F-A5A2-FAC892D4C008}" type="pres">
      <dgm:prSet presAssocID="{361964B8-28AD-4F65-ADFB-EEF7BE387253}" presName="circ3" presStyleLbl="vennNode1" presStyleIdx="2" presStyleCnt="4"/>
      <dgm:spPr/>
      <dgm:t>
        <a:bodyPr/>
        <a:lstStyle/>
        <a:p>
          <a:endParaRPr lang="en-US"/>
        </a:p>
      </dgm:t>
    </dgm:pt>
    <dgm:pt modelId="{DE0A5072-6711-46DF-B386-1D22038DB015}" type="pres">
      <dgm:prSet presAssocID="{361964B8-28AD-4F65-ADFB-EEF7BE387253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D08939-72BB-41E8-958F-045D8BEB63BC}" type="pres">
      <dgm:prSet presAssocID="{9E38B3C8-35EA-49D4-B8D0-F16AA706EEB2}" presName="circ4" presStyleLbl="vennNode1" presStyleIdx="3" presStyleCnt="4"/>
      <dgm:spPr/>
      <dgm:t>
        <a:bodyPr/>
        <a:lstStyle/>
        <a:p>
          <a:endParaRPr lang="en-US"/>
        </a:p>
      </dgm:t>
    </dgm:pt>
    <dgm:pt modelId="{9681BF1D-ED13-447F-8DCF-5A6D2684EAE4}" type="pres">
      <dgm:prSet presAssocID="{9E38B3C8-35EA-49D4-B8D0-F16AA706EEB2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AAABFA4-6C90-4BB6-96DC-F4AD621327BE}" type="presOf" srcId="{361964B8-28AD-4F65-ADFB-EEF7BE387253}" destId="{35043133-98FA-462F-A5A2-FAC892D4C008}" srcOrd="0" destOrd="0" presId="urn:microsoft.com/office/officeart/2005/8/layout/venn1"/>
    <dgm:cxn modelId="{BE955B25-28A9-4CF2-9DD8-64E1351632D7}" type="presOf" srcId="{925FD410-0246-4C76-94BB-E68F0D6ED463}" destId="{EC5B1B38-E500-46AF-BA18-4B47F62F2019}" srcOrd="1" destOrd="0" presId="urn:microsoft.com/office/officeart/2005/8/layout/venn1"/>
    <dgm:cxn modelId="{24ABDD3B-30B5-47AA-96FF-D3A52A15A012}" srcId="{0C873A62-1485-45B4-B6C8-D7C17EC2DE66}" destId="{361964B8-28AD-4F65-ADFB-EEF7BE387253}" srcOrd="2" destOrd="0" parTransId="{A2914564-0F55-4D22-8F3A-E0EDDB68D03B}" sibTransId="{BEEAC49D-A241-4660-B0C7-4AFF8A07303E}"/>
    <dgm:cxn modelId="{0E9F020A-026C-4083-9C7C-07650ABF4539}" srcId="{0C873A62-1485-45B4-B6C8-D7C17EC2DE66}" destId="{9E38B3C8-35EA-49D4-B8D0-F16AA706EEB2}" srcOrd="3" destOrd="0" parTransId="{FF558EEA-BCAC-4257-BFD1-CB5C10A14EFB}" sibTransId="{3C0FF678-EDCE-46B7-A1E8-85973700774C}"/>
    <dgm:cxn modelId="{64BEB551-E4AB-4A27-AFB9-5F6EA920C2CB}" type="presOf" srcId="{F18AD6C9-423A-4513-926B-DD0790FC3D60}" destId="{9F3C58FF-1AB3-440B-8EA3-0A5B45417448}" srcOrd="1" destOrd="0" presId="urn:microsoft.com/office/officeart/2005/8/layout/venn1"/>
    <dgm:cxn modelId="{89476E45-93A5-4744-A688-2BBEFF17A0F5}" type="presOf" srcId="{925FD410-0246-4C76-94BB-E68F0D6ED463}" destId="{8BA99244-E172-4553-9F5F-3EDE68D62CC5}" srcOrd="0" destOrd="0" presId="urn:microsoft.com/office/officeart/2005/8/layout/venn1"/>
    <dgm:cxn modelId="{715F554C-4C0B-4790-AB2F-393C9999BD68}" srcId="{0C873A62-1485-45B4-B6C8-D7C17EC2DE66}" destId="{925FD410-0246-4C76-94BB-E68F0D6ED463}" srcOrd="0" destOrd="0" parTransId="{FD97698B-9273-4838-ADB4-A891297A4F78}" sibTransId="{5A2209C9-94E2-4DE4-8DBA-EFC4C0877D55}"/>
    <dgm:cxn modelId="{C35154E4-6D12-4D0F-B3F1-1F6272CEF394}" type="presOf" srcId="{9E38B3C8-35EA-49D4-B8D0-F16AA706EEB2}" destId="{9681BF1D-ED13-447F-8DCF-5A6D2684EAE4}" srcOrd="1" destOrd="0" presId="urn:microsoft.com/office/officeart/2005/8/layout/venn1"/>
    <dgm:cxn modelId="{F6A35BC4-6CEB-40DE-BD95-0FC254D8DE9D}" srcId="{0C873A62-1485-45B4-B6C8-D7C17EC2DE66}" destId="{F18AD6C9-423A-4513-926B-DD0790FC3D60}" srcOrd="1" destOrd="0" parTransId="{DAE31942-8739-424C-954E-CDEB1B9C1D6F}" sibTransId="{0D73B698-B121-45AE-8534-BEE97C86EC26}"/>
    <dgm:cxn modelId="{4E562BE7-19B3-4E17-8DFD-A9AE2B1E1560}" type="presOf" srcId="{9E38B3C8-35EA-49D4-B8D0-F16AA706EEB2}" destId="{ACD08939-72BB-41E8-958F-045D8BEB63BC}" srcOrd="0" destOrd="0" presId="urn:microsoft.com/office/officeart/2005/8/layout/venn1"/>
    <dgm:cxn modelId="{ECFC983D-D1C0-4E96-9A01-1CA24E51D169}" type="presOf" srcId="{0C873A62-1485-45B4-B6C8-D7C17EC2DE66}" destId="{64052946-DCDE-40AF-AAF0-0493D7A3747F}" srcOrd="0" destOrd="0" presId="urn:microsoft.com/office/officeart/2005/8/layout/venn1"/>
    <dgm:cxn modelId="{F9AC2A0B-B098-4DE5-890A-3F7BF3CCAA69}" type="presOf" srcId="{361964B8-28AD-4F65-ADFB-EEF7BE387253}" destId="{DE0A5072-6711-46DF-B386-1D22038DB015}" srcOrd="1" destOrd="0" presId="urn:microsoft.com/office/officeart/2005/8/layout/venn1"/>
    <dgm:cxn modelId="{F3FFC46F-C1AC-4E3A-A2CD-6F86734F48B7}" type="presOf" srcId="{F18AD6C9-423A-4513-926B-DD0790FC3D60}" destId="{3DF987BD-2BCB-4BA9-803E-08C2D7A52BFE}" srcOrd="0" destOrd="0" presId="urn:microsoft.com/office/officeart/2005/8/layout/venn1"/>
    <dgm:cxn modelId="{93272490-6092-475F-A659-120CE1D16CA0}" type="presParOf" srcId="{64052946-DCDE-40AF-AAF0-0493D7A3747F}" destId="{8BA99244-E172-4553-9F5F-3EDE68D62CC5}" srcOrd="0" destOrd="0" presId="urn:microsoft.com/office/officeart/2005/8/layout/venn1"/>
    <dgm:cxn modelId="{573FED97-4F20-40C0-B406-204025CEE67A}" type="presParOf" srcId="{64052946-DCDE-40AF-AAF0-0493D7A3747F}" destId="{EC5B1B38-E500-46AF-BA18-4B47F62F2019}" srcOrd="1" destOrd="0" presId="urn:microsoft.com/office/officeart/2005/8/layout/venn1"/>
    <dgm:cxn modelId="{B285CFED-F790-4F16-BA26-439C33BD88F0}" type="presParOf" srcId="{64052946-DCDE-40AF-AAF0-0493D7A3747F}" destId="{3DF987BD-2BCB-4BA9-803E-08C2D7A52BFE}" srcOrd="2" destOrd="0" presId="urn:microsoft.com/office/officeart/2005/8/layout/venn1"/>
    <dgm:cxn modelId="{D7127E83-6E9D-402E-B0C6-D81929B68D71}" type="presParOf" srcId="{64052946-DCDE-40AF-AAF0-0493D7A3747F}" destId="{9F3C58FF-1AB3-440B-8EA3-0A5B45417448}" srcOrd="3" destOrd="0" presId="urn:microsoft.com/office/officeart/2005/8/layout/venn1"/>
    <dgm:cxn modelId="{DD74665A-056D-4FFF-8770-F6CEC84ED68F}" type="presParOf" srcId="{64052946-DCDE-40AF-AAF0-0493D7A3747F}" destId="{35043133-98FA-462F-A5A2-FAC892D4C008}" srcOrd="4" destOrd="0" presId="urn:microsoft.com/office/officeart/2005/8/layout/venn1"/>
    <dgm:cxn modelId="{8978452A-3278-4847-8F0B-3AD16DEEC725}" type="presParOf" srcId="{64052946-DCDE-40AF-AAF0-0493D7A3747F}" destId="{DE0A5072-6711-46DF-B386-1D22038DB015}" srcOrd="5" destOrd="0" presId="urn:microsoft.com/office/officeart/2005/8/layout/venn1"/>
    <dgm:cxn modelId="{9E5947D6-861E-467D-ABE7-E79DE15F645C}" type="presParOf" srcId="{64052946-DCDE-40AF-AAF0-0493D7A3747F}" destId="{ACD08939-72BB-41E8-958F-045D8BEB63BC}" srcOrd="6" destOrd="0" presId="urn:microsoft.com/office/officeart/2005/8/layout/venn1"/>
    <dgm:cxn modelId="{EEA8DFEC-9E4E-45D5-A4F8-0D36707BFE07}" type="presParOf" srcId="{64052946-DCDE-40AF-AAF0-0493D7A3747F}" destId="{9681BF1D-ED13-447F-8DCF-5A6D2684EAE4}" srcOrd="7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2CF854-D752-417E-B050-5232FA1E5F6B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</dgm:pt>
    <dgm:pt modelId="{DB1E6528-7E90-4213-88CC-201B648E4769}">
      <dgm:prSet/>
      <dgm:spPr/>
      <dgm:t>
        <a:bodyPr/>
        <a:lstStyle/>
        <a:p>
          <a:endParaRPr lang="en-US"/>
        </a:p>
      </dgm:t>
    </dgm:pt>
    <dgm:pt modelId="{699BE512-542C-421E-8829-C8F65373A17E}" type="parTrans" cxnId="{8BC83DB6-9A84-440F-956B-323702ECCB45}">
      <dgm:prSet/>
      <dgm:spPr/>
      <dgm:t>
        <a:bodyPr/>
        <a:lstStyle/>
        <a:p>
          <a:endParaRPr lang="en-US"/>
        </a:p>
      </dgm:t>
    </dgm:pt>
    <dgm:pt modelId="{71DDBF77-0540-41BC-AB3B-0D775C18A2FA}" type="sibTrans" cxnId="{8BC83DB6-9A84-440F-956B-323702ECCB45}">
      <dgm:prSet/>
      <dgm:spPr/>
      <dgm:t>
        <a:bodyPr/>
        <a:lstStyle/>
        <a:p>
          <a:endParaRPr lang="en-US"/>
        </a:p>
      </dgm:t>
    </dgm:pt>
    <dgm:pt modelId="{E19559BA-8A0A-48C5-8E9C-66B7DC821534}">
      <dgm:prSet/>
      <dgm:spPr/>
      <dgm:t>
        <a:bodyPr/>
        <a:lstStyle/>
        <a:p>
          <a:endParaRPr lang="en-US"/>
        </a:p>
      </dgm:t>
    </dgm:pt>
    <dgm:pt modelId="{85B5FE20-5FE6-41E0-A93E-B9D570F576F4}" type="parTrans" cxnId="{C71D6439-2D25-435D-93C8-386FBB509B01}">
      <dgm:prSet/>
      <dgm:spPr/>
      <dgm:t>
        <a:bodyPr/>
        <a:lstStyle/>
        <a:p>
          <a:endParaRPr lang="en-US"/>
        </a:p>
      </dgm:t>
    </dgm:pt>
    <dgm:pt modelId="{148C803C-1A7E-4E3B-B2E1-11467ECFD011}" type="sibTrans" cxnId="{C71D6439-2D25-435D-93C8-386FBB509B01}">
      <dgm:prSet/>
      <dgm:spPr/>
      <dgm:t>
        <a:bodyPr/>
        <a:lstStyle/>
        <a:p>
          <a:endParaRPr lang="en-US"/>
        </a:p>
      </dgm:t>
    </dgm:pt>
    <dgm:pt modelId="{0AC5F764-469F-47A0-83B4-6CF53D7FF804}">
      <dgm:prSet/>
      <dgm:spPr/>
      <dgm:t>
        <a:bodyPr/>
        <a:lstStyle/>
        <a:p>
          <a:endParaRPr lang="en-US"/>
        </a:p>
      </dgm:t>
    </dgm:pt>
    <dgm:pt modelId="{98D879E0-9832-4EE4-9A11-E7618BB09EA8}" type="parTrans" cxnId="{C1B87FCA-DC6B-4E9C-AFC9-0D1A521BBABD}">
      <dgm:prSet/>
      <dgm:spPr/>
      <dgm:t>
        <a:bodyPr/>
        <a:lstStyle/>
        <a:p>
          <a:endParaRPr lang="en-US"/>
        </a:p>
      </dgm:t>
    </dgm:pt>
    <dgm:pt modelId="{6A58521E-DC2F-41C5-87AB-5FB6CCA00BCB}" type="sibTrans" cxnId="{C1B87FCA-DC6B-4E9C-AFC9-0D1A521BBABD}">
      <dgm:prSet/>
      <dgm:spPr/>
      <dgm:t>
        <a:bodyPr/>
        <a:lstStyle/>
        <a:p>
          <a:endParaRPr lang="en-US"/>
        </a:p>
      </dgm:t>
    </dgm:pt>
    <dgm:pt modelId="{5816A162-3745-43C0-8511-C630E77388C0}" type="pres">
      <dgm:prSet presAssocID="{FD2CF854-D752-417E-B050-5232FA1E5F6B}" presName="compositeShape" presStyleCnt="0">
        <dgm:presLayoutVars>
          <dgm:chMax val="7"/>
          <dgm:dir/>
          <dgm:resizeHandles val="exact"/>
        </dgm:presLayoutVars>
      </dgm:prSet>
      <dgm:spPr/>
    </dgm:pt>
    <dgm:pt modelId="{ADA3472A-E254-4AB1-8A99-3A4B34E810B2}" type="pres">
      <dgm:prSet presAssocID="{DB1E6528-7E90-4213-88CC-201B648E4769}" presName="circ1" presStyleLbl="vennNode1" presStyleIdx="0" presStyleCnt="3"/>
      <dgm:spPr/>
      <dgm:t>
        <a:bodyPr/>
        <a:lstStyle/>
        <a:p>
          <a:endParaRPr lang="en-US"/>
        </a:p>
      </dgm:t>
    </dgm:pt>
    <dgm:pt modelId="{518DE38E-A592-4B3F-A31C-37492FF5AFC6}" type="pres">
      <dgm:prSet presAssocID="{DB1E6528-7E90-4213-88CC-201B648E4769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419BC6-6A4F-4865-A484-82F4936C28F0}" type="pres">
      <dgm:prSet presAssocID="{E19559BA-8A0A-48C5-8E9C-66B7DC821534}" presName="circ2" presStyleLbl="vennNode1" presStyleIdx="1" presStyleCnt="3"/>
      <dgm:spPr/>
      <dgm:t>
        <a:bodyPr/>
        <a:lstStyle/>
        <a:p>
          <a:endParaRPr lang="en-US"/>
        </a:p>
      </dgm:t>
    </dgm:pt>
    <dgm:pt modelId="{AA6A93EC-335B-484C-8A06-76CD6C9A902B}" type="pres">
      <dgm:prSet presAssocID="{E19559BA-8A0A-48C5-8E9C-66B7DC82153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CE4C83-1A69-485E-A3A4-198F51A30CC7}" type="pres">
      <dgm:prSet presAssocID="{0AC5F764-469F-47A0-83B4-6CF53D7FF804}" presName="circ3" presStyleLbl="vennNode1" presStyleIdx="2" presStyleCnt="3"/>
      <dgm:spPr/>
      <dgm:t>
        <a:bodyPr/>
        <a:lstStyle/>
        <a:p>
          <a:endParaRPr lang="en-US"/>
        </a:p>
      </dgm:t>
    </dgm:pt>
    <dgm:pt modelId="{63F8947D-113B-4F79-8CEE-ECED39108463}" type="pres">
      <dgm:prSet presAssocID="{0AC5F764-469F-47A0-83B4-6CF53D7FF804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BC83DB6-9A84-440F-956B-323702ECCB45}" srcId="{FD2CF854-D752-417E-B050-5232FA1E5F6B}" destId="{DB1E6528-7E90-4213-88CC-201B648E4769}" srcOrd="0" destOrd="0" parTransId="{699BE512-542C-421E-8829-C8F65373A17E}" sibTransId="{71DDBF77-0540-41BC-AB3B-0D775C18A2FA}"/>
    <dgm:cxn modelId="{7358635D-F9EC-4411-B24C-1AD508B9AB3C}" type="presOf" srcId="{DB1E6528-7E90-4213-88CC-201B648E4769}" destId="{518DE38E-A592-4B3F-A31C-37492FF5AFC6}" srcOrd="1" destOrd="0" presId="urn:microsoft.com/office/officeart/2005/8/layout/venn1"/>
    <dgm:cxn modelId="{251FDBC8-1A83-4200-AEE7-1E174AB3166A}" type="presOf" srcId="{FD2CF854-D752-417E-B050-5232FA1E5F6B}" destId="{5816A162-3745-43C0-8511-C630E77388C0}" srcOrd="0" destOrd="0" presId="urn:microsoft.com/office/officeart/2005/8/layout/venn1"/>
    <dgm:cxn modelId="{B1C2FAD2-B2ED-4F69-95D1-DAB83FDF2C59}" type="presOf" srcId="{0AC5F764-469F-47A0-83B4-6CF53D7FF804}" destId="{FBCE4C83-1A69-485E-A3A4-198F51A30CC7}" srcOrd="0" destOrd="0" presId="urn:microsoft.com/office/officeart/2005/8/layout/venn1"/>
    <dgm:cxn modelId="{18416CDB-F333-4505-A69C-D5E5336811D8}" type="presOf" srcId="{0AC5F764-469F-47A0-83B4-6CF53D7FF804}" destId="{63F8947D-113B-4F79-8CEE-ECED39108463}" srcOrd="1" destOrd="0" presId="urn:microsoft.com/office/officeart/2005/8/layout/venn1"/>
    <dgm:cxn modelId="{FA9D0515-E6EB-4F52-BD72-F263891A8DDF}" type="presOf" srcId="{E19559BA-8A0A-48C5-8E9C-66B7DC821534}" destId="{AA6A93EC-335B-484C-8A06-76CD6C9A902B}" srcOrd="1" destOrd="0" presId="urn:microsoft.com/office/officeart/2005/8/layout/venn1"/>
    <dgm:cxn modelId="{733D28FA-B65B-4622-BD57-39A5B729D393}" type="presOf" srcId="{DB1E6528-7E90-4213-88CC-201B648E4769}" destId="{ADA3472A-E254-4AB1-8A99-3A4B34E810B2}" srcOrd="0" destOrd="0" presId="urn:microsoft.com/office/officeart/2005/8/layout/venn1"/>
    <dgm:cxn modelId="{C1B87FCA-DC6B-4E9C-AFC9-0D1A521BBABD}" srcId="{FD2CF854-D752-417E-B050-5232FA1E5F6B}" destId="{0AC5F764-469F-47A0-83B4-6CF53D7FF804}" srcOrd="2" destOrd="0" parTransId="{98D879E0-9832-4EE4-9A11-E7618BB09EA8}" sibTransId="{6A58521E-DC2F-41C5-87AB-5FB6CCA00BCB}"/>
    <dgm:cxn modelId="{C71D6439-2D25-435D-93C8-386FBB509B01}" srcId="{FD2CF854-D752-417E-B050-5232FA1E5F6B}" destId="{E19559BA-8A0A-48C5-8E9C-66B7DC821534}" srcOrd="1" destOrd="0" parTransId="{85B5FE20-5FE6-41E0-A93E-B9D570F576F4}" sibTransId="{148C803C-1A7E-4E3B-B2E1-11467ECFD011}"/>
    <dgm:cxn modelId="{C9DBF982-35E7-4907-A1AB-4DBD5439FB79}" type="presOf" srcId="{E19559BA-8A0A-48C5-8E9C-66B7DC821534}" destId="{8B419BC6-6A4F-4865-A484-82F4936C28F0}" srcOrd="0" destOrd="0" presId="urn:microsoft.com/office/officeart/2005/8/layout/venn1"/>
    <dgm:cxn modelId="{22C5A911-FFD6-45DC-9DF5-126FAE1E0EEB}" type="presParOf" srcId="{5816A162-3745-43C0-8511-C630E77388C0}" destId="{ADA3472A-E254-4AB1-8A99-3A4B34E810B2}" srcOrd="0" destOrd="0" presId="urn:microsoft.com/office/officeart/2005/8/layout/venn1"/>
    <dgm:cxn modelId="{70D106CE-4E39-432C-98F9-EB2BF9191406}" type="presParOf" srcId="{5816A162-3745-43C0-8511-C630E77388C0}" destId="{518DE38E-A592-4B3F-A31C-37492FF5AFC6}" srcOrd="1" destOrd="0" presId="urn:microsoft.com/office/officeart/2005/8/layout/venn1"/>
    <dgm:cxn modelId="{320C537D-D4A5-403D-9837-93682E10F210}" type="presParOf" srcId="{5816A162-3745-43C0-8511-C630E77388C0}" destId="{8B419BC6-6A4F-4865-A484-82F4936C28F0}" srcOrd="2" destOrd="0" presId="urn:microsoft.com/office/officeart/2005/8/layout/venn1"/>
    <dgm:cxn modelId="{3680EB59-9B24-42BD-9CC5-C20863916001}" type="presParOf" srcId="{5816A162-3745-43C0-8511-C630E77388C0}" destId="{AA6A93EC-335B-484C-8A06-76CD6C9A902B}" srcOrd="3" destOrd="0" presId="urn:microsoft.com/office/officeart/2005/8/layout/venn1"/>
    <dgm:cxn modelId="{F3D76DC5-B5B6-421A-8584-38D68A7DF15A}" type="presParOf" srcId="{5816A162-3745-43C0-8511-C630E77388C0}" destId="{FBCE4C83-1A69-485E-A3A4-198F51A30CC7}" srcOrd="4" destOrd="0" presId="urn:microsoft.com/office/officeart/2005/8/layout/venn1"/>
    <dgm:cxn modelId="{2019EB83-4B46-4B05-9B25-816F3FBE9DF6}" type="presParOf" srcId="{5816A162-3745-43C0-8511-C630E77388C0}" destId="{63F8947D-113B-4F79-8CEE-ECED39108463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A99244-E172-4553-9F5F-3EDE68D62CC5}">
      <dsp:nvSpPr>
        <dsp:cNvPr id="0" name=""/>
        <dsp:cNvSpPr/>
      </dsp:nvSpPr>
      <dsp:spPr>
        <a:xfrm>
          <a:off x="969073" y="38861"/>
          <a:ext cx="2020824" cy="2020824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000" kern="1200" dirty="0" smtClean="0">
              <a:cs typeface="B Mitra" panose="00000400000000000000" pitchFamily="2" charset="-78"/>
            </a:rPr>
            <a:t>سازمان‌دهی</a:t>
          </a:r>
          <a:endParaRPr lang="en-US" sz="1000" kern="1200" dirty="0">
            <a:cs typeface="B Mitra" panose="00000400000000000000" pitchFamily="2" charset="-78"/>
          </a:endParaRPr>
        </a:p>
      </dsp:txBody>
      <dsp:txXfrm>
        <a:off x="1202245" y="310895"/>
        <a:ext cx="1554480" cy="641223"/>
      </dsp:txXfrm>
    </dsp:sp>
    <dsp:sp modelId="{3DF987BD-2BCB-4BA9-803E-08C2D7A52BFE}">
      <dsp:nvSpPr>
        <dsp:cNvPr id="0" name=""/>
        <dsp:cNvSpPr/>
      </dsp:nvSpPr>
      <dsp:spPr>
        <a:xfrm>
          <a:off x="1863485" y="928040"/>
          <a:ext cx="2020824" cy="2020824"/>
        </a:xfrm>
        <a:prstGeom prst="ellipse">
          <a:avLst/>
        </a:prstGeom>
        <a:solidFill>
          <a:schemeClr val="accent5">
            <a:alpha val="50000"/>
            <a:hueOff val="-7107707"/>
            <a:satOff val="4040"/>
            <a:lumOff val="-333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000" kern="1200" dirty="0" smtClean="0">
              <a:cs typeface="B Mitra" panose="00000400000000000000" pitchFamily="2" charset="-78"/>
            </a:rPr>
            <a:t>برنامه‌ریزی</a:t>
          </a:r>
          <a:endParaRPr lang="en-US" sz="1000" kern="1200" dirty="0">
            <a:cs typeface="B Mitra" panose="00000400000000000000" pitchFamily="2" charset="-78"/>
          </a:endParaRPr>
        </a:p>
      </dsp:txBody>
      <dsp:txXfrm>
        <a:off x="2951621" y="1161212"/>
        <a:ext cx="777240" cy="1554480"/>
      </dsp:txXfrm>
    </dsp:sp>
    <dsp:sp modelId="{35043133-98FA-462F-A5A2-FAC892D4C008}">
      <dsp:nvSpPr>
        <dsp:cNvPr id="0" name=""/>
        <dsp:cNvSpPr/>
      </dsp:nvSpPr>
      <dsp:spPr>
        <a:xfrm>
          <a:off x="969073" y="1826514"/>
          <a:ext cx="2020824" cy="2020824"/>
        </a:xfrm>
        <a:prstGeom prst="ellipse">
          <a:avLst/>
        </a:prstGeom>
        <a:solidFill>
          <a:schemeClr val="accent5">
            <a:alpha val="50000"/>
            <a:hueOff val="-14215414"/>
            <a:satOff val="8079"/>
            <a:lumOff val="-666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000" kern="1200" dirty="0" smtClean="0">
              <a:cs typeface="B Mitra" panose="00000400000000000000" pitchFamily="2" charset="-78"/>
            </a:rPr>
            <a:t>کنترل</a:t>
          </a:r>
          <a:endParaRPr lang="en-US" sz="1000" kern="1200" dirty="0">
            <a:cs typeface="B Mitra" panose="00000400000000000000" pitchFamily="2" charset="-78"/>
          </a:endParaRPr>
        </a:p>
      </dsp:txBody>
      <dsp:txXfrm>
        <a:off x="1202245" y="2934080"/>
        <a:ext cx="1554480" cy="641223"/>
      </dsp:txXfrm>
    </dsp:sp>
    <dsp:sp modelId="{ACD08939-72BB-41E8-958F-045D8BEB63BC}">
      <dsp:nvSpPr>
        <dsp:cNvPr id="0" name=""/>
        <dsp:cNvSpPr/>
      </dsp:nvSpPr>
      <dsp:spPr>
        <a:xfrm>
          <a:off x="75247" y="932687"/>
          <a:ext cx="2020824" cy="2020824"/>
        </a:xfrm>
        <a:prstGeom prst="ellipse">
          <a:avLst/>
        </a:prstGeom>
        <a:solidFill>
          <a:schemeClr val="accent5">
            <a:alpha val="50000"/>
            <a:hueOff val="-21323121"/>
            <a:satOff val="12119"/>
            <a:lumOff val="-1000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000" kern="1200" dirty="0" smtClean="0">
              <a:cs typeface="B Mitra" panose="00000400000000000000" pitchFamily="2" charset="-78"/>
            </a:rPr>
            <a:t>هدایت</a:t>
          </a:r>
          <a:endParaRPr lang="en-US" sz="1000" kern="1200" dirty="0">
            <a:cs typeface="B Mitra" panose="00000400000000000000" pitchFamily="2" charset="-78"/>
          </a:endParaRPr>
        </a:p>
      </dsp:txBody>
      <dsp:txXfrm>
        <a:off x="230695" y="1165859"/>
        <a:ext cx="777240" cy="15544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5C3FEE9C-9BC7-4B87-9E14-F66063680725}" type="datetimeFigureOut">
              <a:rPr lang="fa-IR" smtClean="0"/>
              <a:pPr/>
              <a:t>02/10/1441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EE1CE0C-3B71-490D-A599-3E79EB73594B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53852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E1CE0C-3B71-490D-A599-3E79EB73594B}" type="slidenum">
              <a:rPr lang="fa-IR" smtClean="0"/>
              <a:pPr/>
              <a:t>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92672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1"/>
                </a:solidFill>
                <a:cs typeface="B Nazanin" pitchFamily="2" charset="-78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dirty="0" smtClean="0"/>
              <a:t>Click to edit Master subtitle style</a:t>
            </a:r>
            <a:endParaRPr kumimoji="0"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 sz="1200">
                <a:solidFill>
                  <a:schemeClr val="tx1"/>
                </a:solidFill>
                <a:cs typeface="B Mitra" panose="00000400000000000000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chemeClr val="tx1"/>
                </a:solidFill>
                <a:cs typeface="B Mitra" panose="00000400000000000000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  <a:cs typeface="B Titr" pitchFamily="2" charset="-78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ctr">
              <a:defRPr sz="3600">
                <a:solidFill>
                  <a:schemeClr val="tx1"/>
                </a:solidFill>
                <a:cs typeface="B Titr" pitchFamily="2" charset="-78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 sz="1200">
                <a:cs typeface="B Mitra" panose="00000400000000000000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cs typeface="B Mitra" panose="00000400000000000000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>
            <a:normAutofit/>
          </a:bodyPr>
          <a:lstStyle>
            <a:lvl1pPr algn="just">
              <a:defRPr sz="2000">
                <a:solidFill>
                  <a:schemeClr val="tx1"/>
                </a:solidFill>
                <a:cs typeface="B Mitra" panose="00000400000000000000" pitchFamily="2" charset="-78"/>
              </a:defRPr>
            </a:lvl1pPr>
            <a:lvl2pPr algn="just">
              <a:defRPr sz="2000">
                <a:solidFill>
                  <a:schemeClr val="tx1"/>
                </a:solidFill>
                <a:cs typeface="B Mitra" panose="00000400000000000000" pitchFamily="2" charset="-78"/>
              </a:defRPr>
            </a:lvl2pPr>
            <a:lvl3pPr algn="just">
              <a:defRPr sz="2000">
                <a:solidFill>
                  <a:schemeClr val="tx1"/>
                </a:solidFill>
                <a:cs typeface="B Mitra" panose="00000400000000000000" pitchFamily="2" charset="-78"/>
              </a:defRPr>
            </a:lvl3pPr>
            <a:lvl4pPr algn="just">
              <a:defRPr sz="2000">
                <a:solidFill>
                  <a:schemeClr val="tx1"/>
                </a:solidFill>
                <a:cs typeface="B Mitra" panose="00000400000000000000" pitchFamily="2" charset="-78"/>
              </a:defRPr>
            </a:lvl4pPr>
            <a:lvl5pPr algn="just">
              <a:defRPr sz="2000">
                <a:solidFill>
                  <a:schemeClr val="tx1"/>
                </a:solidFill>
                <a:cs typeface="B Mitra" panose="00000400000000000000" pitchFamily="2" charset="-78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ctr">
              <a:defRPr sz="3600">
                <a:solidFill>
                  <a:schemeClr val="tx1"/>
                </a:solidFill>
                <a:cs typeface="B Titr" pitchFamily="2" charset="-78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 sz="1200">
                <a:cs typeface="B Titr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cs typeface="B Titr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>
            <a:normAutofit/>
          </a:bodyPr>
          <a:lstStyle>
            <a:lvl1pPr algn="just">
              <a:defRPr sz="3000">
                <a:cs typeface="B Nazanin" pitchFamily="2" charset="-78"/>
              </a:defRPr>
            </a:lvl1pPr>
            <a:lvl2pPr algn="just">
              <a:defRPr sz="3000">
                <a:cs typeface="B Nazanin" pitchFamily="2" charset="-78"/>
              </a:defRPr>
            </a:lvl2pPr>
            <a:lvl3pPr algn="just">
              <a:defRPr sz="3000">
                <a:cs typeface="B Nazanin" pitchFamily="2" charset="-78"/>
              </a:defRPr>
            </a:lvl3pPr>
            <a:lvl4pPr algn="just">
              <a:defRPr sz="3000">
                <a:cs typeface="B Nazanin" pitchFamily="2" charset="-78"/>
              </a:defRPr>
            </a:lvl4pPr>
            <a:lvl5pPr algn="just">
              <a:defRPr sz="3000">
                <a:cs typeface="B Nazanin" pitchFamily="2" charset="-78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>
            <a:normAutofit/>
          </a:bodyPr>
          <a:lstStyle>
            <a:lvl1pPr algn="just">
              <a:defRPr sz="3000">
                <a:solidFill>
                  <a:schemeClr val="tx1"/>
                </a:solidFill>
                <a:cs typeface="B Nazanin" pitchFamily="2" charset="-78"/>
              </a:defRPr>
            </a:lvl1pPr>
            <a:lvl2pPr algn="just">
              <a:defRPr sz="3000">
                <a:solidFill>
                  <a:schemeClr val="tx1"/>
                </a:solidFill>
                <a:cs typeface="B Nazanin" pitchFamily="2" charset="-78"/>
              </a:defRPr>
            </a:lvl2pPr>
            <a:lvl3pPr algn="just">
              <a:defRPr sz="3000">
                <a:solidFill>
                  <a:schemeClr val="tx1"/>
                </a:solidFill>
                <a:cs typeface="B Nazanin" pitchFamily="2" charset="-78"/>
              </a:defRPr>
            </a:lvl3pPr>
            <a:lvl4pPr algn="just">
              <a:defRPr sz="3000">
                <a:solidFill>
                  <a:schemeClr val="tx1"/>
                </a:solidFill>
                <a:cs typeface="B Nazanin" pitchFamily="2" charset="-78"/>
              </a:defRPr>
            </a:lvl4pPr>
            <a:lvl5pPr algn="just">
              <a:defRPr sz="3000">
                <a:solidFill>
                  <a:schemeClr val="tx1"/>
                </a:solidFill>
                <a:cs typeface="B Nazanin" pitchFamily="2" charset="-78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  <a:ea typeface="+mj-ea"/>
                <a:cs typeface="B Titr" pitchFamily="2" charset="-78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  <a:ea typeface="+mj-ea"/>
                <a:cs typeface="B Titr" pitchFamily="2" charset="-78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cs typeface="B Titr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>
            <a:normAutofit/>
          </a:bodyPr>
          <a:lstStyle>
            <a:lvl1pPr algn="just">
              <a:defRPr sz="3000">
                <a:cs typeface="B Nazanin" pitchFamily="2" charset="-78"/>
              </a:defRPr>
            </a:lvl1pPr>
            <a:lvl2pPr algn="just">
              <a:defRPr sz="3000">
                <a:cs typeface="B Nazanin" pitchFamily="2" charset="-78"/>
              </a:defRPr>
            </a:lvl2pPr>
            <a:lvl3pPr algn="just">
              <a:defRPr sz="3000">
                <a:cs typeface="B Nazanin" pitchFamily="2" charset="-78"/>
              </a:defRPr>
            </a:lvl3pPr>
            <a:lvl4pPr algn="just">
              <a:defRPr sz="3000">
                <a:cs typeface="B Nazanin" pitchFamily="2" charset="-78"/>
              </a:defRPr>
            </a:lvl4pPr>
            <a:lvl5pPr algn="just">
              <a:defRPr sz="3000">
                <a:cs typeface="B Nazanin" pitchFamily="2" charset="-78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>
            <a:normAutofit/>
          </a:bodyPr>
          <a:lstStyle>
            <a:lvl1pPr algn="just">
              <a:defRPr sz="3000">
                <a:cs typeface="B Nazanin" pitchFamily="2" charset="-78"/>
              </a:defRPr>
            </a:lvl1pPr>
            <a:lvl2pPr algn="just">
              <a:defRPr sz="3000">
                <a:cs typeface="B Nazanin" pitchFamily="2" charset="-78"/>
              </a:defRPr>
            </a:lvl2pPr>
            <a:lvl3pPr algn="just">
              <a:defRPr sz="3000">
                <a:cs typeface="B Nazanin" pitchFamily="2" charset="-78"/>
              </a:defRPr>
            </a:lvl3pPr>
            <a:lvl4pPr algn="just">
              <a:defRPr sz="3000">
                <a:cs typeface="B Nazanin" pitchFamily="2" charset="-78"/>
              </a:defRPr>
            </a:lvl4pPr>
            <a:lvl5pPr algn="just">
              <a:defRPr sz="3000">
                <a:cs typeface="B Nazanin" pitchFamily="2" charset="-78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ctr" eaLnBrk="1" latinLnBrk="0" hangingPunct="1">
              <a:defRPr kumimoji="0" sz="1200" b="1">
                <a:solidFill>
                  <a:schemeClr val="tx1"/>
                </a:solidFill>
                <a:cs typeface="B Mitra" panose="00000400000000000000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algn="ctr" eaLnBrk="1" latinLnBrk="0" hangingPunct="1">
              <a:defRPr kumimoji="0" sz="1200" b="1">
                <a:solidFill>
                  <a:schemeClr val="tx1"/>
                </a:solidFill>
                <a:cs typeface="B Mitra" panose="00000400000000000000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301" y="283369"/>
            <a:ext cx="668499" cy="114935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/>
  <p:txStyles>
    <p:titleStyle>
      <a:lvl1pPr algn="ctr" rtl="1" eaLnBrk="1" latinLnBrk="0" hangingPunct="1">
        <a:spcBef>
          <a:spcPct val="0"/>
        </a:spcBef>
        <a:buNone/>
        <a:defRPr kumimoji="0" sz="3600" kern="1200">
          <a:solidFill>
            <a:schemeClr val="tx1"/>
          </a:solidFill>
          <a:latin typeface="+mj-lt"/>
          <a:ea typeface="+mj-ea"/>
          <a:cs typeface="B Titr" pitchFamily="2" charset="-78"/>
        </a:defRPr>
      </a:lvl1pPr>
    </p:titleStyle>
    <p:bodyStyle>
      <a:lvl1pPr marL="274320" indent="-274320" algn="r" rtl="1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B Mitra" panose="00000400000000000000" pitchFamily="2" charset="-78"/>
        </a:defRPr>
      </a:lvl1pPr>
      <a:lvl2pPr marL="548640" indent="-228600" algn="r" rtl="1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B Mitra" panose="00000400000000000000" pitchFamily="2" charset="-78"/>
        </a:defRPr>
      </a:lvl2pPr>
      <a:lvl3pPr marL="822960" indent="-228600" algn="r" rtl="1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B Mitra" panose="00000400000000000000" pitchFamily="2" charset="-78"/>
        </a:defRPr>
      </a:lvl3pPr>
      <a:lvl4pPr marL="1097280" indent="-228600" algn="r" rtl="1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B Mitra" panose="00000400000000000000" pitchFamily="2" charset="-78"/>
        </a:defRPr>
      </a:lvl4pPr>
      <a:lvl5pPr marL="1371600" indent="-228600" algn="r" rtl="1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B Mitra" panose="00000400000000000000" pitchFamily="2" charset="-78"/>
        </a:defRPr>
      </a:lvl5pPr>
      <a:lvl6pPr marL="1645920" indent="-228600" algn="r" rtl="1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r" rtl="1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r" rtl="1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r" rtl="1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../Management%20Film/Planning-managerial.ir.wmv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&#1662;&#1585;&#1587;&#1588;&#1606;&#1575;&#1605;&#1607;%20&#1578;&#1605;&#1575;&#1740;&#1604;%20&#1576;&#1607;%20&#1576;&#1585;&#1606;&#1575;&#1605;&#1607;%20&#1585;&#1740;&#1586;&#1740;%20.pdf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../Management%20Film/&#1575;&#1607;&#1605;&#1740;&#1578;%20&#1607;&#1583;&#1601;&#1711;&#1584;&#1575;&#1585;&#1740;%20.flv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file:///D:\Exports\002.bmp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../Case%20Study/Oxin%20Strategy%20Planning%202.pdf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../Management%20Film/Succession/A%20Tale%20of%20Power%20&amp;%20Vision.flv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0poli9iphn6ty</a:t>
            </a:r>
            <a:endParaRPr lang="fa-IR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80382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برنامه‌ریزی</a:t>
            </a:r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709715"/>
      </p:ext>
    </p:extLst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برای رسیدن به اهداف چه کنیم؟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a-IR" dirty="0"/>
          </a:p>
        </p:txBody>
      </p:sp>
      <p:graphicFrame>
        <p:nvGraphicFramePr>
          <p:cNvPr id="7" name="Content Placeholder 3"/>
          <p:cNvGraphicFramePr>
            <a:graphicFrameLocks/>
          </p:cNvGraphicFramePr>
          <p:nvPr>
            <p:extLst/>
          </p:nvPr>
        </p:nvGraphicFramePr>
        <p:xfrm>
          <a:off x="603504" y="1861344"/>
          <a:ext cx="3958971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2" descr="Image result for planning organizing directing controlli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75" y="1877818"/>
            <a:ext cx="4086225" cy="3673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551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برنامه ریزی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2390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597332"/>
            <a:ext cx="7162800" cy="4498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4114800" y="1447800"/>
            <a:ext cx="4572000" cy="4572000"/>
          </a:xfrm>
        </p:spPr>
        <p:txBody>
          <a:bodyPr>
            <a:normAutofit/>
          </a:bodyPr>
          <a:lstStyle/>
          <a:p>
            <a:pPr>
              <a:buNone/>
            </a:pPr>
            <a:endParaRPr lang="fa-I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a-I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اگر ندانيد كه به كجا مي رويد، هر راهي شما را با خود خواهد برد.</a:t>
            </a:r>
          </a:p>
          <a:p>
            <a:endParaRPr lang="fa-I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rtl="0">
              <a:buNone/>
            </a:pPr>
            <a:r>
              <a:rPr lang="fa-I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توماس كارلايل (1881-1795)</a:t>
            </a:r>
          </a:p>
          <a:p>
            <a:pPr rtl="0">
              <a:buNone/>
            </a:pPr>
            <a:r>
              <a:rPr lang="fa-I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(مورخ و اندیشمند اسکاتلندی)</a:t>
            </a:r>
            <a:endParaRPr lang="fa-I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8834" name="Picture 2" descr="https://encrypted-tbn2.gstatic.com/images?q=tbn:ANd9GcSdnO4mqMrvn1YHxryNd2b3E6-oqyo_ADHHORI_cGUFll_wBgEyz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143000"/>
            <a:ext cx="3429000" cy="4243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/>
              <a:t>وظایف مديران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5638800" y="1447800"/>
            <a:ext cx="3048000" cy="4572000"/>
          </a:xfrm>
        </p:spPr>
        <p:txBody>
          <a:bodyPr>
            <a:normAutofit/>
          </a:bodyPr>
          <a:lstStyle/>
          <a:p>
            <a:pPr algn="r">
              <a:lnSpc>
                <a:spcPct val="140000"/>
              </a:lnSpc>
              <a:buClr>
                <a:schemeClr val="accent2"/>
              </a:buClr>
              <a:buSzPct val="115000"/>
              <a:buNone/>
            </a:pPr>
            <a:endParaRPr lang="fa-IR" dirty="0" smtClean="0"/>
          </a:p>
          <a:p>
            <a:pPr algn="r">
              <a:lnSpc>
                <a:spcPct val="140000"/>
              </a:lnSpc>
              <a:buClr>
                <a:schemeClr val="accent2"/>
              </a:buClr>
              <a:buSzPct val="115000"/>
              <a:buNone/>
            </a:pPr>
            <a:r>
              <a:rPr lang="fa-IR" dirty="0" smtClean="0"/>
              <a:t>1) </a:t>
            </a:r>
            <a:r>
              <a:rPr lang="fa-IR" dirty="0" smtClean="0">
                <a:hlinkClick r:id="rId2" action="ppaction://hlinkfile"/>
              </a:rPr>
              <a:t> برنامه ريزي</a:t>
            </a:r>
            <a:endParaRPr lang="fa-IR" dirty="0" smtClean="0"/>
          </a:p>
          <a:p>
            <a:pPr algn="r">
              <a:lnSpc>
                <a:spcPct val="140000"/>
              </a:lnSpc>
              <a:buClr>
                <a:schemeClr val="accent2"/>
              </a:buClr>
              <a:buSzPct val="115000"/>
              <a:buNone/>
            </a:pPr>
            <a:r>
              <a:rPr lang="fa-IR" dirty="0" smtClean="0"/>
              <a:t>2) سازماندهي</a:t>
            </a:r>
          </a:p>
          <a:p>
            <a:pPr algn="r">
              <a:lnSpc>
                <a:spcPct val="140000"/>
              </a:lnSpc>
              <a:buClr>
                <a:schemeClr val="accent2"/>
              </a:buClr>
              <a:buSzPct val="115000"/>
              <a:buNone/>
            </a:pPr>
            <a:r>
              <a:rPr lang="fa-IR" dirty="0" smtClean="0"/>
              <a:t>3)  هدایت  </a:t>
            </a:r>
          </a:p>
          <a:p>
            <a:pPr algn="r">
              <a:lnSpc>
                <a:spcPct val="140000"/>
              </a:lnSpc>
              <a:buClr>
                <a:schemeClr val="accent2"/>
              </a:buClr>
              <a:buSzPct val="115000"/>
              <a:buNone/>
            </a:pPr>
            <a:r>
              <a:rPr lang="fa-IR" dirty="0" smtClean="0"/>
              <a:t>4) کنترل  </a:t>
            </a:r>
            <a:endParaRPr lang="en-US" dirty="0" smtClean="0"/>
          </a:p>
          <a:p>
            <a:endParaRPr lang="fa-IR" dirty="0"/>
          </a:p>
        </p:txBody>
      </p:sp>
      <p:pic>
        <p:nvPicPr>
          <p:cNvPr id="1228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057400"/>
            <a:ext cx="5181600" cy="3435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تعریف برنامه ریزی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endParaRPr lang="fa-IR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fa-IR" dirty="0" smtClean="0"/>
              <a:t>برنامه ریزی </a:t>
            </a:r>
            <a:r>
              <a:rPr lang="fa-IR" b="1" dirty="0" smtClean="0">
                <a:solidFill>
                  <a:srgbClr val="FF0000"/>
                </a:solidFill>
              </a:rPr>
              <a:t>وظیفه اصلی و شالوده مدیریت </a:t>
            </a:r>
            <a:r>
              <a:rPr lang="fa-IR" dirty="0" smtClean="0"/>
              <a:t>است.</a:t>
            </a:r>
          </a:p>
          <a:p>
            <a:pPr>
              <a:buFont typeface="Wingdings" panose="05000000000000000000" pitchFamily="2" charset="2"/>
              <a:buChar char="§"/>
            </a:pPr>
            <a:endParaRPr lang="fa-IR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fa-IR" dirty="0" smtClean="0"/>
              <a:t>برنامه ریزی </a:t>
            </a:r>
            <a:r>
              <a:rPr lang="fa-IR" dirty="0" smtClean="0">
                <a:solidFill>
                  <a:srgbClr val="002060"/>
                </a:solidFill>
              </a:rPr>
              <a:t>تعهد به عمل بر مبنای تعقل آینده نگر </a:t>
            </a:r>
            <a:r>
              <a:rPr lang="fa-IR" dirty="0" smtClean="0"/>
              <a:t>است.</a:t>
            </a:r>
          </a:p>
          <a:p>
            <a:pPr>
              <a:buFont typeface="Wingdings" panose="05000000000000000000" pitchFamily="2" charset="2"/>
              <a:buChar char="§"/>
            </a:pPr>
            <a:endParaRPr lang="fa-IR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fa-IR" dirty="0" smtClean="0">
                <a:solidFill>
                  <a:srgbClr val="7030A0"/>
                </a:solidFill>
              </a:rPr>
              <a:t>برنامه ریزی </a:t>
            </a:r>
            <a:r>
              <a:rPr lang="fa-IR" dirty="0" smtClean="0"/>
              <a:t>تعیین اهداف درست و انتخاب مسیر، راه، وسیله و روش مناسب برای تامین آنها می باشد.</a:t>
            </a:r>
          </a:p>
          <a:p>
            <a:pPr>
              <a:buFont typeface="Wingdings" panose="05000000000000000000" pitchFamily="2" charset="2"/>
              <a:buChar char="§"/>
            </a:pPr>
            <a:endParaRPr lang="fa-IR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fa-IR" dirty="0" smtClean="0"/>
              <a:t>برنامه ریزی روش نظامند و عقلایی بررسی آینده است تا معین شود چه کاری را می توان برای نیل به آینده مطلوب انجام داد.</a:t>
            </a:r>
          </a:p>
          <a:p>
            <a:pPr>
              <a:buFont typeface="Wingdings" panose="05000000000000000000" pitchFamily="2" charset="2"/>
              <a:buChar char="§"/>
            </a:pPr>
            <a:endParaRPr lang="fa-IR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اصل برنامه‌ریزی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68290" name="Picture 2" descr="http://managerial.ir/wp-content/gallery/manabe-resources/mohamad_akbari_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099" y="1481518"/>
            <a:ext cx="3086100" cy="4352926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4038600" y="2133600"/>
            <a:ext cx="48296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rtl="1">
              <a:buFont typeface="Wingdings" panose="05000000000000000000" pitchFamily="2" charset="2"/>
              <a:buChar char="q"/>
            </a:pPr>
            <a:r>
              <a:rPr lang="fa-IR" sz="2000" b="1" dirty="0">
                <a:solidFill>
                  <a:srgbClr val="FF0000"/>
                </a:solidFill>
                <a:cs typeface="B Mitra" panose="00000400000000000000" pitchFamily="2" charset="-78"/>
              </a:rPr>
              <a:t>اصل </a:t>
            </a:r>
            <a:r>
              <a:rPr lang="fa-IR" sz="2000" b="1" dirty="0" smtClean="0">
                <a:solidFill>
                  <a:srgbClr val="FF0000"/>
                </a:solidFill>
                <a:cs typeface="B Mitra" panose="00000400000000000000" pitchFamily="2" charset="-78"/>
              </a:rPr>
              <a:t>برنامه‌ريزي: </a:t>
            </a:r>
            <a:r>
              <a:rPr lang="fa-IR" sz="2000" dirty="0">
                <a:cs typeface="B Mitra" panose="00000400000000000000" pitchFamily="2" charset="-78"/>
              </a:rPr>
              <a:t>برای تحقق هدف، قبل از اقدام به استفاده از توان فيزيكي بايد با اقدام به </a:t>
            </a:r>
            <a:r>
              <a:rPr lang="fa-IR" sz="2000" dirty="0" smtClean="0">
                <a:cs typeface="B Mitra" panose="00000400000000000000" pitchFamily="2" charset="-78"/>
              </a:rPr>
              <a:t>برنامه‌ريزي </a:t>
            </a:r>
            <a:r>
              <a:rPr lang="fa-IR" sz="2000" dirty="0">
                <a:cs typeface="B Mitra" panose="00000400000000000000" pitchFamily="2" charset="-78"/>
              </a:rPr>
              <a:t>به حد کافی از </a:t>
            </a:r>
            <a:r>
              <a:rPr lang="fa-IR" sz="2000" dirty="0" smtClean="0">
                <a:cs typeface="B Mitra" panose="00000400000000000000" pitchFamily="2" charset="-78"/>
              </a:rPr>
              <a:t>توانايي‌های </a:t>
            </a:r>
            <a:r>
              <a:rPr lang="fa-IR" sz="2000" dirty="0">
                <a:cs typeface="B Mitra" panose="00000400000000000000" pitchFamily="2" charset="-78"/>
              </a:rPr>
              <a:t>ذهنی استفاده شود.</a:t>
            </a:r>
          </a:p>
          <a:p>
            <a:pPr marL="285750" indent="-285750" algn="just" rtl="1">
              <a:buFont typeface="Wingdings" panose="05000000000000000000" pitchFamily="2" charset="2"/>
              <a:buChar char="q"/>
            </a:pPr>
            <a:endParaRPr lang="fa-IR" sz="2000" b="1" dirty="0">
              <a:cs typeface="B Mitra" panose="00000400000000000000" pitchFamily="2" charset="-78"/>
            </a:endParaRPr>
          </a:p>
        </p:txBody>
      </p:sp>
      <p:pic>
        <p:nvPicPr>
          <p:cNvPr id="8" name="Picture 2" descr="http://mshirzad.ir/wp-content/uploads/2013/05/Picture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457039"/>
            <a:ext cx="4419600" cy="2403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 سه مشخصه عمده برنامه‌ریزی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1066800" y="2057400"/>
            <a:ext cx="7772400" cy="4572000"/>
          </a:xfrm>
        </p:spPr>
        <p:txBody>
          <a:bodyPr/>
          <a:lstStyle/>
          <a:p>
            <a:pPr marL="552450" indent="-55245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fa-IR" dirty="0" smtClean="0"/>
              <a:t>برنامه ریزی ماهیتاً با </a:t>
            </a:r>
            <a:r>
              <a:rPr lang="fa-IR" dirty="0" smtClean="0">
                <a:solidFill>
                  <a:srgbClr val="FF0000"/>
                </a:solidFill>
              </a:rPr>
              <a:t>پیش‌بینی</a:t>
            </a:r>
            <a:r>
              <a:rPr lang="fa-IR" dirty="0" smtClean="0"/>
              <a:t> همراه است.</a:t>
            </a:r>
          </a:p>
          <a:p>
            <a:pPr marL="552450" indent="-55245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fa-IR" dirty="0" smtClean="0"/>
              <a:t>برنامه ریزی یک فرایند </a:t>
            </a:r>
            <a:r>
              <a:rPr lang="fa-IR" dirty="0" smtClean="0">
                <a:solidFill>
                  <a:srgbClr val="FF0000"/>
                </a:solidFill>
              </a:rPr>
              <a:t>سیستماتیک</a:t>
            </a:r>
            <a:r>
              <a:rPr lang="fa-IR" dirty="0" smtClean="0"/>
              <a:t> است.</a:t>
            </a:r>
          </a:p>
          <a:p>
            <a:pPr marL="552450" indent="-55245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fa-IR" dirty="0" smtClean="0"/>
              <a:t>برنامه ریزی بر </a:t>
            </a:r>
            <a:r>
              <a:rPr lang="fa-IR" dirty="0" smtClean="0">
                <a:solidFill>
                  <a:srgbClr val="FF0000"/>
                </a:solidFill>
              </a:rPr>
              <a:t>نتایج مطلوب</a:t>
            </a:r>
            <a:r>
              <a:rPr lang="fa-IR" dirty="0" smtClean="0"/>
              <a:t> تاکید دارد.</a:t>
            </a:r>
            <a:endParaRPr lang="en-US" dirty="0" smtClean="0"/>
          </a:p>
          <a:p>
            <a:endParaRPr lang="fa-IR" dirty="0"/>
          </a:p>
        </p:txBody>
      </p:sp>
      <p:pic>
        <p:nvPicPr>
          <p:cNvPr id="14643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2438400" cy="43876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Footer Placeholder 3"/>
          <p:cNvSpPr txBox="1">
            <a:spLocks/>
          </p:cNvSpPr>
          <p:nvPr/>
        </p:nvSpPr>
        <p:spPr>
          <a:xfrm>
            <a:off x="4800600" y="4953000"/>
            <a:ext cx="3962400" cy="457200"/>
          </a:xfrm>
          <a:prstGeom prst="rect">
            <a:avLst/>
          </a:prstGeom>
        </p:spPr>
        <p:txBody>
          <a:bodyPr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Titr" pitchFamily="2" charset="-78"/>
                <a:hlinkClick r:id="rId3" action="ppaction://hlinkfile"/>
              </a:rPr>
              <a:t>پرسشنامه تمایل به برنامه ریزی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Titr" pitchFamily="2" charset="-78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ویژگی های برنامه خوب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r">
              <a:buNone/>
              <a:defRPr/>
            </a:pPr>
            <a:endParaRPr lang="fa-IR" dirty="0" smtClean="0"/>
          </a:p>
          <a:p>
            <a:pPr algn="r">
              <a:buNone/>
              <a:defRPr/>
            </a:pPr>
            <a:r>
              <a:rPr lang="fa-IR" dirty="0" smtClean="0"/>
              <a:t>1-</a:t>
            </a:r>
            <a:r>
              <a:rPr lang="fa-IR" dirty="0" smtClean="0">
                <a:solidFill>
                  <a:srgbClr val="FF0000"/>
                </a:solidFill>
              </a:rPr>
              <a:t> هدف‌هاي </a:t>
            </a:r>
            <a:r>
              <a:rPr lang="fa-IR" dirty="0" smtClean="0"/>
              <a:t>برنامه بايد </a:t>
            </a:r>
            <a:r>
              <a:rPr lang="fa-IR" dirty="0" smtClean="0">
                <a:solidFill>
                  <a:srgbClr val="FF0000"/>
                </a:solidFill>
              </a:rPr>
              <a:t>روشن</a:t>
            </a:r>
            <a:r>
              <a:rPr lang="fa-IR" dirty="0" smtClean="0"/>
              <a:t>، مشخص و قابل فهم باشد.</a:t>
            </a:r>
          </a:p>
          <a:p>
            <a:pPr algn="r">
              <a:buNone/>
              <a:defRPr/>
            </a:pPr>
            <a:r>
              <a:rPr lang="fa-IR" dirty="0" smtClean="0"/>
              <a:t>2- يك برنامه خوب بايد </a:t>
            </a:r>
            <a:r>
              <a:rPr lang="fa-IR" dirty="0" smtClean="0">
                <a:solidFill>
                  <a:srgbClr val="FF0000"/>
                </a:solidFill>
              </a:rPr>
              <a:t>ساده و جامع </a:t>
            </a:r>
            <a:r>
              <a:rPr lang="fa-IR" dirty="0" smtClean="0"/>
              <a:t>باشد.</a:t>
            </a:r>
          </a:p>
          <a:p>
            <a:pPr algn="r">
              <a:buNone/>
              <a:defRPr/>
            </a:pPr>
            <a:r>
              <a:rPr lang="fa-IR" dirty="0" smtClean="0"/>
              <a:t>3- برنامه بايد كاملاً متعادل و در عين حال </a:t>
            </a:r>
            <a:r>
              <a:rPr lang="fa-IR" dirty="0" smtClean="0">
                <a:solidFill>
                  <a:srgbClr val="FF0000"/>
                </a:solidFill>
              </a:rPr>
              <a:t>قابل انعطاف </a:t>
            </a:r>
            <a:r>
              <a:rPr lang="fa-IR" dirty="0" smtClean="0"/>
              <a:t>باشد.</a:t>
            </a:r>
          </a:p>
          <a:p>
            <a:pPr algn="r">
              <a:buNone/>
              <a:defRPr/>
            </a:pPr>
            <a:r>
              <a:rPr lang="fa-IR" dirty="0" smtClean="0"/>
              <a:t>4- هر برنامه بايد داراي </a:t>
            </a:r>
            <a:r>
              <a:rPr lang="fa-IR" dirty="0" smtClean="0">
                <a:solidFill>
                  <a:srgbClr val="FF0000"/>
                </a:solidFill>
              </a:rPr>
              <a:t>محدوديت زماني </a:t>
            </a:r>
            <a:r>
              <a:rPr lang="fa-IR" dirty="0" smtClean="0"/>
              <a:t>باشد.</a:t>
            </a:r>
          </a:p>
          <a:p>
            <a:pPr algn="r">
              <a:buNone/>
              <a:defRPr/>
            </a:pPr>
            <a:r>
              <a:rPr lang="fa-IR" dirty="0" smtClean="0"/>
              <a:t>5- برنامه بايد با </a:t>
            </a:r>
            <a:r>
              <a:rPr lang="fa-IR" dirty="0" smtClean="0">
                <a:solidFill>
                  <a:srgbClr val="FF0000"/>
                </a:solidFill>
              </a:rPr>
              <a:t>همكاري كاركنان </a:t>
            </a:r>
            <a:r>
              <a:rPr lang="fa-IR" dirty="0" smtClean="0"/>
              <a:t>تهيه شود.</a:t>
            </a:r>
          </a:p>
          <a:p>
            <a:pPr>
              <a:buNone/>
              <a:defRPr/>
            </a:pPr>
            <a:r>
              <a:rPr lang="fa-IR" dirty="0" smtClean="0"/>
              <a:t>6- </a:t>
            </a:r>
            <a:r>
              <a:rPr lang="fa-IR" dirty="0" smtClean="0">
                <a:solidFill>
                  <a:srgbClr val="FF0000"/>
                </a:solidFill>
              </a:rPr>
              <a:t>وحدت برنامه‌ريزي</a:t>
            </a:r>
            <a:r>
              <a:rPr lang="fa-IR" dirty="0" smtClean="0"/>
              <a:t> از جانب مديران مختلف در زمان‌هاي مورد تاكيد قرار گيرد.</a:t>
            </a:r>
          </a:p>
          <a:p>
            <a:pPr>
              <a:buNone/>
              <a:defRPr/>
            </a:pPr>
            <a:r>
              <a:rPr lang="fa-IR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>
              <a:buNone/>
            </a:pPr>
            <a:endParaRPr lang="fa-IR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چهار سوال مهم در برنامه‌ریزی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1524000" y="1828800"/>
            <a:ext cx="6858000" cy="3657600"/>
          </a:xfrm>
        </p:spPr>
        <p:txBody>
          <a:bodyPr/>
          <a:lstStyle/>
          <a:p>
            <a:pPr algn="r">
              <a:lnSpc>
                <a:spcPct val="150000"/>
              </a:lnSpc>
              <a:buClr>
                <a:schemeClr val="accent2"/>
              </a:buClr>
              <a:buSzPct val="140000"/>
              <a:buFont typeface="Wingdings" pitchFamily="2" charset="2"/>
              <a:buChar char="Ø"/>
            </a:pPr>
            <a:r>
              <a:rPr lang="fa-IR" dirty="0" smtClean="0"/>
              <a:t> کجا هستیم؟ </a:t>
            </a:r>
          </a:p>
          <a:p>
            <a:pPr algn="r">
              <a:lnSpc>
                <a:spcPct val="150000"/>
              </a:lnSpc>
              <a:buClr>
                <a:schemeClr val="accent2"/>
              </a:buClr>
              <a:buSzPct val="140000"/>
              <a:buFont typeface="Wingdings" pitchFamily="2" charset="2"/>
              <a:buChar char="Ø"/>
            </a:pPr>
            <a:r>
              <a:rPr lang="fa-IR" dirty="0" smtClean="0"/>
              <a:t>   به کجا می‌رویم؟</a:t>
            </a:r>
          </a:p>
          <a:p>
            <a:pPr algn="r">
              <a:lnSpc>
                <a:spcPct val="150000"/>
              </a:lnSpc>
              <a:buClr>
                <a:schemeClr val="accent2"/>
              </a:buClr>
              <a:buSzPct val="140000"/>
              <a:buFont typeface="Wingdings" pitchFamily="2" charset="2"/>
              <a:buChar char="Ø"/>
            </a:pPr>
            <a:r>
              <a:rPr lang="fa-IR" dirty="0" smtClean="0"/>
              <a:t>  چگونه به آنجا خواهیم رسید؟</a:t>
            </a:r>
          </a:p>
          <a:p>
            <a:pPr algn="r">
              <a:lnSpc>
                <a:spcPct val="150000"/>
              </a:lnSpc>
              <a:buClr>
                <a:schemeClr val="accent2"/>
              </a:buClr>
              <a:buSzPct val="140000"/>
              <a:buFont typeface="Wingdings" pitchFamily="2" charset="2"/>
              <a:buChar char="Ø"/>
            </a:pPr>
            <a:r>
              <a:rPr lang="fa-IR" dirty="0" smtClean="0"/>
              <a:t> چه چیزی به ما می‌گوید که به آنجا رسیدیم؟</a:t>
            </a:r>
            <a:endParaRPr lang="fa-IR" dirty="0"/>
          </a:p>
        </p:txBody>
      </p:sp>
      <p:pic>
        <p:nvPicPr>
          <p:cNvPr id="1443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085975"/>
            <a:ext cx="2095500" cy="2181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-76200"/>
            <a:ext cx="7772400" cy="1143000"/>
          </a:xfrm>
        </p:spPr>
        <p:txBody>
          <a:bodyPr/>
          <a:lstStyle/>
          <a:p>
            <a:r>
              <a:rPr lang="fa-IR" dirty="0" smtClean="0"/>
              <a:t> اهداف شش گانه برنامه ریزی در سازمان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4038600" y="1066800"/>
            <a:ext cx="1447800" cy="1295400"/>
          </a:xfrm>
          <a:prstGeom prst="ellipse">
            <a:avLst/>
          </a:prstGeom>
          <a:ln>
            <a:noFill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rtl="1"/>
            <a:r>
              <a:rPr lang="fa-IR" b="1" dirty="0">
                <a:cs typeface="B Nazanin" pitchFamily="2" charset="-78"/>
              </a:rPr>
              <a:t>تغییر </a:t>
            </a:r>
          </a:p>
          <a:p>
            <a:pPr algn="ctr"/>
            <a:r>
              <a:rPr lang="fa-IR" b="1" dirty="0">
                <a:cs typeface="B Nazanin" pitchFamily="2" charset="-78"/>
              </a:rPr>
              <a:t>محیط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8" name="Oval 6"/>
          <p:cNvSpPr>
            <a:spLocks noChangeArrowheads="1"/>
          </p:cNvSpPr>
          <p:nvPr/>
        </p:nvSpPr>
        <p:spPr bwMode="auto">
          <a:xfrm>
            <a:off x="3962400" y="3048000"/>
            <a:ext cx="1447800" cy="1295400"/>
          </a:xfrm>
          <a:prstGeom prst="ellipse">
            <a:avLst/>
          </a:prstGeom>
          <a:solidFill>
            <a:schemeClr val="tx2"/>
          </a:solidFill>
          <a:ln>
            <a:noFill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rtl="1"/>
            <a:r>
              <a:rPr lang="fa-IR" b="1" dirty="0">
                <a:cs typeface="B Nazanin" pitchFamily="2" charset="-78"/>
              </a:rPr>
              <a:t>اهداف</a:t>
            </a:r>
          </a:p>
          <a:p>
            <a:pPr algn="ctr" rtl="1"/>
            <a:r>
              <a:rPr lang="fa-IR" b="1" dirty="0">
                <a:cs typeface="B Nazanin" pitchFamily="2" charset="-78"/>
              </a:rPr>
              <a:t> </a:t>
            </a:r>
            <a:r>
              <a:rPr lang="fa-IR" b="1" dirty="0" smtClean="0">
                <a:cs typeface="B Nazanin" pitchFamily="2" charset="-78"/>
              </a:rPr>
              <a:t>برنامه‌ریزی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6477000" y="4191000"/>
            <a:ext cx="1447800" cy="1295400"/>
          </a:xfrm>
          <a:prstGeom prst="ellipse">
            <a:avLst/>
          </a:prstGeom>
          <a:ln>
            <a:noFill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rtl="1"/>
            <a:r>
              <a:rPr lang="fa-IR" b="1" dirty="0">
                <a:cs typeface="B Nazanin" pitchFamily="2" charset="-78"/>
              </a:rPr>
              <a:t>مقابله با</a:t>
            </a:r>
          </a:p>
          <a:p>
            <a:pPr algn="ctr"/>
            <a:r>
              <a:rPr lang="fa-IR" b="1" dirty="0">
                <a:cs typeface="B Nazanin" pitchFamily="2" charset="-78"/>
              </a:rPr>
              <a:t>تغییرات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10" name="Oval 8"/>
          <p:cNvSpPr>
            <a:spLocks noChangeArrowheads="1"/>
          </p:cNvSpPr>
          <p:nvPr/>
        </p:nvSpPr>
        <p:spPr bwMode="auto">
          <a:xfrm>
            <a:off x="1143000" y="4191000"/>
            <a:ext cx="1447800" cy="1295400"/>
          </a:xfrm>
          <a:prstGeom prst="ellipse">
            <a:avLst/>
          </a:prstGeom>
          <a:ln>
            <a:noFill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rtl="1"/>
            <a:r>
              <a:rPr lang="fa-IR" b="1" dirty="0">
                <a:cs typeface="B Nazanin" pitchFamily="2" charset="-78"/>
              </a:rPr>
              <a:t>کاهش</a:t>
            </a:r>
          </a:p>
          <a:p>
            <a:pPr algn="ctr" rtl="1"/>
            <a:r>
              <a:rPr lang="fa-IR" b="1" dirty="0">
                <a:cs typeface="B Nazanin" pitchFamily="2" charset="-78"/>
              </a:rPr>
              <a:t>ضایعات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11" name="Oval 9"/>
          <p:cNvSpPr>
            <a:spLocks noChangeArrowheads="1"/>
          </p:cNvSpPr>
          <p:nvPr/>
        </p:nvSpPr>
        <p:spPr bwMode="auto">
          <a:xfrm>
            <a:off x="6553200" y="1676400"/>
            <a:ext cx="1447800" cy="1295400"/>
          </a:xfrm>
          <a:prstGeom prst="ellipse">
            <a:avLst/>
          </a:prstGeom>
          <a:ln>
            <a:noFill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rtl="1"/>
            <a:r>
              <a:rPr lang="fa-IR" b="1" dirty="0" smtClean="0">
                <a:cs typeface="B Nazanin" pitchFamily="2" charset="-78"/>
              </a:rPr>
              <a:t>تعیین مسیر</a:t>
            </a:r>
            <a:endParaRPr lang="fa-IR" b="1" dirty="0">
              <a:cs typeface="B Nazanin" pitchFamily="2" charset="-78"/>
            </a:endParaRPr>
          </a:p>
          <a:p>
            <a:pPr algn="ctr"/>
            <a:endParaRPr lang="en-US" b="1" dirty="0">
              <a:cs typeface="B Nazanin" pitchFamily="2" charset="-78"/>
            </a:endParaRPr>
          </a:p>
        </p:txBody>
      </p:sp>
      <p:sp>
        <p:nvSpPr>
          <p:cNvPr id="12" name="Oval 10"/>
          <p:cNvSpPr>
            <a:spLocks noChangeArrowheads="1"/>
          </p:cNvSpPr>
          <p:nvPr/>
        </p:nvSpPr>
        <p:spPr bwMode="auto">
          <a:xfrm>
            <a:off x="1295400" y="1600200"/>
            <a:ext cx="1447800" cy="1295400"/>
          </a:xfrm>
          <a:prstGeom prst="ellipse">
            <a:avLst/>
          </a:prstGeom>
          <a:ln>
            <a:noFill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rtl="1"/>
            <a:r>
              <a:rPr lang="fa-IR" b="1" dirty="0">
                <a:cs typeface="B Nazanin" pitchFamily="2" charset="-78"/>
              </a:rPr>
              <a:t>تدوین</a:t>
            </a:r>
          </a:p>
          <a:p>
            <a:pPr algn="ctr" rtl="1"/>
            <a:r>
              <a:rPr lang="fa-IR" b="1" dirty="0">
                <a:cs typeface="B Nazanin" pitchFamily="2" charset="-78"/>
              </a:rPr>
              <a:t>استانداردها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13" name="Oval 11"/>
          <p:cNvSpPr>
            <a:spLocks noChangeArrowheads="1"/>
          </p:cNvSpPr>
          <p:nvPr/>
        </p:nvSpPr>
        <p:spPr bwMode="auto">
          <a:xfrm>
            <a:off x="3962400" y="5257800"/>
            <a:ext cx="1447800" cy="1295400"/>
          </a:xfrm>
          <a:prstGeom prst="ellipse">
            <a:avLst/>
          </a:prstGeom>
          <a:ln>
            <a:noFill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rtl="1"/>
            <a:r>
              <a:rPr lang="fa-IR" b="1" dirty="0">
                <a:cs typeface="B Nazanin" pitchFamily="2" charset="-78"/>
              </a:rPr>
              <a:t>افزایش کارایی</a:t>
            </a:r>
          </a:p>
          <a:p>
            <a:pPr algn="ctr" rtl="1"/>
            <a:r>
              <a:rPr lang="fa-IR" b="1" dirty="0">
                <a:cs typeface="B Nazanin" pitchFamily="2" charset="-78"/>
              </a:rPr>
              <a:t>و اثر بخشی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 flipH="1" flipV="1">
            <a:off x="2590800" y="2667000"/>
            <a:ext cx="1447800" cy="6858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endParaRPr lang="fa-IR" b="1"/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 flipH="1">
            <a:off x="2590800" y="3886200"/>
            <a:ext cx="1371600" cy="7620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endParaRPr lang="fa-IR" b="1"/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>
            <a:off x="4724400" y="4343400"/>
            <a:ext cx="0" cy="8382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endParaRPr lang="fa-IR" b="1"/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 flipV="1">
            <a:off x="4724400" y="2362200"/>
            <a:ext cx="0" cy="6858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endParaRPr lang="fa-IR" b="1"/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 flipV="1">
            <a:off x="5410200" y="2667000"/>
            <a:ext cx="1219200" cy="7620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endParaRPr lang="fa-IR" b="1"/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>
            <a:off x="5410200" y="3962400"/>
            <a:ext cx="1143000" cy="5334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endParaRPr lang="fa-IR" b="1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251906" name="Picture 2" descr="F:\Ali\Image\Interesting\582743657_failure_plann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3563" y="714375"/>
            <a:ext cx="5476875" cy="542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اصل تعهدات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fa-IR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رمز انتخاب مدت برنامه</a:t>
            </a:r>
            <a:r>
              <a:rPr lang="fa-IR" dirty="0" smtClean="0"/>
              <a:t>، توجه به اصل تعهدات است. </a:t>
            </a:r>
          </a:p>
          <a:p>
            <a:endParaRPr lang="en-US" dirty="0" smtClean="0"/>
          </a:p>
          <a:p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اصل تعهدات (</a:t>
            </a:r>
            <a:r>
              <a:rPr lang="en-US" b="1" dirty="0">
                <a:latin typeface="Times New Roman" panose="02020603050405020304" pitchFamily="18" charset="0"/>
                <a:ea typeface="Arial" charset="0"/>
                <a:cs typeface="Times New Roman" panose="02020603050405020304" pitchFamily="18" charset="0"/>
              </a:rPr>
              <a:t>Principle of </a:t>
            </a:r>
            <a:r>
              <a:rPr lang="en-US" b="1" dirty="0" smtClean="0">
                <a:latin typeface="Times New Roman" panose="02020603050405020304" pitchFamily="18" charset="0"/>
                <a:ea typeface="Arial" charset="0"/>
                <a:cs typeface="Times New Roman" panose="02020603050405020304" pitchFamily="18" charset="0"/>
              </a:rPr>
              <a:t>commitment</a:t>
            </a:r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fa-IR" dirty="0" smtClean="0"/>
              <a:t>بر اين مفهوم تأكيد دارد كه هر تصميم يك نوع تعهد است كه براي انجام آن معمولاً از سرمايه‌هاي مادي و معنوي سازمان ثروت و اعتبار استفاده مي‌شود. </a:t>
            </a:r>
          </a:p>
          <a:p>
            <a:endParaRPr lang="fa-IR" dirty="0" smtClean="0"/>
          </a:p>
          <a:p>
            <a:r>
              <a:rPr lang="fa-IR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هسته مركزي هر برنامه‌ريزي </a:t>
            </a:r>
            <a:r>
              <a:rPr lang="fa-IR" dirty="0" smtClean="0"/>
              <a:t>را تصميم‌ها و تعهداتي تشكيل مي‌دهند كه پيش از تصويب برنامه به اجرا در آيند. </a:t>
            </a:r>
          </a:p>
          <a:p>
            <a:endParaRPr lang="fa-IR" dirty="0" smtClean="0"/>
          </a:p>
          <a:p>
            <a:r>
              <a:rPr lang="fa-IR" dirty="0" smtClean="0"/>
              <a:t>«مديران آگاه» بايد بر اهميت رابطه ميان برنامه‌هاي بلندمدت و تصميم‌هاي اخذ شده در زمان حاضر، واقف باشند.</a:t>
            </a:r>
            <a:endParaRPr lang="en-US" dirty="0" smtClean="0"/>
          </a:p>
          <a:p>
            <a:endParaRPr lang="fa-IR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مراحل برنامه ریزی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066800" y="1397004"/>
          <a:ext cx="7010400" cy="4851396"/>
        </p:xfrm>
        <a:graphic>
          <a:graphicData uri="http://schemas.openxmlformats.org/drawingml/2006/table">
            <a:tbl>
              <a:tblPr rtl="1" firstRow="1" bandRow="1">
                <a:effectLst>
                  <a:innerShdw blurRad="114300">
                    <a:prstClr val="black"/>
                  </a:innerShdw>
                </a:effectLst>
                <a:tableStyleId>{5C22544A-7EE6-4342-B048-85BDC9FD1C3A}</a:tableStyleId>
              </a:tblPr>
              <a:tblGrid>
                <a:gridCol w="8888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12158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04283"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>
                          <a:cs typeface="B Nazanin" pitchFamily="2" charset="-78"/>
                        </a:rPr>
                        <a:t>1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آگاهی از فرصت‌ها و محدودیتها یا شناخت مقتضیات موجود</a:t>
                      </a:r>
                      <a:endParaRPr lang="fa-IR" sz="1800" dirty="0" smtClean="0">
                        <a:cs typeface="B Nazanin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4283"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>
                          <a:cs typeface="B Nazanin" pitchFamily="2" charset="-78"/>
                        </a:rPr>
                        <a:t>2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kumimoji="0" lang="fa-I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هدف گذاری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4283"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>
                          <a:cs typeface="B Nazanin" pitchFamily="2" charset="-78"/>
                        </a:rPr>
                        <a:t>3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kumimoji="0" lang="fa-I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جمع آوری اطلاعات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04283"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>
                          <a:cs typeface="B Nazanin" pitchFamily="2" charset="-78"/>
                        </a:rPr>
                        <a:t>4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kumimoji="0" lang="fa-I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طبقه بندی و تحلیل (اطلاعات)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4283"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>
                          <a:cs typeface="B Nazanin" pitchFamily="2" charset="-78"/>
                        </a:rPr>
                        <a:t>5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kumimoji="0" lang="fa-I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مفروضات درباره آینده محیط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4283"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>
                          <a:cs typeface="B Nazanin" pitchFamily="2" charset="-78"/>
                        </a:rPr>
                        <a:t>6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kumimoji="0" lang="fa-I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جستجوی بدیلها یا مجموعه اقدامات مختلف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04283"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>
                          <a:cs typeface="B Nazanin" pitchFamily="2" charset="-78"/>
                        </a:rPr>
                        <a:t>7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kumimoji="0" lang="fa-I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ارزیابی بدیلها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04283"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>
                          <a:cs typeface="B Nazanin" pitchFamily="2" charset="-78"/>
                        </a:rPr>
                        <a:t>8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kumimoji="0" lang="fa-I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انتخاب بهترین بدیل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04283"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>
                          <a:cs typeface="B Nazanin" pitchFamily="2" charset="-78"/>
                        </a:rPr>
                        <a:t>9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kumimoji="0" lang="fa-I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تدوین برنامه‌های پشتیبانی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04283"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>
                          <a:cs typeface="B Nazanin" pitchFamily="2" charset="-78"/>
                        </a:rPr>
                        <a:t>10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kumimoji="0" lang="fa-I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تنظيم توالي فعاليت‌ها و جداول زمان بندي بطور تفصيلي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04283"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>
                          <a:cs typeface="B Nazanin" pitchFamily="2" charset="-78"/>
                        </a:rPr>
                        <a:t>11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kumimoji="0" lang="fa-I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بودجه بندی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404283"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>
                          <a:cs typeface="B Nazanin" pitchFamily="2" charset="-78"/>
                        </a:rPr>
                        <a:t>12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kumimoji="0" lang="fa-I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itchFamily="2" charset="-78"/>
                        </a:rPr>
                        <a:t> پیگیری پیشرفت کار</a:t>
                      </a:r>
                      <a:endParaRPr lang="fa-IR" sz="1800" dirty="0">
                        <a:cs typeface="B Nazanin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هدفگذاری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505200" y="1447800"/>
            <a:ext cx="5181600" cy="45720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endParaRPr lang="fa-IR" dirty="0" smtClean="0"/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fa-IR" dirty="0" smtClean="0"/>
              <a:t> تقسيم بندي اهداف در برنامه ها: </a:t>
            </a:r>
          </a:p>
          <a:p>
            <a:pPr>
              <a:lnSpc>
                <a:spcPct val="90000"/>
              </a:lnSpc>
              <a:buNone/>
            </a:pPr>
            <a:endParaRPr lang="en-US" dirty="0" smtClean="0"/>
          </a:p>
          <a:p>
            <a:pPr algn="ctr">
              <a:lnSpc>
                <a:spcPct val="90000"/>
              </a:lnSpc>
              <a:buNone/>
            </a:pPr>
            <a:r>
              <a:rPr lang="fa-IR" b="1" u="sng" dirty="0" smtClean="0"/>
              <a:t>اهداف كلي            </a:t>
            </a:r>
            <a:r>
              <a:rPr lang="fa-IR" u="sng" dirty="0" smtClean="0">
                <a:cs typeface="+mn-cs"/>
              </a:rPr>
              <a:t>(</a:t>
            </a:r>
            <a:r>
              <a:rPr lang="en-US" u="sng" dirty="0" smtClean="0">
                <a:latin typeface="Copperplate Gothic Bold" pitchFamily="34" charset="0"/>
                <a:cs typeface="+mn-cs"/>
              </a:rPr>
              <a:t>Goals</a:t>
            </a:r>
            <a:r>
              <a:rPr lang="fa-IR" u="sng" dirty="0" smtClean="0">
                <a:cs typeface="+mn-cs"/>
              </a:rPr>
              <a:t>)</a:t>
            </a:r>
            <a:r>
              <a:rPr lang="fa-IR" dirty="0" smtClean="0">
                <a:cs typeface="+mn-cs"/>
              </a:rPr>
              <a:t> </a:t>
            </a:r>
          </a:p>
          <a:p>
            <a:pPr algn="ctr">
              <a:lnSpc>
                <a:spcPct val="90000"/>
              </a:lnSpc>
              <a:buNone/>
            </a:pPr>
            <a:endParaRPr lang="fa-IR" dirty="0" smtClean="0">
              <a:cs typeface="+mn-cs"/>
            </a:endParaRPr>
          </a:p>
          <a:p>
            <a:pPr algn="ctr">
              <a:lnSpc>
                <a:spcPct val="90000"/>
              </a:lnSpc>
              <a:buNone/>
            </a:pPr>
            <a:r>
              <a:rPr lang="fa-IR" dirty="0" smtClean="0"/>
              <a:t>و </a:t>
            </a:r>
          </a:p>
          <a:p>
            <a:pPr algn="ctr">
              <a:lnSpc>
                <a:spcPct val="90000"/>
              </a:lnSpc>
              <a:buNone/>
            </a:pPr>
            <a:endParaRPr lang="fa-IR" dirty="0" smtClean="0"/>
          </a:p>
          <a:p>
            <a:pPr algn="ctr">
              <a:lnSpc>
                <a:spcPct val="90000"/>
              </a:lnSpc>
              <a:buNone/>
            </a:pPr>
            <a:r>
              <a:rPr lang="fa-IR" b="1" u="sng" dirty="0" smtClean="0"/>
              <a:t>اهداف عيني         </a:t>
            </a:r>
            <a:r>
              <a:rPr lang="fa-IR" u="sng" dirty="0" smtClean="0">
                <a:cs typeface="+mn-cs"/>
              </a:rPr>
              <a:t>(</a:t>
            </a:r>
            <a:r>
              <a:rPr lang="en-US" u="sng" dirty="0" smtClean="0">
                <a:latin typeface="Copperplate Gothic Bold" pitchFamily="34" charset="0"/>
                <a:cs typeface="+mn-cs"/>
              </a:rPr>
              <a:t>Objectives</a:t>
            </a:r>
            <a:r>
              <a:rPr lang="fa-IR" u="sng" dirty="0" smtClean="0">
                <a:cs typeface="+mn-cs"/>
              </a:rPr>
              <a:t>)</a:t>
            </a:r>
          </a:p>
          <a:p>
            <a:pPr>
              <a:lnSpc>
                <a:spcPct val="90000"/>
              </a:lnSpc>
              <a:buNone/>
            </a:pPr>
            <a:r>
              <a:rPr lang="fa-IR" dirty="0" smtClean="0"/>
              <a:t> </a:t>
            </a:r>
            <a:endParaRPr lang="en-US" dirty="0" smtClean="0"/>
          </a:p>
          <a:p>
            <a:endParaRPr lang="fa-IR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667000"/>
            <a:ext cx="3262908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اهداف كلي     (</a:t>
            </a:r>
            <a:r>
              <a:rPr lang="en-US" b="1" dirty="0" smtClean="0">
                <a:cs typeface="+mn-cs"/>
              </a:rPr>
              <a:t>Goals</a:t>
            </a:r>
            <a:r>
              <a:rPr lang="fa-IR" dirty="0" smtClean="0"/>
              <a:t>)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581400" y="1447800"/>
            <a:ext cx="5105400" cy="4572000"/>
          </a:xfrm>
        </p:spPr>
        <p:txBody>
          <a:bodyPr>
            <a:normAutofit/>
          </a:bodyPr>
          <a:lstStyle/>
          <a:p>
            <a:pPr lvl="1">
              <a:lnSpc>
                <a:spcPct val="130000"/>
              </a:lnSpc>
            </a:pPr>
            <a:endParaRPr lang="fa-IR" dirty="0" smtClean="0"/>
          </a:p>
          <a:p>
            <a:pPr lvl="1">
              <a:lnSpc>
                <a:spcPct val="130000"/>
              </a:lnSpc>
            </a:pPr>
            <a:r>
              <a:rPr lang="fa-IR" dirty="0" smtClean="0">
                <a:solidFill>
                  <a:srgbClr val="FF0000"/>
                </a:solidFill>
              </a:rPr>
              <a:t>جهت گيري هاي بنيادي </a:t>
            </a:r>
            <a:r>
              <a:rPr lang="fa-IR" dirty="0" smtClean="0"/>
              <a:t>و فراگير سازمان را معين مي كند.</a:t>
            </a:r>
          </a:p>
          <a:p>
            <a:pPr lvl="1">
              <a:lnSpc>
                <a:spcPct val="130000"/>
              </a:lnSpc>
            </a:pPr>
            <a:endParaRPr lang="fa-IR" dirty="0" smtClean="0"/>
          </a:p>
          <a:p>
            <a:pPr lvl="1">
              <a:lnSpc>
                <a:spcPct val="130000"/>
              </a:lnSpc>
            </a:pPr>
            <a:r>
              <a:rPr lang="fa-IR" dirty="0" smtClean="0"/>
              <a:t>  توجه به </a:t>
            </a:r>
            <a:r>
              <a:rPr lang="fa-IR" dirty="0" smtClean="0">
                <a:solidFill>
                  <a:srgbClr val="FF0000"/>
                </a:solidFill>
              </a:rPr>
              <a:t>ارزش هايي </a:t>
            </a:r>
            <a:r>
              <a:rPr lang="fa-IR" dirty="0" smtClean="0"/>
              <a:t>دارند كه ميخواهيم به آنها دست يابيم. </a:t>
            </a:r>
          </a:p>
          <a:p>
            <a:pPr lvl="1">
              <a:lnSpc>
                <a:spcPct val="130000"/>
              </a:lnSpc>
            </a:pPr>
            <a:r>
              <a:rPr lang="fa-IR" dirty="0" smtClean="0"/>
              <a:t> خيلي قابل اندازه گيري نيستند. </a:t>
            </a:r>
          </a:p>
          <a:p>
            <a:pPr lvl="1">
              <a:lnSpc>
                <a:spcPct val="130000"/>
              </a:lnSpc>
            </a:pPr>
            <a:endParaRPr lang="fa-IR" dirty="0" smtClean="0"/>
          </a:p>
          <a:p>
            <a:pPr lvl="1">
              <a:lnSpc>
                <a:spcPct val="130000"/>
              </a:lnSpc>
            </a:pPr>
            <a:r>
              <a:rPr lang="fa-IR" dirty="0" smtClean="0">
                <a:solidFill>
                  <a:srgbClr val="FF0000"/>
                </a:solidFill>
              </a:rPr>
              <a:t>محدوديت زماني نداشته </a:t>
            </a:r>
            <a:r>
              <a:rPr lang="fa-IR" dirty="0" smtClean="0"/>
              <a:t>و ضرورتاً هم قابل دسترسي نمي باشد.</a:t>
            </a:r>
            <a:endParaRPr lang="fa-IR" dirty="0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524000"/>
            <a:ext cx="3048000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a-IR" dirty="0" smtClean="0"/>
              <a:t>اهداف عيني یا اختصاصی  (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r>
              <a:rPr lang="fa-IR" dirty="0" smtClean="0"/>
              <a:t>)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lvl="1">
              <a:lnSpc>
                <a:spcPct val="110000"/>
              </a:lnSpc>
              <a:buClr>
                <a:schemeClr val="tx2"/>
              </a:buClr>
              <a:buFont typeface="Wingdings" pitchFamily="2" charset="2"/>
              <a:buChar char="ü"/>
            </a:pPr>
            <a:endParaRPr lang="fa-IR" dirty="0" smtClean="0"/>
          </a:p>
          <a:p>
            <a:pPr lvl="1">
              <a:lnSpc>
                <a:spcPct val="11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fa-IR" dirty="0" smtClean="0"/>
              <a:t> </a:t>
            </a:r>
            <a:r>
              <a:rPr lang="fa-IR" dirty="0" smtClean="0">
                <a:solidFill>
                  <a:srgbClr val="FF0000"/>
                </a:solidFill>
              </a:rPr>
              <a:t>بياني مشخص </a:t>
            </a:r>
            <a:r>
              <a:rPr lang="fa-IR" dirty="0" smtClean="0"/>
              <a:t>از اقداماتي كه براي دستيابي به اهداف كلي سازمان بايد انجام شود.</a:t>
            </a:r>
          </a:p>
          <a:p>
            <a:pPr lvl="1">
              <a:lnSpc>
                <a:spcPct val="110000"/>
              </a:lnSpc>
              <a:buClr>
                <a:schemeClr val="tx2"/>
              </a:buClr>
              <a:buFont typeface="Wingdings" pitchFamily="2" charset="2"/>
              <a:buChar char="ü"/>
            </a:pPr>
            <a:endParaRPr lang="fa-IR" dirty="0" smtClean="0"/>
          </a:p>
          <a:p>
            <a:pPr lvl="1">
              <a:lnSpc>
                <a:spcPct val="11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fa-IR" dirty="0" smtClean="0"/>
              <a:t> </a:t>
            </a:r>
            <a:r>
              <a:rPr lang="fa-IR" dirty="0" smtClean="0">
                <a:solidFill>
                  <a:srgbClr val="FF0000"/>
                </a:solidFill>
              </a:rPr>
              <a:t>زير بناي فعاليتها </a:t>
            </a:r>
            <a:r>
              <a:rPr lang="fa-IR" dirty="0" smtClean="0"/>
              <a:t>دربرنامه عملياتي است</a:t>
            </a:r>
          </a:p>
          <a:p>
            <a:pPr lvl="1">
              <a:lnSpc>
                <a:spcPct val="110000"/>
              </a:lnSpc>
              <a:buClr>
                <a:schemeClr val="tx2"/>
              </a:buClr>
              <a:buFont typeface="Wingdings" pitchFamily="2" charset="2"/>
              <a:buChar char="ü"/>
            </a:pPr>
            <a:endParaRPr lang="fa-IR" dirty="0" smtClean="0"/>
          </a:p>
          <a:p>
            <a:pPr lvl="1">
              <a:lnSpc>
                <a:spcPct val="11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fa-IR" dirty="0" smtClean="0"/>
              <a:t> به مديريت امكان مي دهد كه بداند چه اتفاقي در حال رخ دادن است.</a:t>
            </a:r>
          </a:p>
          <a:p>
            <a:pPr lvl="1">
              <a:lnSpc>
                <a:spcPct val="110000"/>
              </a:lnSpc>
              <a:buClr>
                <a:schemeClr val="tx2"/>
              </a:buClr>
              <a:buFont typeface="Wingdings" pitchFamily="2" charset="2"/>
              <a:buChar char="ü"/>
            </a:pPr>
            <a:endParaRPr lang="fa-IR" dirty="0" smtClean="0"/>
          </a:p>
          <a:p>
            <a:pPr lvl="1">
              <a:lnSpc>
                <a:spcPct val="11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fa-IR" dirty="0" smtClean="0"/>
              <a:t> </a:t>
            </a:r>
            <a:r>
              <a:rPr lang="fa-IR" dirty="0" smtClean="0">
                <a:solidFill>
                  <a:srgbClr val="FF0000"/>
                </a:solidFill>
              </a:rPr>
              <a:t>مبنايي براي ارزشيابي </a:t>
            </a:r>
            <a:r>
              <a:rPr lang="fa-IR" dirty="0" smtClean="0"/>
              <a:t>ارائه ميدهند. </a:t>
            </a:r>
          </a:p>
          <a:p>
            <a:pPr lvl="1">
              <a:lnSpc>
                <a:spcPct val="110000"/>
              </a:lnSpc>
              <a:buClr>
                <a:schemeClr val="tx2"/>
              </a:buClr>
              <a:buFont typeface="Wingdings" pitchFamily="2" charset="2"/>
              <a:buChar char="ü"/>
            </a:pPr>
            <a:endParaRPr lang="fa-IR" dirty="0" smtClean="0"/>
          </a:p>
          <a:p>
            <a:pPr lvl="1">
              <a:lnSpc>
                <a:spcPct val="11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fa-IR" dirty="0" smtClean="0"/>
              <a:t> نتايج برنامه را مشخص مي‌كنند.</a:t>
            </a:r>
          </a:p>
          <a:p>
            <a:pPr lvl="1">
              <a:lnSpc>
                <a:spcPct val="110000"/>
              </a:lnSpc>
              <a:buClr>
                <a:schemeClr val="tx2"/>
              </a:buClr>
              <a:buFont typeface="Wingdings" pitchFamily="2" charset="2"/>
              <a:buChar char="ü"/>
            </a:pPr>
            <a:endParaRPr lang="fa-IR" dirty="0" smtClean="0"/>
          </a:p>
          <a:p>
            <a:pPr lvl="1">
              <a:lnSpc>
                <a:spcPct val="110000"/>
              </a:lnSpc>
              <a:buClr>
                <a:schemeClr val="tx2"/>
              </a:buClr>
              <a:buFont typeface="Wingdings" pitchFamily="2" charset="2"/>
              <a:buChar char="v"/>
            </a:pPr>
            <a:r>
              <a:rPr lang="fa-IR" dirty="0" smtClean="0">
                <a:hlinkClick r:id="rId2" action="ppaction://hlinkfile"/>
              </a:rPr>
              <a:t>اهمیت هدفگذاری</a:t>
            </a:r>
            <a:r>
              <a:rPr lang="fa-IR" dirty="0" smtClean="0"/>
              <a:t> در انگیزش کارکنان؟</a:t>
            </a:r>
          </a:p>
          <a:p>
            <a:pPr lvl="1">
              <a:lnSpc>
                <a:spcPct val="110000"/>
              </a:lnSpc>
              <a:buClr>
                <a:schemeClr val="tx2"/>
              </a:buClr>
              <a:buNone/>
            </a:pPr>
            <a:endParaRPr lang="fa-IR" dirty="0" smtClean="0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3962400"/>
            <a:ext cx="2895600" cy="19622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حداکثر تلاشت را انجام بده!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50882" name="Picture 2" descr="F:\Ali\Image\Interesting\0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524000"/>
            <a:ext cx="7758440" cy="4343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2075" tIns="46038" rIns="92075" bIns="46038" anchor="b"/>
          <a:lstStyle/>
          <a:p>
            <a:pPr eaLnBrk="1" hangingPunct="1"/>
            <a:r>
              <a:rPr lang="fa-IR" sz="4000" dirty="0" smtClean="0">
                <a:cs typeface="B Titr" pitchFamily="2" charset="-78"/>
              </a:rPr>
              <a:t>معيار هاي هدف عيني</a:t>
            </a:r>
            <a:endParaRPr lang="en-US" sz="4000" dirty="0" smtClean="0">
              <a:cs typeface="B Titr" pitchFamily="2" charset="-78"/>
            </a:endParaRPr>
          </a:p>
        </p:txBody>
      </p:sp>
      <p:sp>
        <p:nvSpPr>
          <p:cNvPr id="81924" name="AutoShape 4"/>
          <p:cNvSpPr>
            <a:spLocks noChangeArrowheads="1"/>
          </p:cNvSpPr>
          <p:nvPr/>
        </p:nvSpPr>
        <p:spPr bwMode="auto">
          <a:xfrm>
            <a:off x="3962400" y="2057400"/>
            <a:ext cx="4681538" cy="647700"/>
          </a:xfrm>
          <a:prstGeom prst="bracketPair">
            <a:avLst>
              <a:gd name="adj" fmla="val 16667"/>
            </a:avLst>
          </a:prstGeom>
          <a:solidFill>
            <a:schemeClr val="accent1">
              <a:alpha val="50195"/>
            </a:schemeClr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kumimoji="1" lang="fa-IR" sz="2800" b="1" dirty="0">
                <a:solidFill>
                  <a:srgbClr val="7030A0"/>
                </a:solidFill>
                <a:latin typeface="Times New Roman" pitchFamily="18" charset="0"/>
                <a:cs typeface="B Mitra" panose="00000400000000000000" pitchFamily="2" charset="-78"/>
              </a:rPr>
              <a:t>موضوع</a:t>
            </a:r>
            <a:r>
              <a:rPr kumimoji="1" lang="fa-IR" sz="2800" b="1" dirty="0">
                <a:latin typeface="Times New Roman" pitchFamily="18" charset="0"/>
                <a:cs typeface="B Mitra" panose="00000400000000000000" pitchFamily="2" charset="-78"/>
              </a:rPr>
              <a:t> و </a:t>
            </a:r>
            <a:r>
              <a:rPr kumimoji="1" lang="fa-IR" sz="2800" b="1" dirty="0">
                <a:solidFill>
                  <a:srgbClr val="7030A0"/>
                </a:solidFill>
                <a:latin typeface="Times New Roman" pitchFamily="18" charset="0"/>
                <a:cs typeface="B Mitra" panose="00000400000000000000" pitchFamily="2" charset="-78"/>
              </a:rPr>
              <a:t>گروه هدف </a:t>
            </a:r>
            <a:r>
              <a:rPr kumimoji="1" lang="fa-IR" sz="2800" b="1" dirty="0">
                <a:latin typeface="Times New Roman" pitchFamily="18" charset="0"/>
                <a:cs typeface="B Mitra" panose="00000400000000000000" pitchFamily="2" charset="-78"/>
              </a:rPr>
              <a:t>مشخص </a:t>
            </a:r>
            <a:r>
              <a:rPr kumimoji="1" lang="fa-IR" sz="2800" b="1" dirty="0" smtClean="0">
                <a:latin typeface="Times New Roman" pitchFamily="18" charset="0"/>
                <a:cs typeface="B Mitra" panose="00000400000000000000" pitchFamily="2" charset="-78"/>
              </a:rPr>
              <a:t>باشد.</a:t>
            </a:r>
            <a:endParaRPr kumimoji="1" lang="fa-IR" sz="2800" b="1" dirty="0">
              <a:latin typeface="Times New Roman" pitchFamily="18" charset="0"/>
              <a:cs typeface="B Mitra" panose="00000400000000000000" pitchFamily="2" charset="-78"/>
            </a:endParaRPr>
          </a:p>
        </p:txBody>
      </p:sp>
      <p:sp>
        <p:nvSpPr>
          <p:cNvPr id="81925" name="AutoShape 5"/>
          <p:cNvSpPr>
            <a:spLocks noChangeArrowheads="1"/>
          </p:cNvSpPr>
          <p:nvPr/>
        </p:nvSpPr>
        <p:spPr bwMode="auto">
          <a:xfrm>
            <a:off x="3962400" y="2921000"/>
            <a:ext cx="4681538" cy="647700"/>
          </a:xfrm>
          <a:prstGeom prst="bracketPair">
            <a:avLst>
              <a:gd name="adj" fmla="val 16667"/>
            </a:avLst>
          </a:prstGeom>
          <a:solidFill>
            <a:schemeClr val="accent1">
              <a:alpha val="50195"/>
            </a:schemeClr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kumimoji="1" lang="fa-IR" sz="2800" b="1" dirty="0">
                <a:solidFill>
                  <a:srgbClr val="7030A0"/>
                </a:solidFill>
                <a:latin typeface="Times New Roman" pitchFamily="18" charset="0"/>
                <a:cs typeface="B Mitra" panose="00000400000000000000" pitchFamily="2" charset="-78"/>
              </a:rPr>
              <a:t>قابل </a:t>
            </a:r>
            <a:r>
              <a:rPr kumimoji="1" lang="fa-IR" sz="2800" b="1" dirty="0" smtClean="0">
                <a:solidFill>
                  <a:srgbClr val="7030A0"/>
                </a:solidFill>
                <a:latin typeface="Times New Roman" pitchFamily="18" charset="0"/>
                <a:cs typeface="B Mitra" panose="00000400000000000000" pitchFamily="2" charset="-78"/>
              </a:rPr>
              <a:t>اندازه‌گيري </a:t>
            </a:r>
            <a:r>
              <a:rPr kumimoji="1" lang="fa-IR" sz="2800" b="1" dirty="0" smtClean="0">
                <a:latin typeface="Times New Roman" pitchFamily="18" charset="0"/>
                <a:cs typeface="B Mitra" panose="00000400000000000000" pitchFamily="2" charset="-78"/>
              </a:rPr>
              <a:t>باشد.</a:t>
            </a:r>
            <a:endParaRPr kumimoji="1" lang="en-US" sz="2800" b="1" dirty="0">
              <a:latin typeface="Times New Roman" pitchFamily="18" charset="0"/>
              <a:cs typeface="B Mitra" panose="00000400000000000000" pitchFamily="2" charset="-78"/>
            </a:endParaRPr>
          </a:p>
        </p:txBody>
      </p:sp>
      <p:sp>
        <p:nvSpPr>
          <p:cNvPr id="81926" name="AutoShape 6"/>
          <p:cNvSpPr>
            <a:spLocks noChangeArrowheads="1"/>
          </p:cNvSpPr>
          <p:nvPr/>
        </p:nvSpPr>
        <p:spPr bwMode="auto">
          <a:xfrm>
            <a:off x="3962400" y="3857625"/>
            <a:ext cx="4681538" cy="647700"/>
          </a:xfrm>
          <a:prstGeom prst="bracketPair">
            <a:avLst>
              <a:gd name="adj" fmla="val 16667"/>
            </a:avLst>
          </a:prstGeom>
          <a:solidFill>
            <a:schemeClr val="accent1">
              <a:alpha val="50195"/>
            </a:schemeClr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kumimoji="1" lang="fa-IR" sz="2800" b="1" dirty="0">
                <a:solidFill>
                  <a:srgbClr val="7030A0"/>
                </a:solidFill>
                <a:latin typeface="Times New Roman" pitchFamily="18" charset="0"/>
                <a:cs typeface="B Mitra" panose="00000400000000000000" pitchFamily="2" charset="-78"/>
              </a:rPr>
              <a:t>قابل دسترسي </a:t>
            </a:r>
            <a:r>
              <a:rPr kumimoji="1" lang="fa-IR" sz="2800" b="1" dirty="0" smtClean="0">
                <a:latin typeface="Times New Roman" pitchFamily="18" charset="0"/>
                <a:cs typeface="B Mitra" panose="00000400000000000000" pitchFamily="2" charset="-78"/>
              </a:rPr>
              <a:t>باشد.</a:t>
            </a:r>
            <a:endParaRPr kumimoji="1" lang="en-US" sz="2800" b="1" dirty="0">
              <a:latin typeface="Times New Roman" pitchFamily="18" charset="0"/>
              <a:cs typeface="B Mitra" panose="00000400000000000000" pitchFamily="2" charset="-78"/>
            </a:endParaRPr>
          </a:p>
        </p:txBody>
      </p:sp>
      <p:sp>
        <p:nvSpPr>
          <p:cNvPr id="81927" name="AutoShape 7"/>
          <p:cNvSpPr>
            <a:spLocks noChangeArrowheads="1"/>
          </p:cNvSpPr>
          <p:nvPr/>
        </p:nvSpPr>
        <p:spPr bwMode="auto">
          <a:xfrm>
            <a:off x="3962400" y="4794250"/>
            <a:ext cx="4681538" cy="647700"/>
          </a:xfrm>
          <a:prstGeom prst="bracketPair">
            <a:avLst>
              <a:gd name="adj" fmla="val 16667"/>
            </a:avLst>
          </a:prstGeom>
          <a:solidFill>
            <a:schemeClr val="accent1">
              <a:alpha val="50195"/>
            </a:schemeClr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kumimoji="1" lang="fa-IR" sz="2800" b="1" dirty="0" smtClean="0">
                <a:solidFill>
                  <a:srgbClr val="7030A0"/>
                </a:solidFill>
                <a:latin typeface="Times New Roman" pitchFamily="18" charset="0"/>
                <a:cs typeface="B Mitra" panose="00000400000000000000" pitchFamily="2" charset="-78"/>
              </a:rPr>
              <a:t>واقع‌گرايانه </a:t>
            </a:r>
            <a:r>
              <a:rPr kumimoji="1" lang="fa-IR" sz="2800" b="1" dirty="0" smtClean="0">
                <a:latin typeface="Times New Roman" pitchFamily="18" charset="0"/>
                <a:cs typeface="B Mitra" panose="00000400000000000000" pitchFamily="2" charset="-78"/>
              </a:rPr>
              <a:t>باشد.</a:t>
            </a:r>
            <a:endParaRPr kumimoji="1" lang="en-US" sz="2800" b="1" dirty="0">
              <a:latin typeface="Times New Roman" pitchFamily="18" charset="0"/>
              <a:cs typeface="B Mitra" panose="00000400000000000000" pitchFamily="2" charset="-78"/>
            </a:endParaRPr>
          </a:p>
        </p:txBody>
      </p:sp>
      <p:sp>
        <p:nvSpPr>
          <p:cNvPr id="53256" name="AutoShape 8"/>
          <p:cNvSpPr>
            <a:spLocks noChangeArrowheads="1"/>
          </p:cNvSpPr>
          <p:nvPr/>
        </p:nvSpPr>
        <p:spPr bwMode="auto">
          <a:xfrm>
            <a:off x="3962400" y="5729287"/>
            <a:ext cx="4681538" cy="647700"/>
          </a:xfrm>
          <a:prstGeom prst="bracketPair">
            <a:avLst>
              <a:gd name="adj" fmla="val 16667"/>
            </a:avLst>
          </a:prstGeom>
          <a:solidFill>
            <a:schemeClr val="accent1">
              <a:alpha val="50195"/>
            </a:schemeClr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rtl="1"/>
            <a:r>
              <a:rPr kumimoji="1" lang="fa-IR" sz="2800" b="1" dirty="0">
                <a:solidFill>
                  <a:srgbClr val="7030A0"/>
                </a:solidFill>
                <a:latin typeface="Times New Roman" pitchFamily="18" charset="0"/>
                <a:cs typeface="B Mitra" panose="00000400000000000000" pitchFamily="2" charset="-78"/>
              </a:rPr>
              <a:t>محدود به زمان </a:t>
            </a:r>
            <a:r>
              <a:rPr kumimoji="1" lang="fa-IR" sz="2800" b="1" dirty="0" smtClean="0">
                <a:latin typeface="Times New Roman" pitchFamily="18" charset="0"/>
                <a:cs typeface="B Mitra" panose="00000400000000000000" pitchFamily="2" charset="-78"/>
              </a:rPr>
              <a:t>باشد.</a:t>
            </a:r>
            <a:endParaRPr kumimoji="1" lang="en-US" sz="2800" b="1" dirty="0">
              <a:latin typeface="Times New Roman" pitchFamily="18" charset="0"/>
              <a:cs typeface="B Mitra" panose="00000400000000000000" pitchFamily="2" charset="-78"/>
            </a:endParaRPr>
          </a:p>
        </p:txBody>
      </p:sp>
      <p:pic>
        <p:nvPicPr>
          <p:cNvPr id="1126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154305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133600"/>
            <a:ext cx="3025333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054100"/>
            <a:ext cx="8375073" cy="5118100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outerShdw blurRad="44450" dist="27940" dir="5400000" algn="ctr">
              <a:schemeClr val="accent1">
                <a:lumMod val="40000"/>
                <a:lumOff val="60000"/>
                <a:alpha val="32000"/>
              </a:scheme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914400" y="228600"/>
            <a:ext cx="7772400" cy="808038"/>
          </a:xfrm>
          <a:prstGeom prst="rect">
            <a:avLst/>
          </a:prstGeom>
        </p:spPr>
        <p:txBody>
          <a:bodyPr lIns="92075" tIns="46038" rIns="92075" bIns="46038" anchor="b" anchorCtr="0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اهداف عملیاتی در یک واحد حروفچینی و صفحه آرایی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dirty="0" smtClean="0">
                <a:cs typeface="B Titr" pitchFamily="2" charset="-78"/>
              </a:rPr>
              <a:t>انواع برنامه ريزي</a:t>
            </a:r>
            <a:endParaRPr lang="en-US" dirty="0" smtClean="0">
              <a:cs typeface="B Titr" pitchFamily="2" charset="-78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7772400" cy="4572000"/>
          </a:xfrm>
        </p:spPr>
        <p:txBody>
          <a:bodyPr>
            <a:normAutofit/>
          </a:bodyPr>
          <a:lstStyle/>
          <a:p>
            <a:pPr algn="r" rtl="1" eaLnBrk="1" hangingPunct="1">
              <a:buFontTx/>
              <a:buNone/>
            </a:pPr>
            <a:endParaRPr lang="fa-IR" dirty="0" smtClean="0"/>
          </a:p>
          <a:p>
            <a:pPr algn="r" rtl="1" eaLnBrk="1" hangingPunct="1">
              <a:buFontTx/>
              <a:buNone/>
            </a:pPr>
            <a:r>
              <a:rPr lang="fa-IR" dirty="0" smtClean="0"/>
              <a:t>                     </a:t>
            </a:r>
          </a:p>
          <a:p>
            <a:pPr algn="r">
              <a:buNone/>
            </a:pPr>
            <a:r>
              <a:rPr lang="fa-IR" dirty="0"/>
              <a:t> </a:t>
            </a:r>
            <a:r>
              <a:rPr lang="fa-IR" dirty="0" smtClean="0"/>
              <a:t>                                              </a:t>
            </a:r>
            <a:r>
              <a:rPr lang="fa-IR" b="1" dirty="0" smtClean="0"/>
              <a:t>برنامه‌ريزي </a:t>
            </a:r>
            <a:r>
              <a:rPr lang="fa-IR" b="1" dirty="0"/>
              <a:t>استراتژيک</a:t>
            </a:r>
            <a:endParaRPr lang="fa-IR" b="1" dirty="0" smtClean="0"/>
          </a:p>
          <a:p>
            <a:pPr algn="r" rtl="1" eaLnBrk="1" hangingPunct="1">
              <a:buFontTx/>
              <a:buNone/>
            </a:pPr>
            <a:r>
              <a:rPr lang="fa-IR" b="1" dirty="0" smtClean="0"/>
              <a:t>     1)  برنامه‌ريزي جامع          </a:t>
            </a:r>
          </a:p>
          <a:p>
            <a:pPr algn="r" rtl="1" eaLnBrk="1" hangingPunct="1">
              <a:buFontTx/>
              <a:buNone/>
            </a:pPr>
            <a:r>
              <a:rPr lang="fa-IR" b="1" dirty="0" smtClean="0"/>
              <a:t>                                                برنامه‌ريزي دراز مدت</a:t>
            </a:r>
          </a:p>
          <a:p>
            <a:pPr algn="r" rtl="1" eaLnBrk="1" hangingPunct="1">
              <a:buFontTx/>
              <a:buNone/>
            </a:pPr>
            <a:r>
              <a:rPr lang="fa-IR" b="1" dirty="0" smtClean="0"/>
              <a:t> </a:t>
            </a:r>
          </a:p>
          <a:p>
            <a:pPr algn="r" rtl="1" eaLnBrk="1" hangingPunct="1">
              <a:buFontTx/>
              <a:buNone/>
            </a:pPr>
            <a:r>
              <a:rPr lang="fa-IR" b="1" dirty="0" smtClean="0"/>
              <a:t>    2 ) برنامه‌ريزي عملياتي</a:t>
            </a:r>
            <a:endParaRPr lang="en-US" b="1" dirty="0" smtClean="0"/>
          </a:p>
        </p:txBody>
      </p:sp>
      <p:sp>
        <p:nvSpPr>
          <p:cNvPr id="10244" name="AutoShape 4"/>
          <p:cNvSpPr>
            <a:spLocks/>
          </p:cNvSpPr>
          <p:nvPr/>
        </p:nvSpPr>
        <p:spPr bwMode="auto">
          <a:xfrm>
            <a:off x="5776912" y="1806266"/>
            <a:ext cx="361950" cy="2232025"/>
          </a:xfrm>
          <a:prstGeom prst="rightBrace">
            <a:avLst>
              <a:gd name="adj1" fmla="val 51389"/>
              <a:gd name="adj2" fmla="val 50000"/>
            </a:avLst>
          </a:prstGeom>
          <a:ln>
            <a:headEnd/>
            <a:tailE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pic>
        <p:nvPicPr>
          <p:cNvPr id="142337" name="Picture 1" descr="F:\Ali\Image\Presentation\teambuilding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4038600"/>
            <a:ext cx="2695575" cy="24061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انواع برنامه‌ريزي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endParaRPr lang="fa-IR" b="1" dirty="0" smtClean="0">
              <a:solidFill>
                <a:srgbClr val="FF0000"/>
              </a:solidFill>
            </a:endParaRP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fa-IR" b="1" dirty="0" smtClean="0">
                <a:solidFill>
                  <a:srgbClr val="FF0000"/>
                </a:solidFill>
              </a:rPr>
              <a:t> </a:t>
            </a:r>
            <a:r>
              <a:rPr lang="fa-IR" b="1" dirty="0" smtClean="0">
                <a:solidFill>
                  <a:srgbClr val="7030A0"/>
                </a:solidFill>
              </a:rPr>
              <a:t>از نظر زمانی </a:t>
            </a:r>
            <a:r>
              <a:rPr lang="fa-IR" dirty="0" smtClean="0"/>
              <a:t>(کوتاه مدت، میان مدت و بلند مدت)؛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endParaRPr lang="fa-IR" dirty="0" smtClean="0"/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fa-IR" dirty="0" smtClean="0"/>
              <a:t> </a:t>
            </a:r>
            <a:r>
              <a:rPr lang="fa-IR" b="1" dirty="0" smtClean="0">
                <a:solidFill>
                  <a:srgbClr val="7030A0"/>
                </a:solidFill>
              </a:rPr>
              <a:t>از نظر مکانی </a:t>
            </a:r>
            <a:r>
              <a:rPr lang="fa-IR" dirty="0" smtClean="0"/>
              <a:t>(کلان، بخشی، منطقه‌ای)؛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endParaRPr lang="fa-IR" dirty="0" smtClean="0"/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fa-IR" dirty="0" smtClean="0"/>
              <a:t> </a:t>
            </a:r>
            <a:r>
              <a:rPr lang="fa-IR" b="1" dirty="0" smtClean="0">
                <a:solidFill>
                  <a:srgbClr val="7030A0"/>
                </a:solidFill>
              </a:rPr>
              <a:t>از نظر حوزه عملکرد </a:t>
            </a:r>
            <a:r>
              <a:rPr lang="fa-IR" dirty="0" smtClean="0"/>
              <a:t>(اقتصادی، اجتماعی، سیاسی، فرهنگی)؛ و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endParaRPr lang="x-none" dirty="0" smtClean="0"/>
          </a:p>
          <a:p>
            <a:pPr marL="514350" indent="-514350">
              <a:buFont typeface="+mj-lt"/>
              <a:buAutoNum type="arabicPeriod"/>
            </a:pPr>
            <a:r>
              <a:rPr lang="fa-IR" b="1" dirty="0" smtClean="0">
                <a:solidFill>
                  <a:srgbClr val="7030A0"/>
                </a:solidFill>
              </a:rPr>
              <a:t>از نظر جهت برنامه ریزی </a:t>
            </a:r>
            <a:r>
              <a:rPr lang="fa-IR" dirty="0" smtClean="0"/>
              <a:t>(از داخل به خارج و از خارج به داخل، از بالا به پایین و از پایین به بالا).</a:t>
            </a:r>
            <a:endParaRPr lang="fa-IR" dirty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چرخه </a:t>
            </a:r>
            <a:r>
              <a:rPr lang="fa-IR" dirty="0"/>
              <a:t>برنامه‌ريزي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42690" name="Picture 2" descr="F:\Ali\Image\Presentation\844541014_pdca_cycl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1485900"/>
            <a:ext cx="5476875" cy="4762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سطوح </a:t>
            </a:r>
            <a:r>
              <a:rPr lang="fa-IR" dirty="0"/>
              <a:t>برنامه‌ريزي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3" descr="D:\Exports\002.bmp"/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 cstate="print"/>
          <a:srcRect t="-3688" b="-3688"/>
          <a:stretch>
            <a:fillRect/>
          </a:stretch>
        </p:blipFill>
        <p:spPr>
          <a:xfrm>
            <a:off x="2208213" y="1835150"/>
            <a:ext cx="5183187" cy="44894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برنامه‌ريزي استراتژیک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fa-IR" b="1" dirty="0" smtClean="0"/>
          </a:p>
          <a:p>
            <a:r>
              <a:rPr lang="fa-IR" b="1" dirty="0" smtClean="0"/>
              <a:t>در این برنامه‌ریزی اهداف و </a:t>
            </a:r>
            <a:r>
              <a:rPr lang="fa-IR" b="1" dirty="0" smtClean="0">
                <a:solidFill>
                  <a:srgbClr val="FF0000"/>
                </a:solidFill>
              </a:rPr>
              <a:t>خطوط کلی</a:t>
            </a:r>
            <a:r>
              <a:rPr lang="fa-IR" b="1" dirty="0" smtClean="0"/>
              <a:t> و </a:t>
            </a:r>
            <a:r>
              <a:rPr lang="fa-IR" b="1" dirty="0" smtClean="0">
                <a:solidFill>
                  <a:srgbClr val="FF0000"/>
                </a:solidFill>
              </a:rPr>
              <a:t>رسالت </a:t>
            </a:r>
            <a:r>
              <a:rPr lang="fa-IR" b="1" dirty="0" smtClean="0"/>
              <a:t>سازمان در </a:t>
            </a:r>
            <a:r>
              <a:rPr lang="fa-IR" b="1" dirty="0" smtClean="0">
                <a:solidFill>
                  <a:srgbClr val="FF0000"/>
                </a:solidFill>
              </a:rPr>
              <a:t>بلند مدت</a:t>
            </a:r>
            <a:r>
              <a:rPr lang="fa-IR" b="1" dirty="0" smtClean="0"/>
              <a:t> تعیین می‌شود این برنامه‌ریزی جامعیت داشته و در سطوح </a:t>
            </a:r>
            <a:r>
              <a:rPr lang="fa-IR" b="1" dirty="0" smtClean="0">
                <a:solidFill>
                  <a:srgbClr val="FF0000"/>
                </a:solidFill>
              </a:rPr>
              <a:t>مدیریت ارشد</a:t>
            </a:r>
            <a:r>
              <a:rPr lang="fa-IR" b="1" dirty="0" smtClean="0"/>
              <a:t> سازمان شکل می‌گیرد و چارچوبی برای برنامه ریزی تاکتیکی و عملیاتی است.</a:t>
            </a:r>
            <a:endParaRPr lang="en-US" b="1" dirty="0" smtClean="0"/>
          </a:p>
          <a:p>
            <a:endParaRPr lang="fa-IR" dirty="0"/>
          </a:p>
        </p:txBody>
      </p:sp>
      <p:pic>
        <p:nvPicPr>
          <p:cNvPr id="1392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3115627"/>
            <a:ext cx="4343400" cy="2888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مدیریت استراتژیک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184772463"/>
              </p:ext>
            </p:extLst>
          </p:nvPr>
        </p:nvGraphicFramePr>
        <p:xfrm>
          <a:off x="1638300" y="1378424"/>
          <a:ext cx="6019800" cy="4793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 Box 17"/>
          <p:cNvSpPr txBox="1">
            <a:spLocks noChangeArrowheads="1"/>
          </p:cNvSpPr>
          <p:nvPr/>
        </p:nvSpPr>
        <p:spPr bwMode="auto">
          <a:xfrm>
            <a:off x="1981200" y="4491335"/>
            <a:ext cx="2362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sz="2400" b="1" dirty="0">
                <a:cs typeface="B Nazanin" pitchFamily="2" charset="-78"/>
              </a:rPr>
              <a:t>ارزیابی استراتژی</a:t>
            </a:r>
            <a:endParaRPr lang="en-US" sz="2400" b="1" dirty="0">
              <a:cs typeface="B Nazanin" pitchFamily="2" charset="-78"/>
            </a:endParaRPr>
          </a:p>
        </p:txBody>
      </p:sp>
      <p:sp>
        <p:nvSpPr>
          <p:cNvPr id="10" name="Text Box 18"/>
          <p:cNvSpPr txBox="1">
            <a:spLocks noChangeArrowheads="1"/>
          </p:cNvSpPr>
          <p:nvPr/>
        </p:nvSpPr>
        <p:spPr bwMode="auto">
          <a:xfrm>
            <a:off x="4876800" y="4491335"/>
            <a:ext cx="2438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sz="2400" b="1" dirty="0">
                <a:cs typeface="B Nazanin" pitchFamily="2" charset="-78"/>
              </a:rPr>
              <a:t>اجرای استراتژی</a:t>
            </a:r>
            <a:endParaRPr lang="en-US" sz="2400" b="1" dirty="0">
              <a:cs typeface="B Nazanin" pitchFamily="2" charset="-78"/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3505200" y="2510135"/>
            <a:ext cx="2209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sz="2400" b="1" dirty="0">
                <a:cs typeface="B Nazanin" pitchFamily="2" charset="-78"/>
              </a:rPr>
              <a:t>تدوین استراتژی</a:t>
            </a:r>
            <a:endParaRPr lang="en-US" sz="2400" b="1" dirty="0">
              <a:cs typeface="B Nazanin" pitchFamily="2" charset="-78"/>
            </a:endParaRPr>
          </a:p>
        </p:txBody>
      </p:sp>
      <p:sp>
        <p:nvSpPr>
          <p:cNvPr id="12" name="Text Box 20"/>
          <p:cNvSpPr txBox="1">
            <a:spLocks noChangeArrowheads="1"/>
          </p:cNvSpPr>
          <p:nvPr/>
        </p:nvSpPr>
        <p:spPr bwMode="auto">
          <a:xfrm>
            <a:off x="3886200" y="3429000"/>
            <a:ext cx="1600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sz="2400" b="1" dirty="0">
                <a:cs typeface="B Nazanin" pitchFamily="2" charset="-78"/>
              </a:rPr>
              <a:t>مدیریت استراتژیک</a:t>
            </a:r>
            <a:endParaRPr lang="en-US" sz="2400" b="1" dirty="0">
              <a:cs typeface="B Nazanin" pitchFamily="2" charset="-78"/>
            </a:endParaRPr>
          </a:p>
        </p:txBody>
      </p:sp>
      <p:sp>
        <p:nvSpPr>
          <p:cNvPr id="13" name="Line 22"/>
          <p:cNvSpPr>
            <a:spLocks noChangeShapeType="1"/>
          </p:cNvSpPr>
          <p:nvPr/>
        </p:nvSpPr>
        <p:spPr bwMode="auto">
          <a:xfrm flipH="1">
            <a:off x="3657600" y="2819400"/>
            <a:ext cx="914400" cy="1676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pPr algn="ctr"/>
            <a:endParaRPr lang="fa-IR" sz="2400" b="1">
              <a:cs typeface="B Nazanin" pitchFamily="2" charset="-78"/>
            </a:endParaRPr>
          </a:p>
        </p:txBody>
      </p:sp>
      <p:sp>
        <p:nvSpPr>
          <p:cNvPr id="14" name="Line 23"/>
          <p:cNvSpPr>
            <a:spLocks noChangeShapeType="1"/>
          </p:cNvSpPr>
          <p:nvPr/>
        </p:nvSpPr>
        <p:spPr bwMode="auto">
          <a:xfrm>
            <a:off x="4648200" y="2819400"/>
            <a:ext cx="99060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pPr algn="ctr"/>
            <a:endParaRPr lang="fa-IR" sz="2400" b="1">
              <a:cs typeface="B Nazanin" pitchFamily="2" charset="-78"/>
            </a:endParaRPr>
          </a:p>
        </p:txBody>
      </p:sp>
      <p:sp>
        <p:nvSpPr>
          <p:cNvPr id="15" name="Line 24"/>
          <p:cNvSpPr>
            <a:spLocks noChangeShapeType="1"/>
          </p:cNvSpPr>
          <p:nvPr/>
        </p:nvSpPr>
        <p:spPr bwMode="auto">
          <a:xfrm>
            <a:off x="3733800" y="4495800"/>
            <a:ext cx="1905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pPr algn="ctr"/>
            <a:endParaRPr lang="fa-IR" sz="3200" b="1">
              <a:cs typeface="B Nazanin" pitchFamily="2" charset="-78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فرآیند مدیریت استراتژیک</a:t>
            </a:r>
            <a:endParaRPr lang="fa-IR" dirty="0"/>
          </a:p>
        </p:txBody>
      </p:sp>
      <p:grpSp>
        <p:nvGrpSpPr>
          <p:cNvPr id="7" name="Group 126"/>
          <p:cNvGrpSpPr>
            <a:grpSpLocks/>
          </p:cNvGrpSpPr>
          <p:nvPr/>
        </p:nvGrpSpPr>
        <p:grpSpPr bwMode="auto">
          <a:xfrm>
            <a:off x="1600200" y="1447800"/>
            <a:ext cx="5943600" cy="5105400"/>
            <a:chOff x="1344" y="720"/>
            <a:chExt cx="3360" cy="3216"/>
          </a:xfrm>
        </p:grpSpPr>
        <p:sp>
          <p:nvSpPr>
            <p:cNvPr id="8" name="Rectangle 87"/>
            <p:cNvSpPr>
              <a:spLocks noChangeArrowheads="1"/>
            </p:cNvSpPr>
            <p:nvPr/>
          </p:nvSpPr>
          <p:spPr bwMode="auto">
            <a:xfrm>
              <a:off x="2208" y="720"/>
              <a:ext cx="1248" cy="240"/>
            </a:xfrm>
            <a:prstGeom prst="rect">
              <a:avLst/>
            </a:prstGeom>
            <a:solidFill>
              <a:srgbClr val="08B0B8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/>
            <a:p>
              <a:pPr algn="ctr"/>
              <a:endParaRPr lang="en-US">
                <a:cs typeface="B Nazanin" pitchFamily="2" charset="-78"/>
              </a:endParaRPr>
            </a:p>
          </p:txBody>
        </p:sp>
        <p:sp>
          <p:nvSpPr>
            <p:cNvPr id="9" name="Rectangle 89"/>
            <p:cNvSpPr>
              <a:spLocks noChangeArrowheads="1"/>
            </p:cNvSpPr>
            <p:nvPr/>
          </p:nvSpPr>
          <p:spPr bwMode="auto">
            <a:xfrm>
              <a:off x="2208" y="1200"/>
              <a:ext cx="1248" cy="2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/>
            <a:p>
              <a:pPr algn="ctr"/>
              <a:endParaRPr lang="en-US">
                <a:cs typeface="B Nazanin" pitchFamily="2" charset="-78"/>
              </a:endParaRPr>
            </a:p>
          </p:txBody>
        </p:sp>
        <p:sp>
          <p:nvSpPr>
            <p:cNvPr id="10" name="Rectangle 90"/>
            <p:cNvSpPr>
              <a:spLocks noChangeArrowheads="1"/>
            </p:cNvSpPr>
            <p:nvPr/>
          </p:nvSpPr>
          <p:spPr bwMode="auto">
            <a:xfrm>
              <a:off x="2208" y="1872"/>
              <a:ext cx="1248" cy="24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/>
            <a:p>
              <a:pPr algn="ctr"/>
              <a:endParaRPr lang="en-US">
                <a:cs typeface="B Nazanin" pitchFamily="2" charset="-78"/>
              </a:endParaRPr>
            </a:p>
          </p:txBody>
        </p:sp>
        <p:sp>
          <p:nvSpPr>
            <p:cNvPr id="11" name="Rectangle 91"/>
            <p:cNvSpPr>
              <a:spLocks noChangeArrowheads="1"/>
            </p:cNvSpPr>
            <p:nvPr/>
          </p:nvSpPr>
          <p:spPr bwMode="auto">
            <a:xfrm>
              <a:off x="2208" y="3072"/>
              <a:ext cx="1248" cy="240"/>
            </a:xfrm>
            <a:prstGeom prst="rect">
              <a:avLst/>
            </a:prstGeom>
            <a:solidFill>
              <a:srgbClr val="CE1CB9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/>
            <a:p>
              <a:pPr algn="ctr"/>
              <a:endParaRPr lang="en-US">
                <a:cs typeface="B Nazanin" pitchFamily="2" charset="-78"/>
              </a:endParaRPr>
            </a:p>
          </p:txBody>
        </p:sp>
        <p:sp>
          <p:nvSpPr>
            <p:cNvPr id="12" name="Rectangle 92"/>
            <p:cNvSpPr>
              <a:spLocks noChangeArrowheads="1"/>
            </p:cNvSpPr>
            <p:nvPr/>
          </p:nvSpPr>
          <p:spPr bwMode="auto">
            <a:xfrm>
              <a:off x="3072" y="1536"/>
              <a:ext cx="1248" cy="24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/>
            <a:p>
              <a:pPr algn="ctr"/>
              <a:endParaRPr lang="en-US">
                <a:cs typeface="B Nazanin" pitchFamily="2" charset="-78"/>
              </a:endParaRPr>
            </a:p>
          </p:txBody>
        </p:sp>
        <p:sp>
          <p:nvSpPr>
            <p:cNvPr id="13" name="Rectangle 93"/>
            <p:cNvSpPr>
              <a:spLocks noChangeArrowheads="1"/>
            </p:cNvSpPr>
            <p:nvPr/>
          </p:nvSpPr>
          <p:spPr bwMode="auto">
            <a:xfrm>
              <a:off x="2208" y="2640"/>
              <a:ext cx="1248" cy="240"/>
            </a:xfrm>
            <a:prstGeom prst="rect">
              <a:avLst/>
            </a:prstGeom>
            <a:solidFill>
              <a:srgbClr val="92D05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/>
            <a:p>
              <a:pPr algn="ctr"/>
              <a:endParaRPr lang="en-US">
                <a:cs typeface="B Nazanin" pitchFamily="2" charset="-78"/>
              </a:endParaRPr>
            </a:p>
          </p:txBody>
        </p:sp>
        <p:sp>
          <p:nvSpPr>
            <p:cNvPr id="14" name="Rectangle 94"/>
            <p:cNvSpPr>
              <a:spLocks noChangeArrowheads="1"/>
            </p:cNvSpPr>
            <p:nvPr/>
          </p:nvSpPr>
          <p:spPr bwMode="auto">
            <a:xfrm>
              <a:off x="2208" y="2256"/>
              <a:ext cx="1248" cy="24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/>
            <a:p>
              <a:pPr algn="ctr"/>
              <a:endParaRPr lang="en-US">
                <a:cs typeface="B Nazanin" pitchFamily="2" charset="-78"/>
              </a:endParaRPr>
            </a:p>
          </p:txBody>
        </p:sp>
        <p:sp>
          <p:nvSpPr>
            <p:cNvPr id="15" name="Rectangle 96"/>
            <p:cNvSpPr>
              <a:spLocks noChangeArrowheads="1"/>
            </p:cNvSpPr>
            <p:nvPr/>
          </p:nvSpPr>
          <p:spPr bwMode="auto">
            <a:xfrm>
              <a:off x="2208" y="3456"/>
              <a:ext cx="1248" cy="240"/>
            </a:xfrm>
            <a:prstGeom prst="rect">
              <a:avLst/>
            </a:prstGeom>
            <a:solidFill>
              <a:srgbClr val="14BFD6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/>
            <a:p>
              <a:pPr algn="ctr"/>
              <a:endParaRPr lang="en-US">
                <a:cs typeface="B Nazanin" pitchFamily="2" charset="-78"/>
              </a:endParaRPr>
            </a:p>
          </p:txBody>
        </p:sp>
        <p:sp>
          <p:nvSpPr>
            <p:cNvPr id="16" name="Rectangle 97"/>
            <p:cNvSpPr>
              <a:spLocks noChangeArrowheads="1"/>
            </p:cNvSpPr>
            <p:nvPr/>
          </p:nvSpPr>
          <p:spPr bwMode="auto">
            <a:xfrm>
              <a:off x="1344" y="1536"/>
              <a:ext cx="1248" cy="24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/>
            <a:p>
              <a:pPr algn="ctr"/>
              <a:endParaRPr lang="en-US">
                <a:cs typeface="B Nazanin" pitchFamily="2" charset="-78"/>
              </a:endParaRPr>
            </a:p>
          </p:txBody>
        </p:sp>
        <p:sp>
          <p:nvSpPr>
            <p:cNvPr id="17" name="Text Box 101"/>
            <p:cNvSpPr txBox="1">
              <a:spLocks noChangeArrowheads="1"/>
            </p:cNvSpPr>
            <p:nvPr/>
          </p:nvSpPr>
          <p:spPr bwMode="auto">
            <a:xfrm>
              <a:off x="2208" y="768"/>
              <a:ext cx="1296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a-IR" sz="1400" b="1" dirty="0">
                  <a:cs typeface="B Nazanin" pitchFamily="2" charset="-78"/>
                </a:rPr>
                <a:t>ارزیابی عملکرد کنونی سازمان</a:t>
              </a:r>
              <a:endParaRPr lang="en-US" sz="1400" b="1" dirty="0">
                <a:cs typeface="B Nazanin" pitchFamily="2" charset="-78"/>
              </a:endParaRPr>
            </a:p>
          </p:txBody>
        </p:sp>
        <p:sp>
          <p:nvSpPr>
            <p:cNvPr id="18" name="Text Box 102"/>
            <p:cNvSpPr txBox="1">
              <a:spLocks noChangeArrowheads="1"/>
            </p:cNvSpPr>
            <p:nvPr/>
          </p:nvSpPr>
          <p:spPr bwMode="auto">
            <a:xfrm>
              <a:off x="2208" y="1200"/>
              <a:ext cx="124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a-IR" sz="1400" b="1" dirty="0">
                  <a:cs typeface="B Nazanin" pitchFamily="2" charset="-78"/>
                </a:rPr>
                <a:t>تبیین ماموریت و چشم انداز</a:t>
              </a:r>
              <a:endParaRPr lang="en-US" sz="1400" b="1" dirty="0">
                <a:cs typeface="B Nazanin" pitchFamily="2" charset="-78"/>
              </a:endParaRPr>
            </a:p>
          </p:txBody>
        </p:sp>
        <p:sp>
          <p:nvSpPr>
            <p:cNvPr id="19" name="Text Box 103"/>
            <p:cNvSpPr txBox="1">
              <a:spLocks noChangeArrowheads="1"/>
            </p:cNvSpPr>
            <p:nvPr/>
          </p:nvSpPr>
          <p:spPr bwMode="auto">
            <a:xfrm>
              <a:off x="2976" y="1536"/>
              <a:ext cx="134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a-IR" sz="1400" b="1">
                  <a:cs typeface="B Nazanin" pitchFamily="2" charset="-78"/>
                </a:rPr>
                <a:t>شناخت عوامل محیطی</a:t>
              </a:r>
              <a:endParaRPr lang="en-US" sz="1400" b="1">
                <a:cs typeface="B Nazanin" pitchFamily="2" charset="-78"/>
              </a:endParaRPr>
            </a:p>
          </p:txBody>
        </p:sp>
        <p:sp>
          <p:nvSpPr>
            <p:cNvPr id="20" name="Text Box 104"/>
            <p:cNvSpPr txBox="1">
              <a:spLocks noChangeArrowheads="1"/>
            </p:cNvSpPr>
            <p:nvPr/>
          </p:nvSpPr>
          <p:spPr bwMode="auto">
            <a:xfrm>
              <a:off x="1392" y="1536"/>
              <a:ext cx="1152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a-IR" sz="1400" b="1">
                  <a:cs typeface="B Nazanin" pitchFamily="2" charset="-78"/>
                </a:rPr>
                <a:t>شناخت سیستم های داخلی</a:t>
              </a:r>
              <a:endParaRPr lang="en-US" sz="1400" b="1">
                <a:cs typeface="B Nazanin" pitchFamily="2" charset="-78"/>
              </a:endParaRPr>
            </a:p>
          </p:txBody>
        </p:sp>
        <p:sp>
          <p:nvSpPr>
            <p:cNvPr id="21" name="Text Box 105"/>
            <p:cNvSpPr txBox="1">
              <a:spLocks noChangeArrowheads="1"/>
            </p:cNvSpPr>
            <p:nvPr/>
          </p:nvSpPr>
          <p:spPr bwMode="auto">
            <a:xfrm>
              <a:off x="2256" y="1872"/>
              <a:ext cx="120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a-IR">
                  <a:cs typeface="B Nazanin" pitchFamily="2" charset="-78"/>
                </a:rPr>
                <a:t>تعیین اهداف</a:t>
              </a:r>
              <a:endParaRPr lang="en-US">
                <a:cs typeface="B Nazanin" pitchFamily="2" charset="-78"/>
              </a:endParaRPr>
            </a:p>
          </p:txBody>
        </p:sp>
        <p:sp>
          <p:nvSpPr>
            <p:cNvPr id="22" name="Text Box 106"/>
            <p:cNvSpPr txBox="1">
              <a:spLocks noChangeArrowheads="1"/>
            </p:cNvSpPr>
            <p:nvPr/>
          </p:nvSpPr>
          <p:spPr bwMode="auto">
            <a:xfrm>
              <a:off x="2208" y="2256"/>
              <a:ext cx="124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a-IR" sz="1400" b="1">
                  <a:cs typeface="B Nazanin" pitchFamily="2" charset="-78"/>
                </a:rPr>
                <a:t>انتخاب استراتژی های مناسب</a:t>
              </a:r>
              <a:endParaRPr lang="en-US" sz="1400" b="1">
                <a:cs typeface="B Nazanin" pitchFamily="2" charset="-78"/>
              </a:endParaRPr>
            </a:p>
          </p:txBody>
        </p:sp>
        <p:sp>
          <p:nvSpPr>
            <p:cNvPr id="23" name="Text Box 107"/>
            <p:cNvSpPr txBox="1">
              <a:spLocks noChangeArrowheads="1"/>
            </p:cNvSpPr>
            <p:nvPr/>
          </p:nvSpPr>
          <p:spPr bwMode="auto">
            <a:xfrm>
              <a:off x="2256" y="2640"/>
              <a:ext cx="120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a-IR" sz="1400" b="1">
                  <a:cs typeface="B Nazanin" pitchFamily="2" charset="-78"/>
                </a:rPr>
                <a:t>انتخاب سیاست های مناسب</a:t>
              </a:r>
              <a:endParaRPr lang="en-US" sz="1400" b="1">
                <a:cs typeface="B Nazanin" pitchFamily="2" charset="-78"/>
              </a:endParaRPr>
            </a:p>
          </p:txBody>
        </p:sp>
        <p:sp>
          <p:nvSpPr>
            <p:cNvPr id="24" name="Text Box 108"/>
            <p:cNvSpPr txBox="1">
              <a:spLocks noChangeArrowheads="1"/>
            </p:cNvSpPr>
            <p:nvPr/>
          </p:nvSpPr>
          <p:spPr bwMode="auto">
            <a:xfrm>
              <a:off x="2352" y="3072"/>
              <a:ext cx="100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a-IR" sz="1400" b="1">
                  <a:cs typeface="B Nazanin" pitchFamily="2" charset="-78"/>
                </a:rPr>
                <a:t>اجرای استراتژی ها</a:t>
              </a:r>
              <a:endParaRPr lang="en-US" sz="1400" b="1">
                <a:cs typeface="B Nazanin" pitchFamily="2" charset="-78"/>
              </a:endParaRPr>
            </a:p>
          </p:txBody>
        </p:sp>
        <p:sp>
          <p:nvSpPr>
            <p:cNvPr id="25" name="Text Box 109"/>
            <p:cNvSpPr txBox="1">
              <a:spLocks noChangeArrowheads="1"/>
            </p:cNvSpPr>
            <p:nvPr/>
          </p:nvSpPr>
          <p:spPr bwMode="auto">
            <a:xfrm>
              <a:off x="2352" y="3456"/>
              <a:ext cx="100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a-IR" sz="1400" b="1">
                  <a:cs typeface="B Nazanin" pitchFamily="2" charset="-78"/>
                </a:rPr>
                <a:t>ارزیابی استراتژی</a:t>
              </a:r>
              <a:endParaRPr lang="en-US" sz="1400" b="1">
                <a:cs typeface="B Nazanin" pitchFamily="2" charset="-78"/>
              </a:endParaRPr>
            </a:p>
          </p:txBody>
        </p:sp>
        <p:sp>
          <p:nvSpPr>
            <p:cNvPr id="26" name="Line 112"/>
            <p:cNvSpPr>
              <a:spLocks noChangeShapeType="1"/>
            </p:cNvSpPr>
            <p:nvPr/>
          </p:nvSpPr>
          <p:spPr bwMode="auto">
            <a:xfrm>
              <a:off x="2832" y="100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fa-IR">
                <a:cs typeface="B Nazanin" pitchFamily="2" charset="-78"/>
              </a:endParaRPr>
            </a:p>
          </p:txBody>
        </p:sp>
        <p:sp>
          <p:nvSpPr>
            <p:cNvPr id="27" name="Line 113"/>
            <p:cNvSpPr>
              <a:spLocks noChangeShapeType="1"/>
            </p:cNvSpPr>
            <p:nvPr/>
          </p:nvSpPr>
          <p:spPr bwMode="auto">
            <a:xfrm>
              <a:off x="2832" y="148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fa-IR">
                <a:cs typeface="B Nazanin" pitchFamily="2" charset="-78"/>
              </a:endParaRPr>
            </a:p>
          </p:txBody>
        </p:sp>
        <p:sp>
          <p:nvSpPr>
            <p:cNvPr id="28" name="Line 114"/>
            <p:cNvSpPr>
              <a:spLocks noChangeShapeType="1"/>
            </p:cNvSpPr>
            <p:nvPr/>
          </p:nvSpPr>
          <p:spPr bwMode="auto">
            <a:xfrm>
              <a:off x="2712" y="1680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pPr algn="ctr"/>
              <a:endParaRPr lang="fa-IR">
                <a:cs typeface="B Nazanin" pitchFamily="2" charset="-78"/>
              </a:endParaRPr>
            </a:p>
          </p:txBody>
        </p:sp>
        <p:sp>
          <p:nvSpPr>
            <p:cNvPr id="29" name="Line 115"/>
            <p:cNvSpPr>
              <a:spLocks noChangeShapeType="1"/>
            </p:cNvSpPr>
            <p:nvPr/>
          </p:nvSpPr>
          <p:spPr bwMode="auto">
            <a:xfrm>
              <a:off x="2832" y="172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fa-IR">
                <a:cs typeface="B Nazanin" pitchFamily="2" charset="-78"/>
              </a:endParaRPr>
            </a:p>
          </p:txBody>
        </p:sp>
        <p:sp>
          <p:nvSpPr>
            <p:cNvPr id="30" name="Line 116"/>
            <p:cNvSpPr>
              <a:spLocks noChangeShapeType="1"/>
            </p:cNvSpPr>
            <p:nvPr/>
          </p:nvSpPr>
          <p:spPr bwMode="auto">
            <a:xfrm>
              <a:off x="2832" y="211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fa-IR">
                <a:cs typeface="B Nazanin" pitchFamily="2" charset="-78"/>
              </a:endParaRPr>
            </a:p>
          </p:txBody>
        </p:sp>
        <p:sp>
          <p:nvSpPr>
            <p:cNvPr id="31" name="Line 117"/>
            <p:cNvSpPr>
              <a:spLocks noChangeShapeType="1"/>
            </p:cNvSpPr>
            <p:nvPr/>
          </p:nvSpPr>
          <p:spPr bwMode="auto">
            <a:xfrm>
              <a:off x="2832" y="2496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fa-IR">
                <a:cs typeface="B Nazanin" pitchFamily="2" charset="-78"/>
              </a:endParaRPr>
            </a:p>
          </p:txBody>
        </p:sp>
        <p:sp>
          <p:nvSpPr>
            <p:cNvPr id="32" name="Line 118"/>
            <p:cNvSpPr>
              <a:spLocks noChangeShapeType="1"/>
            </p:cNvSpPr>
            <p:nvPr/>
          </p:nvSpPr>
          <p:spPr bwMode="auto">
            <a:xfrm>
              <a:off x="2832" y="288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fa-IR">
                <a:cs typeface="B Nazanin" pitchFamily="2" charset="-78"/>
              </a:endParaRPr>
            </a:p>
          </p:txBody>
        </p:sp>
        <p:sp>
          <p:nvSpPr>
            <p:cNvPr id="33" name="Line 119"/>
            <p:cNvSpPr>
              <a:spLocks noChangeShapeType="1"/>
            </p:cNvSpPr>
            <p:nvPr/>
          </p:nvSpPr>
          <p:spPr bwMode="auto">
            <a:xfrm>
              <a:off x="2832" y="331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fa-IR">
                <a:cs typeface="B Nazanin" pitchFamily="2" charset="-78"/>
              </a:endParaRPr>
            </a:p>
          </p:txBody>
        </p:sp>
        <p:sp>
          <p:nvSpPr>
            <p:cNvPr id="34" name="Line 120"/>
            <p:cNvSpPr>
              <a:spLocks noChangeShapeType="1"/>
            </p:cNvSpPr>
            <p:nvPr/>
          </p:nvSpPr>
          <p:spPr bwMode="auto">
            <a:xfrm>
              <a:off x="2832" y="3696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fa-IR">
                <a:cs typeface="B Nazanin" pitchFamily="2" charset="-78"/>
              </a:endParaRPr>
            </a:p>
          </p:txBody>
        </p:sp>
        <p:sp>
          <p:nvSpPr>
            <p:cNvPr id="35" name="Line 121"/>
            <p:cNvSpPr>
              <a:spLocks noChangeShapeType="1"/>
            </p:cNvSpPr>
            <p:nvPr/>
          </p:nvSpPr>
          <p:spPr bwMode="auto">
            <a:xfrm>
              <a:off x="2832" y="3936"/>
              <a:ext cx="18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fa-IR">
                <a:cs typeface="B Nazanin" pitchFamily="2" charset="-78"/>
              </a:endParaRPr>
            </a:p>
          </p:txBody>
        </p:sp>
        <p:sp>
          <p:nvSpPr>
            <p:cNvPr id="36" name="Line 122"/>
            <p:cNvSpPr>
              <a:spLocks noChangeShapeType="1"/>
            </p:cNvSpPr>
            <p:nvPr/>
          </p:nvSpPr>
          <p:spPr bwMode="auto">
            <a:xfrm flipV="1">
              <a:off x="4704" y="864"/>
              <a:ext cx="0" cy="30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fa-IR">
                <a:cs typeface="B Nazanin" pitchFamily="2" charset="-78"/>
              </a:endParaRPr>
            </a:p>
          </p:txBody>
        </p:sp>
        <p:sp>
          <p:nvSpPr>
            <p:cNvPr id="37" name="Line 125"/>
            <p:cNvSpPr>
              <a:spLocks noChangeShapeType="1"/>
            </p:cNvSpPr>
            <p:nvPr/>
          </p:nvSpPr>
          <p:spPr bwMode="auto">
            <a:xfrm flipH="1">
              <a:off x="3498" y="864"/>
              <a:ext cx="120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fa-IR">
                <a:cs typeface="B Nazanin" pitchFamily="2" charset="-78"/>
              </a:endParaRPr>
            </a:p>
          </p:txBody>
        </p:sp>
      </p:grpSp>
      <p:sp>
        <p:nvSpPr>
          <p:cNvPr id="38" name="Date Placeholder 2"/>
          <p:cNvSpPr>
            <a:spLocks noGrp="1"/>
          </p:cNvSpPr>
          <p:nvPr>
            <p:ph type="dt" sz="half" idx="10"/>
          </p:nvPr>
        </p:nvSpPr>
        <p:spPr>
          <a:xfrm>
            <a:off x="6972300" y="6305550"/>
            <a:ext cx="2476500" cy="47625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62818" name="Picture 2" descr="F:\Ali\Image\Presentation\moarefi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81000"/>
            <a:ext cx="12954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" name="Footer Placeholder 3"/>
          <p:cNvSpPr txBox="1">
            <a:spLocks/>
          </p:cNvSpPr>
          <p:nvPr/>
        </p:nvSpPr>
        <p:spPr>
          <a:xfrm>
            <a:off x="76200" y="5791200"/>
            <a:ext cx="3276600" cy="457200"/>
          </a:xfrm>
          <a:prstGeom prst="rect">
            <a:avLst/>
          </a:prstGeom>
        </p:spPr>
        <p:txBody>
          <a:bodyPr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Titr" pitchFamily="2" charset="-78"/>
                <a:hlinkClick r:id="rId3" action="ppaction://hlinkfile"/>
              </a:rPr>
              <a:t>نمونه ای از برنامه‌ریزی استراتژیک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Titr" pitchFamily="2" charset="-78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ارکان برنامه‌ریزی استراتژیک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457200" y="2971800"/>
            <a:ext cx="2514600" cy="1219200"/>
          </a:xfrm>
          <a:prstGeom prst="ellipse">
            <a:avLst/>
          </a:prstGeom>
          <a:solidFill>
            <a:srgbClr val="00B050"/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b="1">
                <a:latin typeface="Times New Roman" pitchFamily="18" charset="0"/>
              </a:rPr>
              <a:t>Mission</a:t>
            </a:r>
          </a:p>
        </p:txBody>
      </p:sp>
      <p:sp>
        <p:nvSpPr>
          <p:cNvPr id="8" name="Oval 11"/>
          <p:cNvSpPr>
            <a:spLocks noChangeArrowheads="1"/>
          </p:cNvSpPr>
          <p:nvPr/>
        </p:nvSpPr>
        <p:spPr bwMode="auto">
          <a:xfrm>
            <a:off x="3200400" y="1828800"/>
            <a:ext cx="2514600" cy="1219200"/>
          </a:xfrm>
          <a:prstGeom prst="ellipse">
            <a:avLst/>
          </a:prstGeom>
          <a:solidFill>
            <a:srgbClr val="00B0F0"/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b="1">
                <a:latin typeface="Times New Roman" pitchFamily="18" charset="0"/>
              </a:rPr>
              <a:t>Vision</a:t>
            </a:r>
          </a:p>
        </p:txBody>
      </p:sp>
      <p:sp>
        <p:nvSpPr>
          <p:cNvPr id="9" name="Oval 12"/>
          <p:cNvSpPr>
            <a:spLocks noChangeArrowheads="1"/>
          </p:cNvSpPr>
          <p:nvPr/>
        </p:nvSpPr>
        <p:spPr bwMode="auto">
          <a:xfrm>
            <a:off x="3200400" y="4191000"/>
            <a:ext cx="2514600" cy="12192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b="1">
                <a:latin typeface="Times New Roman" pitchFamily="18" charset="0"/>
              </a:rPr>
              <a:t>Values</a:t>
            </a:r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6172200" y="2971800"/>
            <a:ext cx="2514600" cy="1219200"/>
          </a:xfrm>
          <a:prstGeom prst="ellipse">
            <a:avLst/>
          </a:prstGeom>
          <a:solidFill>
            <a:srgbClr val="CE1CB9"/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b="1">
                <a:latin typeface="Times New Roman" pitchFamily="18" charset="0"/>
              </a:rPr>
              <a:t>Objectives</a:t>
            </a:r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 flipV="1">
            <a:off x="2743200" y="2819400"/>
            <a:ext cx="762000" cy="3810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fa-IR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2819400" y="3886200"/>
            <a:ext cx="762000" cy="4572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fa-IR"/>
          </a:p>
        </p:txBody>
      </p:sp>
      <p:sp>
        <p:nvSpPr>
          <p:cNvPr id="13" name="Line 16"/>
          <p:cNvSpPr>
            <a:spLocks noChangeShapeType="1"/>
          </p:cNvSpPr>
          <p:nvPr/>
        </p:nvSpPr>
        <p:spPr bwMode="auto">
          <a:xfrm>
            <a:off x="3048000" y="3505200"/>
            <a:ext cx="3124200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fa-IR"/>
          </a:p>
        </p:txBody>
      </p:sp>
      <p:sp>
        <p:nvSpPr>
          <p:cNvPr id="14" name="Line 18"/>
          <p:cNvSpPr>
            <a:spLocks noChangeShapeType="1"/>
          </p:cNvSpPr>
          <p:nvPr/>
        </p:nvSpPr>
        <p:spPr bwMode="auto">
          <a:xfrm>
            <a:off x="5486400" y="2819400"/>
            <a:ext cx="914400" cy="3810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fa-IR"/>
          </a:p>
        </p:txBody>
      </p:sp>
      <p:sp>
        <p:nvSpPr>
          <p:cNvPr id="15" name="Line 19"/>
          <p:cNvSpPr>
            <a:spLocks noChangeShapeType="1"/>
          </p:cNvSpPr>
          <p:nvPr/>
        </p:nvSpPr>
        <p:spPr bwMode="auto">
          <a:xfrm flipV="1">
            <a:off x="5562600" y="3886200"/>
            <a:ext cx="762000" cy="5334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fa-IR"/>
          </a:p>
        </p:txBody>
      </p:sp>
      <p:sp>
        <p:nvSpPr>
          <p:cNvPr id="16" name="Line 20"/>
          <p:cNvSpPr>
            <a:spLocks noChangeShapeType="1"/>
          </p:cNvSpPr>
          <p:nvPr/>
        </p:nvSpPr>
        <p:spPr bwMode="auto">
          <a:xfrm>
            <a:off x="4648200" y="3048000"/>
            <a:ext cx="0" cy="10668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fa-IR"/>
          </a:p>
        </p:txBody>
      </p:sp>
      <p:sp>
        <p:nvSpPr>
          <p:cNvPr id="17" name="Line 21"/>
          <p:cNvSpPr>
            <a:spLocks noChangeShapeType="1"/>
          </p:cNvSpPr>
          <p:nvPr/>
        </p:nvSpPr>
        <p:spPr bwMode="auto">
          <a:xfrm flipV="1">
            <a:off x="4419600" y="3048000"/>
            <a:ext cx="0" cy="10668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fa-IR"/>
          </a:p>
        </p:txBody>
      </p:sp>
      <p:sp>
        <p:nvSpPr>
          <p:cNvPr id="18" name="Footer Placeholder 3"/>
          <p:cNvSpPr txBox="1">
            <a:spLocks/>
          </p:cNvSpPr>
          <p:nvPr/>
        </p:nvSpPr>
        <p:spPr>
          <a:xfrm>
            <a:off x="152400" y="5029200"/>
            <a:ext cx="3962400" cy="457200"/>
          </a:xfrm>
          <a:prstGeom prst="rect">
            <a:avLst/>
          </a:prstGeom>
        </p:spPr>
        <p:txBody>
          <a:bodyPr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Titr" pitchFamily="2" charset="-78"/>
                <a:hlinkClick r:id="rId2" action="ppaction://hlinkfile"/>
              </a:rPr>
              <a:t>اهمیت چشم انداز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Titr" pitchFamily="2" charset="-78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برنامه‌ریزی تاکتیکی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fa-IR" dirty="0" smtClean="0"/>
          </a:p>
          <a:p>
            <a:r>
              <a:rPr lang="fa-IR" dirty="0" smtClean="0"/>
              <a:t>این برنامه ریزی به مسایلی مربوط می شود که برای رسیدن به اهداف استراتژیک وجود دارد و شامل </a:t>
            </a:r>
            <a:r>
              <a:rPr lang="fa-IR" dirty="0" smtClean="0">
                <a:solidFill>
                  <a:srgbClr val="FF0000"/>
                </a:solidFill>
              </a:rPr>
              <a:t>تدوین اهداف و انتخاب وسایل لازم </a:t>
            </a:r>
            <a:r>
              <a:rPr lang="fa-IR" dirty="0" smtClean="0"/>
              <a:t>برای دستیابی به آن اهداف است.</a:t>
            </a:r>
          </a:p>
          <a:p>
            <a:endParaRPr lang="fa-IR" dirty="0" smtClean="0"/>
          </a:p>
          <a:p>
            <a:r>
              <a:rPr lang="fa-IR" dirty="0" smtClean="0"/>
              <a:t>چارچوب زمانی برنامه ریزی تاکتیکی از برنامه ریزی استراتژیک </a:t>
            </a:r>
            <a:r>
              <a:rPr lang="fa-IR" dirty="0" smtClean="0">
                <a:solidFill>
                  <a:srgbClr val="FF0000"/>
                </a:solidFill>
              </a:rPr>
              <a:t>کوتاه‌تر </a:t>
            </a:r>
            <a:r>
              <a:rPr lang="fa-IR" dirty="0" smtClean="0"/>
              <a:t>است.</a:t>
            </a:r>
            <a:endParaRPr lang="en-US" dirty="0" smtClean="0"/>
          </a:p>
          <a:p>
            <a:endParaRPr lang="fa-IR" dirty="0"/>
          </a:p>
        </p:txBody>
      </p:sp>
      <p:pic>
        <p:nvPicPr>
          <p:cNvPr id="159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3581400"/>
            <a:ext cx="25146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برنامه‌ریزی عملیاتی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505200" y="1447800"/>
            <a:ext cx="5181600" cy="4572000"/>
          </a:xfrm>
        </p:spPr>
        <p:txBody>
          <a:bodyPr/>
          <a:lstStyle/>
          <a:p>
            <a:endParaRPr lang="fa-IR" sz="3200" dirty="0" smtClean="0">
              <a:solidFill>
                <a:schemeClr val="tx2"/>
              </a:solidFill>
              <a:cs typeface="B Titr" pitchFamily="2" charset="-78"/>
            </a:endParaRPr>
          </a:p>
          <a:p>
            <a:r>
              <a:rPr lang="fa-IR" dirty="0" smtClean="0"/>
              <a:t>شناخت، پیش بینی و تعیین </a:t>
            </a:r>
            <a:r>
              <a:rPr lang="fa-IR" dirty="0" smtClean="0">
                <a:solidFill>
                  <a:srgbClr val="FF0000"/>
                </a:solidFill>
              </a:rPr>
              <a:t>مراحل و توالی عملیات </a:t>
            </a:r>
            <a:r>
              <a:rPr lang="fa-IR" dirty="0" smtClean="0"/>
              <a:t>به تفکیک </a:t>
            </a:r>
            <a:r>
              <a:rPr lang="fa-IR" dirty="0" smtClean="0">
                <a:solidFill>
                  <a:srgbClr val="FF0000"/>
                </a:solidFill>
              </a:rPr>
              <a:t>زمان؛ هزینه؛ نیروی انسانی </a:t>
            </a:r>
            <a:r>
              <a:rPr lang="fa-IR" dirty="0" smtClean="0"/>
              <a:t>لازم برای هر یک؛ کنترل و در صورت لزوم تجدید نظر در آنها. </a:t>
            </a:r>
          </a:p>
          <a:p>
            <a:endParaRPr lang="fa-IR" dirty="0" smtClean="0"/>
          </a:p>
          <a:p>
            <a:r>
              <a:rPr lang="fa-IR" dirty="0" smtClean="0"/>
              <a:t>چارچوب برنامه ریزی عملیاتی از سایر برنامه‌ریزی ها کوتاه تر است.</a:t>
            </a:r>
            <a:endParaRPr lang="en-US" dirty="0" smtClean="0"/>
          </a:p>
          <a:p>
            <a:endParaRPr lang="fa-IR" dirty="0"/>
          </a:p>
        </p:txBody>
      </p:sp>
      <p:pic>
        <p:nvPicPr>
          <p:cNvPr id="160770" name="Picture 2" descr="F:\Ali\Image\Presentation\tips-for-passing-pmp-exa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828800"/>
            <a:ext cx="2743200" cy="38862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سلسله مراتب برنامه ها</a:t>
            </a:r>
            <a:endParaRPr lang="fa-IR" dirty="0"/>
          </a:p>
        </p:txBody>
      </p:sp>
      <p:grpSp>
        <p:nvGrpSpPr>
          <p:cNvPr id="165890" name="Group 2"/>
          <p:cNvGrpSpPr>
            <a:grpSpLocks/>
          </p:cNvGrpSpPr>
          <p:nvPr/>
        </p:nvGrpSpPr>
        <p:grpSpPr bwMode="auto">
          <a:xfrm>
            <a:off x="381000" y="1400175"/>
            <a:ext cx="8458200" cy="4848055"/>
            <a:chOff x="2039" y="2634"/>
            <a:chExt cx="6025" cy="5165"/>
          </a:xfrm>
        </p:grpSpPr>
        <p:sp>
          <p:nvSpPr>
            <p:cNvPr id="165891" name="Text Box 3"/>
            <p:cNvSpPr txBox="1">
              <a:spLocks noChangeArrowheads="1"/>
            </p:cNvSpPr>
            <p:nvPr/>
          </p:nvSpPr>
          <p:spPr bwMode="auto">
            <a:xfrm>
              <a:off x="2039" y="6789"/>
              <a:ext cx="2497" cy="1010"/>
            </a:xfrm>
            <a:prstGeom prst="rect">
              <a:avLst/>
            </a:prstGeom>
            <a:ln>
              <a:noFil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vert="horz" wrap="square" lIns="18000" tIns="10800" rIns="1800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Mitra" panose="00000400000000000000" pitchFamily="2" charset="-78"/>
                </a:rPr>
                <a:t>- خط مشی ها</a:t>
              </a:r>
            </a:p>
            <a:p>
              <a:pPr marL="0" marR="0" lvl="0" indent="0" algn="just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Mitra" panose="00000400000000000000" pitchFamily="2" charset="-78"/>
                </a:rPr>
                <a:t>- روش‌ها و رویه ها</a:t>
              </a:r>
            </a:p>
            <a:p>
              <a:pPr marL="0" marR="0" lvl="0" indent="0" algn="just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Mitra" panose="00000400000000000000" pitchFamily="2" charset="-78"/>
                </a:rPr>
                <a:t>- قوانین و مقررات</a:t>
              </a:r>
              <a:endParaRPr kumimoji="0" lang="fa-IR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Mitra" panose="00000400000000000000" pitchFamily="2" charset="-78"/>
              </a:endParaRPr>
            </a:p>
          </p:txBody>
        </p:sp>
        <p:sp>
          <p:nvSpPr>
            <p:cNvPr id="165892" name="Text Box 4"/>
            <p:cNvSpPr txBox="1">
              <a:spLocks noChangeArrowheads="1"/>
            </p:cNvSpPr>
            <p:nvPr/>
          </p:nvSpPr>
          <p:spPr bwMode="auto">
            <a:xfrm>
              <a:off x="3162" y="6142"/>
              <a:ext cx="528" cy="7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a-IR" sz="4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Mitra" panose="00000400000000000000" pitchFamily="2" charset="-78"/>
              </a:endParaRPr>
            </a:p>
          </p:txBody>
        </p:sp>
        <p:sp>
          <p:nvSpPr>
            <p:cNvPr id="165893" name="Text Box 5"/>
            <p:cNvSpPr txBox="1">
              <a:spLocks noChangeArrowheads="1"/>
            </p:cNvSpPr>
            <p:nvPr/>
          </p:nvSpPr>
          <p:spPr bwMode="auto">
            <a:xfrm>
              <a:off x="2039" y="6094"/>
              <a:ext cx="2420" cy="446"/>
            </a:xfrm>
            <a:prstGeom prst="rect">
              <a:avLst/>
            </a:prstGeom>
            <a:ln>
              <a:noFil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square" lIns="18000" tIns="10800" rIns="1800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Mitra" panose="00000400000000000000" pitchFamily="2" charset="-78"/>
                </a:rPr>
                <a:t>برنامه‌های دائمی</a:t>
              </a:r>
            </a:p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a-IR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Mitra" panose="00000400000000000000" pitchFamily="2" charset="-78"/>
              </a:endParaRPr>
            </a:p>
          </p:txBody>
        </p:sp>
        <p:sp>
          <p:nvSpPr>
            <p:cNvPr id="165894" name="Text Box 6"/>
            <p:cNvSpPr txBox="1">
              <a:spLocks noChangeArrowheads="1"/>
            </p:cNvSpPr>
            <p:nvPr/>
          </p:nvSpPr>
          <p:spPr bwMode="auto">
            <a:xfrm>
              <a:off x="2078" y="5364"/>
              <a:ext cx="2420" cy="539"/>
            </a:xfrm>
            <a:prstGeom prst="rect">
              <a:avLst/>
            </a:prstGeom>
            <a:ln>
              <a:noFil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18000" tIns="10800" rIns="1800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Mitra" panose="00000400000000000000" pitchFamily="2" charset="-78"/>
                </a:rPr>
                <a:t>فعالیتهای تکراری</a:t>
              </a:r>
            </a:p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a-IR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Mitra" panose="00000400000000000000" pitchFamily="2" charset="-78"/>
              </a:endParaRPr>
            </a:p>
          </p:txBody>
        </p:sp>
        <p:sp>
          <p:nvSpPr>
            <p:cNvPr id="165895" name="Text Box 7"/>
            <p:cNvSpPr txBox="1">
              <a:spLocks noChangeArrowheads="1"/>
            </p:cNvSpPr>
            <p:nvPr/>
          </p:nvSpPr>
          <p:spPr bwMode="auto">
            <a:xfrm>
              <a:off x="3024" y="6893"/>
              <a:ext cx="528" cy="7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a-IR" sz="4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Mitra" panose="00000400000000000000" pitchFamily="2" charset="-78"/>
              </a:endParaRPr>
            </a:p>
          </p:txBody>
        </p:sp>
        <p:grpSp>
          <p:nvGrpSpPr>
            <p:cNvPr id="165896" name="Group 8"/>
            <p:cNvGrpSpPr>
              <a:grpSpLocks/>
            </p:cNvGrpSpPr>
            <p:nvPr/>
          </p:nvGrpSpPr>
          <p:grpSpPr bwMode="auto">
            <a:xfrm>
              <a:off x="5505" y="5410"/>
              <a:ext cx="2559" cy="2388"/>
              <a:chOff x="5505" y="5410"/>
              <a:chExt cx="2559" cy="2388"/>
            </a:xfrm>
          </p:grpSpPr>
          <p:grpSp>
            <p:nvGrpSpPr>
              <p:cNvPr id="165897" name="Group 9"/>
              <p:cNvGrpSpPr>
                <a:grpSpLocks/>
              </p:cNvGrpSpPr>
              <p:nvPr/>
            </p:nvGrpSpPr>
            <p:grpSpPr bwMode="auto">
              <a:xfrm>
                <a:off x="5513" y="6181"/>
                <a:ext cx="2551" cy="1617"/>
                <a:chOff x="1883" y="7019"/>
                <a:chExt cx="2551" cy="1532"/>
              </a:xfrm>
            </p:grpSpPr>
            <p:sp>
              <p:nvSpPr>
                <p:cNvPr id="165898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1883" y="7471"/>
                  <a:ext cx="2551" cy="1080"/>
                </a:xfrm>
                <a:prstGeom prst="rect">
                  <a:avLst/>
                </a:prstGeom>
                <a:ln>
                  <a:noFill/>
                  <a:headEnd/>
                  <a:tailEnd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style>
                <a:lnRef idx="1">
                  <a:schemeClr val="dk1"/>
                </a:lnRef>
                <a:fillRef idx="2">
                  <a:schemeClr val="dk1"/>
                </a:fillRef>
                <a:effectRef idx="1">
                  <a:schemeClr val="dk1"/>
                </a:effectRef>
                <a:fontRef idx="minor">
                  <a:schemeClr val="dk1"/>
                </a:fontRef>
              </p:style>
              <p:txBody>
                <a:bodyPr vert="horz" wrap="square" lIns="18000" tIns="10800" rIns="18000" bIns="1080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just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fa-IR" b="1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ea typeface="Arial" pitchFamily="34" charset="0"/>
                      <a:cs typeface="B Mitra" panose="00000400000000000000" pitchFamily="2" charset="-78"/>
                    </a:rPr>
                    <a:t>- بودجه ها</a:t>
                  </a:r>
                </a:p>
                <a:p>
                  <a:pPr marL="0" marR="0" lvl="0" indent="0" algn="just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fa-IR" b="1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ea typeface="Arial" pitchFamily="34" charset="0"/>
                      <a:cs typeface="B Mitra" panose="00000400000000000000" pitchFamily="2" charset="-78"/>
                    </a:rPr>
                    <a:t>- طرح‌ها و پروژه ها</a:t>
                  </a:r>
                </a:p>
                <a:p>
                  <a:pPr marL="0" marR="0" lvl="0" indent="0" algn="just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fa-IR" b="1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ea typeface="Arial" pitchFamily="34" charset="0"/>
                      <a:cs typeface="B Mitra" panose="00000400000000000000" pitchFamily="2" charset="-78"/>
                    </a:rPr>
                    <a:t>- برنامه‌های زمانبندی مراحل انجام کار</a:t>
                  </a:r>
                  <a:endParaRPr kumimoji="0" lang="fa-IR" sz="40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B Mitra" panose="00000400000000000000" pitchFamily="2" charset="-78"/>
                  </a:endParaRPr>
                </a:p>
              </p:txBody>
            </p:sp>
            <p:sp>
              <p:nvSpPr>
                <p:cNvPr id="165899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2828" y="7019"/>
                  <a:ext cx="528" cy="69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fa-IR" sz="40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B Mitra" panose="00000400000000000000" pitchFamily="2" charset="-78"/>
                  </a:endParaRPr>
                </a:p>
              </p:txBody>
            </p:sp>
          </p:grpSp>
          <p:sp>
            <p:nvSpPr>
              <p:cNvPr id="165900" name="Text Box 12"/>
              <p:cNvSpPr txBox="1">
                <a:spLocks noChangeArrowheads="1"/>
              </p:cNvSpPr>
              <p:nvPr/>
            </p:nvSpPr>
            <p:spPr bwMode="auto">
              <a:xfrm>
                <a:off x="5505" y="5410"/>
                <a:ext cx="2420" cy="360"/>
              </a:xfrm>
              <a:prstGeom prst="rect">
                <a:avLst/>
              </a:prstGeom>
              <a:ln>
                <a:noFill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vert="horz" wrap="square" lIns="18000" tIns="10800" rIns="18000" bIns="108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a-IR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Arial" pitchFamily="34" charset="0"/>
                    <a:cs typeface="B Mitra" panose="00000400000000000000" pitchFamily="2" charset="-78"/>
                  </a:rPr>
                  <a:t>فعالیت‌های غیر تکراری</a:t>
                </a:r>
                <a:endParaRPr kumimoji="0" lang="fa-IR" sz="4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B Mitra" panose="00000400000000000000" pitchFamily="2" charset="-78"/>
                </a:endParaRPr>
              </a:p>
            </p:txBody>
          </p:sp>
          <p:sp>
            <p:nvSpPr>
              <p:cNvPr id="165901" name="Text Box 13"/>
              <p:cNvSpPr txBox="1">
                <a:spLocks noChangeArrowheads="1"/>
              </p:cNvSpPr>
              <p:nvPr/>
            </p:nvSpPr>
            <p:spPr bwMode="auto">
              <a:xfrm>
                <a:off x="5537" y="5982"/>
                <a:ext cx="2420" cy="437"/>
              </a:xfrm>
              <a:prstGeom prst="rect">
                <a:avLst/>
              </a:prstGeom>
              <a:ln>
                <a:noFill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18000" tIns="10800" rIns="18000" bIns="108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a-IR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Arial" pitchFamily="34" charset="0"/>
                    <a:cs typeface="B Mitra" panose="00000400000000000000" pitchFamily="2" charset="-78"/>
                  </a:rPr>
                  <a:t>برنامه‌های یکبار مصرف</a:t>
                </a:r>
                <a:endParaRPr kumimoji="0" lang="fa-IR" sz="4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B Mitra" panose="00000400000000000000" pitchFamily="2" charset="-78"/>
                </a:endParaRPr>
              </a:p>
            </p:txBody>
          </p:sp>
          <p:sp>
            <p:nvSpPr>
              <p:cNvPr id="165902" name="Text Box 14"/>
              <p:cNvSpPr txBox="1">
                <a:spLocks noChangeArrowheads="1"/>
              </p:cNvSpPr>
              <p:nvPr/>
            </p:nvSpPr>
            <p:spPr bwMode="auto">
              <a:xfrm>
                <a:off x="5974" y="5515"/>
                <a:ext cx="528" cy="7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a-IR" sz="4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B Mitra" panose="00000400000000000000" pitchFamily="2" charset="-78"/>
                </a:endParaRPr>
              </a:p>
            </p:txBody>
          </p:sp>
        </p:grpSp>
        <p:grpSp>
          <p:nvGrpSpPr>
            <p:cNvPr id="165903" name="Group 15"/>
            <p:cNvGrpSpPr>
              <a:grpSpLocks/>
            </p:cNvGrpSpPr>
            <p:nvPr/>
          </p:nvGrpSpPr>
          <p:grpSpPr bwMode="auto">
            <a:xfrm>
              <a:off x="3497" y="2634"/>
              <a:ext cx="2809" cy="2226"/>
              <a:chOff x="3497" y="2634"/>
              <a:chExt cx="2809" cy="2160"/>
            </a:xfrm>
          </p:grpSpPr>
          <p:sp>
            <p:nvSpPr>
              <p:cNvPr id="165904" name="Text Box 16"/>
              <p:cNvSpPr txBox="1">
                <a:spLocks noChangeArrowheads="1"/>
              </p:cNvSpPr>
              <p:nvPr/>
            </p:nvSpPr>
            <p:spPr bwMode="auto">
              <a:xfrm>
                <a:off x="3534" y="2634"/>
                <a:ext cx="2772" cy="341"/>
              </a:xfrm>
              <a:prstGeom prst="rect">
                <a:avLst/>
              </a:prstGeom>
              <a:ln>
                <a:noFill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vert="horz" wrap="square" lIns="18000" tIns="10800" rIns="18000" bIns="108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a-IR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Arial" pitchFamily="34" charset="0"/>
                    <a:cs typeface="B Mitra" panose="00000400000000000000" pitchFamily="2" charset="-78"/>
                  </a:rPr>
                  <a:t>مأموریت‌ها و اهداف بلندمدت</a:t>
                </a:r>
                <a:endParaRPr kumimoji="0" lang="fa-IR" sz="4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B Mitra" panose="00000400000000000000" pitchFamily="2" charset="-78"/>
                </a:endParaRPr>
              </a:p>
            </p:txBody>
          </p:sp>
          <p:sp>
            <p:nvSpPr>
              <p:cNvPr id="165905" name="Text Box 17"/>
              <p:cNvSpPr txBox="1">
                <a:spLocks noChangeArrowheads="1"/>
              </p:cNvSpPr>
              <p:nvPr/>
            </p:nvSpPr>
            <p:spPr bwMode="auto">
              <a:xfrm>
                <a:off x="3521" y="3213"/>
                <a:ext cx="2769" cy="341"/>
              </a:xfrm>
              <a:prstGeom prst="rect">
                <a:avLst/>
              </a:prstGeom>
              <a:ln>
                <a:noFill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vert="horz" wrap="square" lIns="18000" tIns="10800" rIns="18000" bIns="108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a-IR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Arial" pitchFamily="34" charset="0"/>
                    <a:cs typeface="B Mitra" panose="00000400000000000000" pitchFamily="2" charset="-78"/>
                  </a:rPr>
                  <a:t>اهداف کوتاه مدت</a:t>
                </a:r>
              </a:p>
              <a:p>
                <a:pPr marL="0" marR="0" lvl="0" indent="0" algn="ct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a-IR" sz="4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B Mitra" panose="00000400000000000000" pitchFamily="2" charset="-78"/>
                </a:endParaRPr>
              </a:p>
            </p:txBody>
          </p:sp>
          <p:sp>
            <p:nvSpPr>
              <p:cNvPr id="165906" name="Text Box 18"/>
              <p:cNvSpPr txBox="1">
                <a:spLocks noChangeArrowheads="1"/>
              </p:cNvSpPr>
              <p:nvPr/>
            </p:nvSpPr>
            <p:spPr bwMode="auto">
              <a:xfrm>
                <a:off x="4632" y="2882"/>
                <a:ext cx="528" cy="7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a-IR" sz="4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B Mitra" panose="00000400000000000000" pitchFamily="2" charset="-78"/>
                </a:endParaRPr>
              </a:p>
            </p:txBody>
          </p:sp>
          <p:sp>
            <p:nvSpPr>
              <p:cNvPr id="165907" name="Text Box 19"/>
              <p:cNvSpPr txBox="1">
                <a:spLocks noChangeArrowheads="1"/>
              </p:cNvSpPr>
              <p:nvPr/>
            </p:nvSpPr>
            <p:spPr bwMode="auto">
              <a:xfrm>
                <a:off x="3577" y="3816"/>
                <a:ext cx="2659" cy="374"/>
              </a:xfrm>
              <a:prstGeom prst="rect">
                <a:avLst/>
              </a:prstGeom>
              <a:ln>
                <a:noFill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vert="horz" wrap="square" lIns="18000" tIns="10800" rIns="18000" bIns="108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a-IR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Arial" pitchFamily="34" charset="0"/>
                    <a:cs typeface="B Mitra" panose="00000400000000000000" pitchFamily="2" charset="-78"/>
                  </a:rPr>
                  <a:t>برنامه‌های استراتژیک</a:t>
                </a:r>
              </a:p>
              <a:p>
                <a:pPr marL="0" marR="0" lvl="0" indent="0" algn="ct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a-IR" sz="4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B Mitra" panose="00000400000000000000" pitchFamily="2" charset="-78"/>
                </a:endParaRPr>
              </a:p>
            </p:txBody>
          </p:sp>
          <p:sp>
            <p:nvSpPr>
              <p:cNvPr id="165908" name="Text Box 20"/>
              <p:cNvSpPr txBox="1">
                <a:spLocks noChangeArrowheads="1"/>
              </p:cNvSpPr>
              <p:nvPr/>
            </p:nvSpPr>
            <p:spPr bwMode="auto">
              <a:xfrm>
                <a:off x="4632" y="3448"/>
                <a:ext cx="528" cy="7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a-IR" sz="4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B Mitra" panose="00000400000000000000" pitchFamily="2" charset="-78"/>
                </a:endParaRPr>
              </a:p>
            </p:txBody>
          </p:sp>
          <p:sp>
            <p:nvSpPr>
              <p:cNvPr id="165909" name="Text Box 21"/>
              <p:cNvSpPr txBox="1">
                <a:spLocks noChangeArrowheads="1"/>
              </p:cNvSpPr>
              <p:nvPr/>
            </p:nvSpPr>
            <p:spPr bwMode="auto">
              <a:xfrm>
                <a:off x="3497" y="4420"/>
                <a:ext cx="2769" cy="374"/>
              </a:xfrm>
              <a:prstGeom prst="rect">
                <a:avLst/>
              </a:prstGeom>
              <a:ln>
                <a:noFill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18000" tIns="10800" rIns="18000" bIns="108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a-IR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Arial" pitchFamily="34" charset="0"/>
                    <a:cs typeface="B Mitra" panose="00000400000000000000" pitchFamily="2" charset="-78"/>
                  </a:rPr>
                  <a:t>برنامه‌های عملیاتی</a:t>
                </a:r>
              </a:p>
              <a:p>
                <a:pPr marL="0" marR="0" lvl="0" indent="0" algn="ct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a-IR" sz="4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B Mitra" panose="00000400000000000000" pitchFamily="2" charset="-78"/>
                </a:endParaRPr>
              </a:p>
            </p:txBody>
          </p:sp>
          <p:sp>
            <p:nvSpPr>
              <p:cNvPr id="165910" name="Text Box 22"/>
              <p:cNvSpPr txBox="1">
                <a:spLocks noChangeArrowheads="1"/>
              </p:cNvSpPr>
              <p:nvPr/>
            </p:nvSpPr>
            <p:spPr bwMode="auto">
              <a:xfrm>
                <a:off x="4632" y="4082"/>
                <a:ext cx="528" cy="7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a-IR" sz="4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B Mitra" panose="00000400000000000000" pitchFamily="2" charset="-78"/>
                </a:endParaRPr>
              </a:p>
            </p:txBody>
          </p:sp>
        </p:grpSp>
        <p:grpSp>
          <p:nvGrpSpPr>
            <p:cNvPr id="165911" name="Group 23"/>
            <p:cNvGrpSpPr>
              <a:grpSpLocks/>
            </p:cNvGrpSpPr>
            <p:nvPr/>
          </p:nvGrpSpPr>
          <p:grpSpPr bwMode="auto">
            <a:xfrm>
              <a:off x="3483" y="4880"/>
              <a:ext cx="3099" cy="759"/>
              <a:chOff x="3483" y="5861"/>
              <a:chExt cx="2935" cy="728"/>
            </a:xfrm>
          </p:grpSpPr>
          <p:grpSp>
            <p:nvGrpSpPr>
              <p:cNvPr id="165912" name="Group 24"/>
              <p:cNvGrpSpPr>
                <a:grpSpLocks/>
              </p:cNvGrpSpPr>
              <p:nvPr/>
            </p:nvGrpSpPr>
            <p:grpSpPr bwMode="auto">
              <a:xfrm>
                <a:off x="3580" y="5880"/>
                <a:ext cx="2838" cy="709"/>
                <a:chOff x="3732" y="9134"/>
                <a:chExt cx="2824" cy="707"/>
              </a:xfrm>
            </p:grpSpPr>
            <p:sp>
              <p:nvSpPr>
                <p:cNvPr id="165913" name="Line 25"/>
                <p:cNvSpPr>
                  <a:spLocks noChangeShapeType="1"/>
                </p:cNvSpPr>
                <p:nvPr/>
              </p:nvSpPr>
              <p:spPr bwMode="auto">
                <a:xfrm>
                  <a:off x="3732" y="9347"/>
                  <a:ext cx="2421" cy="0"/>
                </a:xfrm>
                <a:prstGeom prst="line">
                  <a:avLst/>
                </a:prstGeom>
                <a:ln>
                  <a:headEnd/>
                  <a:tailEnd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fa-IR" sz="4000" b="1">
                    <a:cs typeface="B Mitra" panose="00000400000000000000" pitchFamily="2" charset="-78"/>
                  </a:endParaRPr>
                </a:p>
              </p:txBody>
            </p:sp>
            <p:sp>
              <p:nvSpPr>
                <p:cNvPr id="165914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6058" y="9134"/>
                  <a:ext cx="498" cy="7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fa-IR" sz="40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B Mitra" panose="00000400000000000000" pitchFamily="2" charset="-78"/>
                  </a:endParaRPr>
                </a:p>
              </p:txBody>
            </p:sp>
          </p:grpSp>
          <p:sp>
            <p:nvSpPr>
              <p:cNvPr id="165915" name="Text Box 27"/>
              <p:cNvSpPr txBox="1">
                <a:spLocks noChangeArrowheads="1"/>
              </p:cNvSpPr>
              <p:nvPr/>
            </p:nvSpPr>
            <p:spPr bwMode="auto">
              <a:xfrm>
                <a:off x="3483" y="5880"/>
                <a:ext cx="507" cy="7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a-IR" sz="4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B Mitra" panose="00000400000000000000" pitchFamily="2" charset="-78"/>
                </a:endParaRPr>
              </a:p>
            </p:txBody>
          </p:sp>
          <p:sp>
            <p:nvSpPr>
              <p:cNvPr id="165916" name="Line 28"/>
              <p:cNvSpPr>
                <a:spLocks noChangeShapeType="1"/>
              </p:cNvSpPr>
              <p:nvPr/>
            </p:nvSpPr>
            <p:spPr bwMode="auto">
              <a:xfrm>
                <a:off x="4820" y="5861"/>
                <a:ext cx="0" cy="227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fa-IR" sz="4000" b="1">
                  <a:cs typeface="B Mitra" panose="00000400000000000000" pitchFamily="2" charset="-78"/>
                </a:endParaRPr>
              </a:p>
            </p:txBody>
          </p:sp>
        </p:grpSp>
      </p:grpSp>
      <p:cxnSp>
        <p:nvCxnSpPr>
          <p:cNvPr id="35" name="Straight Arrow Connector 34"/>
          <p:cNvCxnSpPr>
            <a:stCxn id="165904" idx="2"/>
            <a:endCxn id="165905" idx="0"/>
          </p:cNvCxnSpPr>
          <p:nvPr/>
        </p:nvCxnSpPr>
        <p:spPr>
          <a:xfrm flipH="1">
            <a:off x="4405137" y="1730030"/>
            <a:ext cx="20356" cy="2302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4399244" y="2286000"/>
            <a:ext cx="20356" cy="2302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>
            <a:off x="2514600" y="3733800"/>
            <a:ext cx="20356" cy="2302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>
            <a:off x="6172200" y="3733800"/>
            <a:ext cx="20356" cy="2302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H="1">
            <a:off x="4399244" y="2893979"/>
            <a:ext cx="20356" cy="2302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H="1">
            <a:off x="2133600" y="4419600"/>
            <a:ext cx="20356" cy="2302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H="1">
            <a:off x="2057400" y="5105400"/>
            <a:ext cx="20356" cy="2302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H="1">
            <a:off x="7010400" y="4343400"/>
            <a:ext cx="20356" cy="2302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H="1">
            <a:off x="7010400" y="4953000"/>
            <a:ext cx="20356" cy="2302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سلسله مراتب برنامه ها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166914" name="Group 2"/>
          <p:cNvGrpSpPr>
            <a:grpSpLocks/>
          </p:cNvGrpSpPr>
          <p:nvPr/>
        </p:nvGrpSpPr>
        <p:grpSpPr bwMode="auto">
          <a:xfrm>
            <a:off x="1676400" y="1600200"/>
            <a:ext cx="5486400" cy="4349750"/>
            <a:chOff x="3240" y="2880"/>
            <a:chExt cx="5220" cy="5040"/>
          </a:xfrm>
        </p:grpSpPr>
        <p:sp>
          <p:nvSpPr>
            <p:cNvPr id="166915" name="AutoShape 3"/>
            <p:cNvSpPr>
              <a:spLocks noChangeArrowheads="1"/>
            </p:cNvSpPr>
            <p:nvPr/>
          </p:nvSpPr>
          <p:spPr bwMode="auto">
            <a:xfrm>
              <a:off x="3240" y="2880"/>
              <a:ext cx="5220" cy="5040"/>
            </a:xfrm>
            <a:prstGeom prst="triangle">
              <a:avLst>
                <a:gd name="adj" fmla="val 50000"/>
              </a:avLst>
            </a:prstGeom>
            <a:ln>
              <a:noFil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fa-IR" sz="4400" b="1">
                <a:cs typeface="B Mitra" panose="00000400000000000000" pitchFamily="2" charset="-78"/>
              </a:endParaRPr>
            </a:p>
          </p:txBody>
        </p:sp>
        <p:sp>
          <p:nvSpPr>
            <p:cNvPr id="166916" name="Rectangle 4"/>
            <p:cNvSpPr>
              <a:spLocks noChangeArrowheads="1"/>
            </p:cNvSpPr>
            <p:nvPr/>
          </p:nvSpPr>
          <p:spPr bwMode="auto">
            <a:xfrm>
              <a:off x="4832" y="3376"/>
              <a:ext cx="1980" cy="1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Mitra" pitchFamily="2" charset="-78"/>
                </a:rPr>
                <a:t>رسالت</a:t>
              </a:r>
            </a:p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Mitra" pitchFamily="2" charset="-78"/>
                </a:rPr>
                <a:t>مأموریت ها و</a:t>
              </a:r>
            </a:p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Mitra" pitchFamily="2" charset="-78"/>
                </a:rPr>
                <a:t>اهداف بلند مدت</a:t>
              </a:r>
              <a:endParaRPr kumimoji="0" lang="fa-IR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Mitra" panose="00000400000000000000" pitchFamily="2" charset="-78"/>
              </a:endParaRPr>
            </a:p>
          </p:txBody>
        </p:sp>
        <p:sp>
          <p:nvSpPr>
            <p:cNvPr id="166917" name="Freeform 5"/>
            <p:cNvSpPr>
              <a:spLocks/>
            </p:cNvSpPr>
            <p:nvPr/>
          </p:nvSpPr>
          <p:spPr bwMode="auto">
            <a:xfrm>
              <a:off x="4916" y="4679"/>
              <a:ext cx="1868" cy="1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739" y="0"/>
                </a:cxn>
              </a:cxnLst>
              <a:rect l="0" t="0" r="r" b="b"/>
              <a:pathLst>
                <a:path w="1739" h="1">
                  <a:moveTo>
                    <a:pt x="0" y="0"/>
                  </a:moveTo>
                  <a:lnTo>
                    <a:pt x="1739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fa-IR" sz="4400" b="1">
                <a:cs typeface="B Mitra" panose="00000400000000000000" pitchFamily="2" charset="-78"/>
              </a:endParaRPr>
            </a:p>
          </p:txBody>
        </p:sp>
        <p:sp>
          <p:nvSpPr>
            <p:cNvPr id="166918" name="Rectangle 6"/>
            <p:cNvSpPr>
              <a:spLocks noChangeArrowheads="1"/>
            </p:cNvSpPr>
            <p:nvPr/>
          </p:nvSpPr>
          <p:spPr bwMode="auto">
            <a:xfrm>
              <a:off x="4320" y="4680"/>
              <a:ext cx="3060" cy="5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Mitra" pitchFamily="2" charset="-78"/>
                </a:rPr>
                <a:t>اهداف کوتاه مدت</a:t>
              </a:r>
              <a:endParaRPr kumimoji="0" lang="fa-IR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Mitra" panose="00000400000000000000" pitchFamily="2" charset="-78"/>
              </a:endParaRPr>
            </a:p>
          </p:txBody>
        </p:sp>
        <p:sp>
          <p:nvSpPr>
            <p:cNvPr id="166919" name="Line 7"/>
            <p:cNvSpPr>
              <a:spLocks noChangeShapeType="1"/>
            </p:cNvSpPr>
            <p:nvPr/>
          </p:nvSpPr>
          <p:spPr bwMode="auto">
            <a:xfrm>
              <a:off x="4652" y="5220"/>
              <a:ext cx="236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fa-IR" sz="4400" b="1">
                <a:cs typeface="B Mitra" panose="00000400000000000000" pitchFamily="2" charset="-78"/>
              </a:endParaRPr>
            </a:p>
          </p:txBody>
        </p:sp>
        <p:sp>
          <p:nvSpPr>
            <p:cNvPr id="166920" name="Rectangle 8"/>
            <p:cNvSpPr>
              <a:spLocks noChangeArrowheads="1"/>
            </p:cNvSpPr>
            <p:nvPr/>
          </p:nvSpPr>
          <p:spPr bwMode="auto">
            <a:xfrm>
              <a:off x="4320" y="5220"/>
              <a:ext cx="3060" cy="5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Mitra" pitchFamily="2" charset="-78"/>
                </a:rPr>
                <a:t>راهبرد (استراتژی)</a:t>
              </a:r>
              <a:endParaRPr kumimoji="0" lang="fa-IR" sz="4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Mitra" panose="00000400000000000000" pitchFamily="2" charset="-78"/>
              </a:endParaRPr>
            </a:p>
          </p:txBody>
        </p:sp>
        <p:sp>
          <p:nvSpPr>
            <p:cNvPr id="166921" name="Line 9"/>
            <p:cNvSpPr>
              <a:spLocks noChangeShapeType="1"/>
            </p:cNvSpPr>
            <p:nvPr/>
          </p:nvSpPr>
          <p:spPr bwMode="auto">
            <a:xfrm>
              <a:off x="4402" y="5760"/>
              <a:ext cx="28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fa-IR" sz="4400" b="1">
                <a:cs typeface="B Mitra" panose="00000400000000000000" pitchFamily="2" charset="-78"/>
              </a:endParaRPr>
            </a:p>
          </p:txBody>
        </p:sp>
        <p:sp>
          <p:nvSpPr>
            <p:cNvPr id="166922" name="Rectangle 10"/>
            <p:cNvSpPr>
              <a:spLocks noChangeArrowheads="1"/>
            </p:cNvSpPr>
            <p:nvPr/>
          </p:nvSpPr>
          <p:spPr bwMode="auto">
            <a:xfrm>
              <a:off x="4320" y="5760"/>
              <a:ext cx="3060" cy="5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a-IR" sz="4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Mitra" panose="00000400000000000000" pitchFamily="2" charset="-78"/>
              </a:endParaRPr>
            </a:p>
          </p:txBody>
        </p:sp>
        <p:sp>
          <p:nvSpPr>
            <p:cNvPr id="166923" name="Line 11"/>
            <p:cNvSpPr>
              <a:spLocks noChangeShapeType="1"/>
            </p:cNvSpPr>
            <p:nvPr/>
          </p:nvSpPr>
          <p:spPr bwMode="auto">
            <a:xfrm>
              <a:off x="4140" y="6300"/>
              <a:ext cx="34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fa-IR" sz="4400" b="1">
                <a:cs typeface="B Mitra" panose="00000400000000000000" pitchFamily="2" charset="-78"/>
              </a:endParaRPr>
            </a:p>
          </p:txBody>
        </p:sp>
        <p:sp>
          <p:nvSpPr>
            <p:cNvPr id="166924" name="Rectangle 12"/>
            <p:cNvSpPr>
              <a:spLocks noChangeArrowheads="1"/>
            </p:cNvSpPr>
            <p:nvPr/>
          </p:nvSpPr>
          <p:spPr bwMode="auto">
            <a:xfrm>
              <a:off x="4320" y="5760"/>
              <a:ext cx="3060" cy="5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Mitra" pitchFamily="2" charset="-78"/>
                </a:rPr>
                <a:t>خط مشی ها</a:t>
              </a:r>
              <a:endParaRPr kumimoji="0" lang="fa-IR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Mitra" panose="00000400000000000000" pitchFamily="2" charset="-78"/>
              </a:endParaRPr>
            </a:p>
          </p:txBody>
        </p:sp>
        <p:sp>
          <p:nvSpPr>
            <p:cNvPr id="166925" name="Line 13"/>
            <p:cNvSpPr>
              <a:spLocks noChangeShapeType="1"/>
            </p:cNvSpPr>
            <p:nvPr/>
          </p:nvSpPr>
          <p:spPr bwMode="auto">
            <a:xfrm>
              <a:off x="3780" y="6840"/>
              <a:ext cx="41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fa-IR" sz="4400" b="1">
                <a:cs typeface="B Mitra" panose="00000400000000000000" pitchFamily="2" charset="-78"/>
              </a:endParaRPr>
            </a:p>
          </p:txBody>
        </p:sp>
        <p:sp>
          <p:nvSpPr>
            <p:cNvPr id="166926" name="Rectangle 14"/>
            <p:cNvSpPr>
              <a:spLocks noChangeArrowheads="1"/>
            </p:cNvSpPr>
            <p:nvPr/>
          </p:nvSpPr>
          <p:spPr bwMode="auto">
            <a:xfrm>
              <a:off x="4320" y="6300"/>
              <a:ext cx="3060" cy="5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Mitra" pitchFamily="2" charset="-78"/>
                </a:rPr>
                <a:t>رویه ها و مقررات</a:t>
              </a:r>
              <a:endParaRPr kumimoji="0" lang="fa-IR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Mitra" panose="00000400000000000000" pitchFamily="2" charset="-78"/>
              </a:endParaRPr>
            </a:p>
          </p:txBody>
        </p:sp>
        <p:sp>
          <p:nvSpPr>
            <p:cNvPr id="166927" name="Line 15"/>
            <p:cNvSpPr>
              <a:spLocks noChangeShapeType="1"/>
            </p:cNvSpPr>
            <p:nvPr/>
          </p:nvSpPr>
          <p:spPr bwMode="auto">
            <a:xfrm>
              <a:off x="3600" y="7380"/>
              <a:ext cx="45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fa-IR" sz="4400" b="1">
                <a:cs typeface="B Mitra" panose="00000400000000000000" pitchFamily="2" charset="-78"/>
              </a:endParaRPr>
            </a:p>
          </p:txBody>
        </p:sp>
        <p:sp>
          <p:nvSpPr>
            <p:cNvPr id="166928" name="Rectangle 16"/>
            <p:cNvSpPr>
              <a:spLocks noChangeArrowheads="1"/>
            </p:cNvSpPr>
            <p:nvPr/>
          </p:nvSpPr>
          <p:spPr bwMode="auto">
            <a:xfrm>
              <a:off x="4320" y="6840"/>
              <a:ext cx="3060" cy="5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Mitra" pitchFamily="2" charset="-78"/>
                </a:rPr>
                <a:t>برنامه های عملیاتی</a:t>
              </a:r>
              <a:endParaRPr kumimoji="0" lang="fa-IR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Mitra" panose="00000400000000000000" pitchFamily="2" charset="-78"/>
              </a:endParaRPr>
            </a:p>
          </p:txBody>
        </p:sp>
        <p:sp>
          <p:nvSpPr>
            <p:cNvPr id="166929" name="Rectangle 17"/>
            <p:cNvSpPr>
              <a:spLocks noChangeArrowheads="1"/>
            </p:cNvSpPr>
            <p:nvPr/>
          </p:nvSpPr>
          <p:spPr bwMode="auto">
            <a:xfrm>
              <a:off x="4320" y="7380"/>
              <a:ext cx="3060" cy="5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Mitra" pitchFamily="2" charset="-78"/>
                </a:rPr>
                <a:t>بودجه</a:t>
              </a:r>
              <a:endParaRPr kumimoji="0" lang="fa-IR" sz="4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Mitra" panose="00000400000000000000" pitchFamily="2" charset="-78"/>
              </a:endParaRPr>
            </a:p>
          </p:txBody>
        </p:sp>
      </p:grp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33400"/>
            <a:ext cx="7772400" cy="1143000"/>
          </a:xfrm>
        </p:spPr>
        <p:txBody>
          <a:bodyPr/>
          <a:lstStyle/>
          <a:p>
            <a:r>
              <a:rPr lang="fa-IR" dirty="0" smtClean="0"/>
              <a:t>تفاوت برنامه‌ریزی استراتژیک و عملیاتی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justLow">
              <a:lnSpc>
                <a:spcPct val="120000"/>
              </a:lnSpc>
            </a:pPr>
            <a:endParaRPr lang="fa-IR" dirty="0" smtClean="0"/>
          </a:p>
          <a:p>
            <a:pPr algn="justLow">
              <a:lnSpc>
                <a:spcPct val="120000"/>
              </a:lnSpc>
            </a:pPr>
            <a:r>
              <a:rPr lang="fa-IR" dirty="0" smtClean="0"/>
              <a:t>برنامه ریزی عملیاتی در </a:t>
            </a:r>
            <a:r>
              <a:rPr lang="fa-IR" dirty="0" smtClean="0">
                <a:solidFill>
                  <a:srgbClr val="FF0066"/>
                </a:solidFill>
              </a:rPr>
              <a:t>سطوح پایه</a:t>
            </a:r>
            <a:r>
              <a:rPr lang="fa-IR" dirty="0" smtClean="0"/>
              <a:t> شکل می گیرد، برنامه ریزی استراتژیک در </a:t>
            </a:r>
            <a:r>
              <a:rPr lang="fa-IR" dirty="0" smtClean="0">
                <a:solidFill>
                  <a:srgbClr val="FF0066"/>
                </a:solidFill>
              </a:rPr>
              <a:t>سطوح عالی</a:t>
            </a:r>
            <a:r>
              <a:rPr lang="fa-IR" dirty="0" smtClean="0"/>
              <a:t> تدوین می شود.</a:t>
            </a:r>
          </a:p>
          <a:p>
            <a:pPr algn="justLow">
              <a:lnSpc>
                <a:spcPct val="120000"/>
              </a:lnSpc>
            </a:pPr>
            <a:endParaRPr lang="fa-IR" dirty="0" smtClean="0"/>
          </a:p>
          <a:p>
            <a:pPr algn="justLow">
              <a:lnSpc>
                <a:spcPct val="120000"/>
              </a:lnSpc>
            </a:pPr>
            <a:r>
              <a:rPr lang="fa-IR" dirty="0" smtClean="0"/>
              <a:t>تاکید برنامه ریزی عملیاتی بر </a:t>
            </a:r>
            <a:r>
              <a:rPr lang="fa-IR" dirty="0" smtClean="0">
                <a:solidFill>
                  <a:srgbClr val="FF0066"/>
                </a:solidFill>
              </a:rPr>
              <a:t>کارایی</a:t>
            </a:r>
            <a:r>
              <a:rPr lang="fa-IR" dirty="0" smtClean="0"/>
              <a:t> است در حالی که برنامه ریزی استراتژیک بر </a:t>
            </a:r>
            <a:r>
              <a:rPr lang="fa-IR" dirty="0" smtClean="0">
                <a:solidFill>
                  <a:srgbClr val="FF0066"/>
                </a:solidFill>
              </a:rPr>
              <a:t>اثر بخشی</a:t>
            </a:r>
            <a:r>
              <a:rPr lang="fa-IR" dirty="0" smtClean="0"/>
              <a:t> تاکید دارد.</a:t>
            </a:r>
          </a:p>
          <a:p>
            <a:pPr algn="justLow">
              <a:lnSpc>
                <a:spcPct val="120000"/>
              </a:lnSpc>
            </a:pPr>
            <a:endParaRPr lang="fa-IR" dirty="0" smtClean="0"/>
          </a:p>
          <a:p>
            <a:pPr algn="justLow">
              <a:lnSpc>
                <a:spcPct val="120000"/>
              </a:lnSpc>
            </a:pPr>
            <a:r>
              <a:rPr lang="fa-IR" dirty="0" smtClean="0"/>
              <a:t>در برنامه ریزی عملیاتی بیشتر بر </a:t>
            </a:r>
            <a:r>
              <a:rPr lang="fa-IR" dirty="0" smtClean="0">
                <a:solidFill>
                  <a:srgbClr val="FF0066"/>
                </a:solidFill>
              </a:rPr>
              <a:t>منافع فعلی </a:t>
            </a:r>
            <a:r>
              <a:rPr lang="fa-IR" dirty="0" smtClean="0"/>
              <a:t>سازمان متمرکز است در حالی که در برنامه ریزی استراتژیک </a:t>
            </a:r>
            <a:r>
              <a:rPr lang="fa-IR" dirty="0" smtClean="0">
                <a:solidFill>
                  <a:srgbClr val="FF0066"/>
                </a:solidFill>
              </a:rPr>
              <a:t>منافع آتی</a:t>
            </a:r>
            <a:r>
              <a:rPr lang="fa-IR" dirty="0" smtClean="0"/>
              <a:t> مد نظر است.</a:t>
            </a:r>
          </a:p>
          <a:p>
            <a:pPr algn="justLow"/>
            <a:endParaRPr lang="fa-IR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تفاوت برنامه‌ریزی استراتژیک و عملیاتی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lnSpc>
                <a:spcPct val="120000"/>
              </a:lnSpc>
            </a:pPr>
            <a:endParaRPr lang="fa-IR" dirty="0" smtClean="0"/>
          </a:p>
          <a:p>
            <a:pPr>
              <a:lnSpc>
                <a:spcPct val="120000"/>
              </a:lnSpc>
            </a:pPr>
            <a:r>
              <a:rPr lang="fa-IR" dirty="0" smtClean="0"/>
              <a:t>در برنامه ریزی عملیاتی ساختار سازمانی </a:t>
            </a:r>
            <a:r>
              <a:rPr lang="fa-IR" dirty="0" smtClean="0">
                <a:solidFill>
                  <a:srgbClr val="FF0066"/>
                </a:solidFill>
              </a:rPr>
              <a:t>ثابت</a:t>
            </a:r>
            <a:r>
              <a:rPr lang="fa-IR" dirty="0" smtClean="0"/>
              <a:t> در نظر گرفته میشود در حالی که در برنامه ریزی استراتژیک ساختار سازمانی </a:t>
            </a:r>
            <a:r>
              <a:rPr lang="fa-IR" dirty="0" smtClean="0">
                <a:solidFill>
                  <a:srgbClr val="FF0066"/>
                </a:solidFill>
              </a:rPr>
              <a:t>تغییر</a:t>
            </a:r>
            <a:r>
              <a:rPr lang="fa-IR" dirty="0" smtClean="0"/>
              <a:t> می کند.</a:t>
            </a:r>
          </a:p>
          <a:p>
            <a:pPr>
              <a:lnSpc>
                <a:spcPct val="120000"/>
              </a:lnSpc>
            </a:pPr>
            <a:endParaRPr lang="fa-IR" dirty="0" smtClean="0"/>
          </a:p>
          <a:p>
            <a:pPr>
              <a:lnSpc>
                <a:spcPct val="120000"/>
              </a:lnSpc>
            </a:pPr>
            <a:r>
              <a:rPr lang="fa-IR" dirty="0" smtClean="0"/>
              <a:t>در برنامه ریزی عملیاتی روش های کار غالباً </a:t>
            </a:r>
            <a:r>
              <a:rPr lang="fa-IR" dirty="0" smtClean="0">
                <a:solidFill>
                  <a:srgbClr val="FF0066"/>
                </a:solidFill>
              </a:rPr>
              <a:t>تجربه شده</a:t>
            </a:r>
            <a:r>
              <a:rPr lang="fa-IR" dirty="0" smtClean="0"/>
              <a:t> در حالی که در برنامه ریزی استراتژیک روش های </a:t>
            </a:r>
            <a:r>
              <a:rPr lang="fa-IR" dirty="0" smtClean="0">
                <a:solidFill>
                  <a:srgbClr val="FF0066"/>
                </a:solidFill>
              </a:rPr>
              <a:t>نو و تجربه نشده</a:t>
            </a:r>
            <a:r>
              <a:rPr lang="fa-IR" dirty="0" smtClean="0"/>
              <a:t> استفاده می شود.</a:t>
            </a:r>
          </a:p>
          <a:p>
            <a:pPr>
              <a:lnSpc>
                <a:spcPct val="120000"/>
              </a:lnSpc>
            </a:pPr>
            <a:endParaRPr lang="fa-IR" dirty="0" smtClean="0"/>
          </a:p>
          <a:p>
            <a:pPr>
              <a:lnSpc>
                <a:spcPct val="120000"/>
              </a:lnSpc>
            </a:pPr>
            <a:r>
              <a:rPr lang="fa-IR" dirty="0" smtClean="0"/>
              <a:t>برنامه ریزی عملیاتی در مقایسه با برنامه ریزی استراتژیک </a:t>
            </a:r>
            <a:r>
              <a:rPr lang="fa-IR" dirty="0" smtClean="0">
                <a:solidFill>
                  <a:srgbClr val="FF0066"/>
                </a:solidFill>
              </a:rPr>
              <a:t>مخاطره</a:t>
            </a:r>
            <a:r>
              <a:rPr lang="fa-IR" dirty="0" smtClean="0"/>
              <a:t> کمتری دارد.</a:t>
            </a:r>
            <a:endParaRPr lang="en-US" dirty="0" smtClean="0"/>
          </a:p>
          <a:p>
            <a:endParaRPr lang="fa-IR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همردیفی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67266" name="Picture 2" descr="http://www.mgtsolution.com/objfiles/images/734135936_rahkar-e-modiriat_hadafvastrateg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1800" y="1524000"/>
            <a:ext cx="3419475" cy="44899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/>
              <a:t>فنون یا تکنیک‌های برنامه‌ریزی</a:t>
            </a:r>
            <a:endParaRPr lang="en-US" b="1" dirty="0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752600"/>
            <a:ext cx="7772400" cy="4572000"/>
          </a:xfrm>
        </p:spPr>
        <p:txBody>
          <a:bodyPr/>
          <a:lstStyle/>
          <a:p>
            <a:pPr>
              <a:buNone/>
            </a:pPr>
            <a:r>
              <a:rPr lang="fa-IR" dirty="0" smtClean="0">
                <a:solidFill>
                  <a:srgbClr val="FF0000"/>
                </a:solidFill>
              </a:rPr>
              <a:t>1) </a:t>
            </a:r>
            <a:r>
              <a:rPr lang="fa-IR" b="1" dirty="0" smtClean="0"/>
              <a:t>نمودار گانت</a:t>
            </a:r>
            <a:endParaRPr lang="en-US" b="1" dirty="0" smtClean="0"/>
          </a:p>
          <a:p>
            <a:pPr>
              <a:buNone/>
            </a:pPr>
            <a:r>
              <a:rPr lang="fa-IR" dirty="0" smtClean="0">
                <a:solidFill>
                  <a:srgbClr val="FF0000"/>
                </a:solidFill>
              </a:rPr>
              <a:t>2) </a:t>
            </a:r>
            <a:r>
              <a:rPr lang="fa-IR" b="1" dirty="0" smtClean="0"/>
              <a:t>فنون تجزیه و تحلیل شبکه</a:t>
            </a:r>
            <a:endParaRPr lang="en-US" b="1" dirty="0" smtClean="0"/>
          </a:p>
          <a:p>
            <a:pPr>
              <a:buNone/>
            </a:pPr>
            <a:r>
              <a:rPr lang="fa-IR" dirty="0" smtClean="0">
                <a:solidFill>
                  <a:srgbClr val="FF0000"/>
                </a:solidFill>
              </a:rPr>
              <a:t>1-2) </a:t>
            </a:r>
            <a:r>
              <a:rPr lang="fa-IR" dirty="0" smtClean="0"/>
              <a:t>فن ارزشیابی و بازنگری برنامه</a:t>
            </a:r>
            <a:endParaRPr lang="en-US" dirty="0" smtClean="0"/>
          </a:p>
          <a:p>
            <a:pPr>
              <a:buNone/>
            </a:pPr>
            <a:r>
              <a:rPr lang="fa-IR" dirty="0" smtClean="0">
                <a:solidFill>
                  <a:srgbClr val="FF0000"/>
                </a:solidFill>
              </a:rPr>
              <a:t>2-2) </a:t>
            </a:r>
            <a:r>
              <a:rPr lang="fa-IR" dirty="0" smtClean="0"/>
              <a:t>روش مسیر بحرانی</a:t>
            </a:r>
            <a:endParaRPr lang="en-US" dirty="0" smtClean="0"/>
          </a:p>
          <a:p>
            <a:pPr algn="l" rtl="0">
              <a:lnSpc>
                <a:spcPct val="90000"/>
              </a:lnSpc>
              <a:buNone/>
            </a:pPr>
            <a:endParaRPr lang="fa-IR" sz="3100" dirty="0" smtClean="0">
              <a:cs typeface="B Nazanin" pitchFamily="2" charset="-78"/>
            </a:endParaRPr>
          </a:p>
          <a:p>
            <a:pPr algn="l" rtl="0">
              <a:lnSpc>
                <a:spcPct val="90000"/>
              </a:lnSpc>
              <a:buNone/>
            </a:pPr>
            <a:endParaRPr lang="en-US" sz="3100" dirty="0">
              <a:cs typeface="B Nazanin" pitchFamily="2" charset="-78"/>
            </a:endParaRPr>
          </a:p>
          <a:p>
            <a:pPr algn="l" rtl="0">
              <a:lnSpc>
                <a:spcPct val="90000"/>
              </a:lnSpc>
              <a:buNone/>
            </a:pPr>
            <a:r>
              <a:rPr lang="en-US" b="1" dirty="0">
                <a:cs typeface="+mn-cs"/>
              </a:rPr>
              <a:t>PERT</a:t>
            </a:r>
            <a:r>
              <a:rPr lang="en-US" dirty="0">
                <a:cs typeface="+mn-cs"/>
              </a:rPr>
              <a:t>: Program Evaluation and Review Technique</a:t>
            </a:r>
          </a:p>
          <a:p>
            <a:pPr algn="l" rtl="0">
              <a:lnSpc>
                <a:spcPct val="90000"/>
              </a:lnSpc>
              <a:buNone/>
            </a:pPr>
            <a:r>
              <a:rPr lang="en-US" b="1" dirty="0">
                <a:cs typeface="+mn-cs"/>
              </a:rPr>
              <a:t>CPM</a:t>
            </a:r>
            <a:r>
              <a:rPr lang="en-US" dirty="0">
                <a:cs typeface="+mn-cs"/>
              </a:rPr>
              <a:t>: Critical Path Method</a:t>
            </a:r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62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7861" y="2033588"/>
            <a:ext cx="2898339" cy="1928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fa-IR" dirty="0" smtClean="0"/>
              <a:t>نمودار گانت</a:t>
            </a:r>
            <a:endParaRPr lang="x-none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  <a:buFont typeface="Wingdings" pitchFamily="2" charset="2"/>
              <a:buChar char="q"/>
            </a:pPr>
            <a:endParaRPr lang="fa-IR" dirty="0" smtClean="0"/>
          </a:p>
          <a:p>
            <a:pPr algn="just">
              <a:lnSpc>
                <a:spcPct val="80000"/>
              </a:lnSpc>
              <a:buFont typeface="Wingdings" pitchFamily="2" charset="2"/>
              <a:buChar char="q"/>
            </a:pPr>
            <a:r>
              <a:rPr lang="fa-IR" dirty="0" smtClean="0"/>
              <a:t>روش </a:t>
            </a:r>
            <a:r>
              <a:rPr lang="fa-IR" dirty="0"/>
              <a:t>نمودار گانت </a:t>
            </a:r>
            <a:r>
              <a:rPr lang="fa-IR" dirty="0">
                <a:solidFill>
                  <a:srgbClr val="FF0000"/>
                </a:solidFill>
              </a:rPr>
              <a:t>نخستین و اساسی ترین روش </a:t>
            </a:r>
            <a:r>
              <a:rPr lang="fa-IR" dirty="0"/>
              <a:t>تصویری در </a:t>
            </a:r>
            <a:r>
              <a:rPr lang="fa-IR" dirty="0" smtClean="0"/>
              <a:t>برنامه </a:t>
            </a:r>
            <a:r>
              <a:rPr lang="fa-IR" dirty="0"/>
              <a:t>ریزی عملیاتی می باشد. این روش در خلال جنگ جهانی اول توسط هنری ال. گانت ابداع </a:t>
            </a:r>
            <a:r>
              <a:rPr lang="fa-IR" dirty="0" smtClean="0"/>
              <a:t>شد.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q"/>
            </a:pPr>
            <a:endParaRPr lang="fa-IR" dirty="0"/>
          </a:p>
          <a:p>
            <a:pPr marL="0" indent="0" algn="just">
              <a:lnSpc>
                <a:spcPct val="80000"/>
              </a:lnSpc>
              <a:buNone/>
            </a:pPr>
            <a:endParaRPr lang="fa-IR" dirty="0" smtClean="0"/>
          </a:p>
          <a:p>
            <a:pPr algn="just">
              <a:lnSpc>
                <a:spcPct val="80000"/>
              </a:lnSpc>
              <a:buFont typeface="Wingdings" pitchFamily="2" charset="2"/>
              <a:buChar char="q"/>
            </a:pPr>
            <a:r>
              <a:rPr lang="fa-IR" dirty="0" smtClean="0"/>
              <a:t>این </a:t>
            </a:r>
            <a:r>
              <a:rPr lang="fa-IR" dirty="0"/>
              <a:t>روش اصولا برای زمانبندی انجام وظایف به وجود آمده و </a:t>
            </a:r>
            <a:r>
              <a:rPr lang="fa-IR" dirty="0">
                <a:solidFill>
                  <a:srgbClr val="FF0000"/>
                </a:solidFill>
              </a:rPr>
              <a:t>دارای دو بعد </a:t>
            </a:r>
            <a:r>
              <a:rPr lang="fa-IR" dirty="0"/>
              <a:t>است: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fa-IR" dirty="0"/>
              <a:t>	1- </a:t>
            </a:r>
            <a:r>
              <a:rPr lang="fa-IR" dirty="0">
                <a:solidFill>
                  <a:srgbClr val="FF0000"/>
                </a:solidFill>
              </a:rPr>
              <a:t>محور عمودی </a:t>
            </a:r>
            <a:r>
              <a:rPr lang="fa-IR" dirty="0"/>
              <a:t>شرح عملیات </a:t>
            </a:r>
            <a:r>
              <a:rPr lang="fa-IR" dirty="0" smtClean="0"/>
              <a:t>را </a:t>
            </a:r>
            <a:r>
              <a:rPr lang="fa-IR" dirty="0"/>
              <a:t>بر حسب </a:t>
            </a:r>
            <a:r>
              <a:rPr lang="fa-IR" dirty="0" smtClean="0"/>
              <a:t>مراحل </a:t>
            </a:r>
            <a:r>
              <a:rPr lang="fa-IR" dirty="0"/>
              <a:t>انجام </a:t>
            </a:r>
            <a:r>
              <a:rPr lang="fa-IR" dirty="0" smtClean="0"/>
              <a:t>کار نمایش </a:t>
            </a:r>
            <a:r>
              <a:rPr lang="fa-IR" dirty="0"/>
              <a:t>می دهد.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fa-IR" dirty="0"/>
              <a:t>	2- </a:t>
            </a:r>
            <a:r>
              <a:rPr lang="fa-IR" dirty="0">
                <a:solidFill>
                  <a:srgbClr val="FF0000"/>
                </a:solidFill>
              </a:rPr>
              <a:t>محور افقی </a:t>
            </a:r>
            <a:r>
              <a:rPr lang="fa-IR" dirty="0"/>
              <a:t>نیز نشان دهنده زمان می باشد</a:t>
            </a:r>
            <a:r>
              <a:rPr lang="fa-IR" dirty="0" smtClean="0"/>
              <a:t>.</a:t>
            </a:r>
            <a:endParaRPr lang="fa-IR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ضعف نمودار گانت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fa-IR" dirty="0" smtClean="0"/>
          </a:p>
          <a:p>
            <a:r>
              <a:rPr lang="fa-IR" dirty="0" smtClean="0"/>
              <a:t>محدودیت یا ضعف عمده آن این است که اطلاعات مربوط به روابط بین وظایف مختلف و حداقل زمان لازم برای تکمیل این وظایف را نمی‌تواند محاسبه کند به عبارت دیگر کارنمای گانت </a:t>
            </a:r>
            <a:r>
              <a:rPr lang="fa-IR" dirty="0" smtClean="0">
                <a:solidFill>
                  <a:srgbClr val="FF0000"/>
                </a:solidFill>
              </a:rPr>
              <a:t>توالی و وابستگی فعالیتها را نشان نمی‌دهد</a:t>
            </a:r>
            <a:r>
              <a:rPr lang="fa-IR" dirty="0" smtClean="0"/>
              <a:t>.</a:t>
            </a:r>
            <a:endParaRPr lang="en-US" dirty="0" smtClean="0"/>
          </a:p>
          <a:p>
            <a:endParaRPr lang="fa-IR" dirty="0"/>
          </a:p>
        </p:txBody>
      </p:sp>
      <p:pic>
        <p:nvPicPr>
          <p:cNvPr id="163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3124200"/>
            <a:ext cx="5353050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676400"/>
            <a:ext cx="6934200" cy="4214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7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7772400" cy="1143000"/>
          </a:xfrm>
        </p:spPr>
        <p:txBody>
          <a:bodyPr/>
          <a:lstStyle/>
          <a:p>
            <a:pPr rtl="0"/>
            <a:r>
              <a:rPr lang="fa-IR" dirty="0" smtClean="0"/>
              <a:t>نمودار گانت</a:t>
            </a:r>
            <a:endParaRPr lang="x-non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فن ارزشیابی و بازنگری برنامه</a:t>
            </a:r>
            <a:endParaRPr lang="x-none" dirty="0">
              <a:cs typeface="B Nazanin" pitchFamily="2" charset="-78"/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fa-IR" dirty="0" smtClean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fa-IR" dirty="0" smtClean="0"/>
              <a:t>با بودجه و نظارت نیروی دریایی امریکا در سال 1958 میلادی به عنوان ابزار مدیریت در برنامه‌ریزی </a:t>
            </a:r>
            <a:r>
              <a:rPr lang="fa-IR" dirty="0" smtClean="0">
                <a:solidFill>
                  <a:srgbClr val="FF0000"/>
                </a:solidFill>
              </a:rPr>
              <a:t>کنترل پروژه موشک (پولاریس)</a:t>
            </a:r>
            <a:r>
              <a:rPr lang="fa-IR" dirty="0" smtClean="0"/>
              <a:t> توسعه یافت.</a:t>
            </a:r>
            <a:endParaRPr lang="en-US" dirty="0" smtClean="0"/>
          </a:p>
          <a:p>
            <a:pPr>
              <a:buFont typeface="Wingdings" pitchFamily="2" charset="2"/>
              <a:buNone/>
            </a:pPr>
            <a:endParaRPr lang="fa-IR" b="1" dirty="0">
              <a:cs typeface="B Nazanin" pitchFamily="2" charset="-78"/>
            </a:endParaRPr>
          </a:p>
          <a:p>
            <a:pPr lvl="0"/>
            <a:r>
              <a:rPr lang="fa-IR" dirty="0" smtClean="0"/>
              <a:t>زمان دقیق انجام</a:t>
            </a:r>
            <a:r>
              <a:rPr lang="fa-IR" dirty="0" smtClean="0">
                <a:solidFill>
                  <a:srgbClr val="FF0000"/>
                </a:solidFill>
              </a:rPr>
              <a:t> نامعلوم </a:t>
            </a:r>
            <a:r>
              <a:rPr lang="fa-IR" dirty="0" smtClean="0"/>
              <a:t>است و برای پیش‌بینی زمان انجام طرح از آمار و احتمالات استفاده می‌شود. </a:t>
            </a:r>
          </a:p>
          <a:p>
            <a:pPr lvl="0"/>
            <a:endParaRPr lang="en-US" dirty="0" smtClean="0"/>
          </a:p>
          <a:p>
            <a:pPr lvl="0"/>
            <a:r>
              <a:rPr lang="fa-IR" dirty="0" smtClean="0"/>
              <a:t>در برنامه‌ریزی </a:t>
            </a:r>
            <a:r>
              <a:rPr lang="fa-IR" dirty="0" smtClean="0">
                <a:solidFill>
                  <a:srgbClr val="FF0000"/>
                </a:solidFill>
              </a:rPr>
              <a:t>پروژه‌های وسیع </a:t>
            </a:r>
            <a:r>
              <a:rPr lang="fa-IR" dirty="0" smtClean="0"/>
              <a:t>که همواره با موفقیت عدم اطمینان روبه رو هستند، استفاده می‌شود (</a:t>
            </a:r>
            <a:r>
              <a:rPr lang="fa-IR" dirty="0" smtClean="0">
                <a:solidFill>
                  <a:srgbClr val="FF0000"/>
                </a:solidFill>
              </a:rPr>
              <a:t>برنامه‌ریزی فرآیندهای غیرتکراری</a:t>
            </a:r>
            <a:r>
              <a:rPr lang="fa-IR" dirty="0" smtClean="0"/>
              <a:t>).</a:t>
            </a:r>
            <a:endParaRPr lang="en-US" dirty="0" smtClean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فن ارزشیابی و بازنگری برنامه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lvl="0"/>
            <a:endParaRPr lang="fa-IR" dirty="0" smtClean="0"/>
          </a:p>
          <a:p>
            <a:pPr lvl="0"/>
            <a:r>
              <a:rPr lang="fa-IR" dirty="0" smtClean="0"/>
              <a:t>در برآورد مدت زمان اجرای فعالیتها </a:t>
            </a:r>
            <a:r>
              <a:rPr lang="fa-IR" b="1" dirty="0" smtClean="0">
                <a:solidFill>
                  <a:srgbClr val="FF0000"/>
                </a:solidFill>
              </a:rPr>
              <a:t>4 زمان </a:t>
            </a:r>
            <a:r>
              <a:rPr lang="fa-IR" dirty="0" smtClean="0"/>
              <a:t>مختلف مطرح می‌شود:</a:t>
            </a:r>
          </a:p>
          <a:p>
            <a:pPr lvl="0"/>
            <a:endParaRPr lang="en-US" dirty="0" smtClean="0"/>
          </a:p>
          <a:p>
            <a:pPr lvl="0">
              <a:buFont typeface="Wingdings" pitchFamily="2" charset="2"/>
              <a:buChar char="Ø"/>
            </a:pPr>
            <a:r>
              <a:rPr lang="fa-IR" dirty="0" smtClean="0">
                <a:solidFill>
                  <a:srgbClr val="7030A0"/>
                </a:solidFill>
              </a:rPr>
              <a:t>برآورد زمانی خوش بینانه</a:t>
            </a:r>
            <a:r>
              <a:rPr lang="fa-IR" dirty="0" smtClean="0"/>
              <a:t>: کوتاه ترین زمان ممکن برای انجام یک فعالیت در بهترین شرایط است. </a:t>
            </a:r>
            <a:endParaRPr lang="en-US" dirty="0" smtClean="0"/>
          </a:p>
          <a:p>
            <a:pPr lvl="0">
              <a:buFont typeface="Wingdings" pitchFamily="2" charset="2"/>
              <a:buChar char="Ø"/>
            </a:pPr>
            <a:r>
              <a:rPr lang="fa-IR" dirty="0" smtClean="0">
                <a:solidFill>
                  <a:srgbClr val="7030A0"/>
                </a:solidFill>
              </a:rPr>
              <a:t>برآورد زمانی محتمل یا معمولی</a:t>
            </a:r>
            <a:r>
              <a:rPr lang="fa-IR" dirty="0" smtClean="0"/>
              <a:t>: محتمل ترین زمانی است که می‌توان یک فعالیت را طی آن به انجام رساند. </a:t>
            </a:r>
            <a:endParaRPr lang="en-US" dirty="0" smtClean="0"/>
          </a:p>
          <a:p>
            <a:pPr lvl="0">
              <a:buFont typeface="Wingdings" pitchFamily="2" charset="2"/>
              <a:buChar char="Ø"/>
            </a:pPr>
            <a:r>
              <a:rPr lang="fa-IR" dirty="0" smtClean="0">
                <a:solidFill>
                  <a:srgbClr val="7030A0"/>
                </a:solidFill>
              </a:rPr>
              <a:t>برآورد زمانی بدبینانه</a:t>
            </a:r>
            <a:r>
              <a:rPr lang="fa-IR" dirty="0" smtClean="0"/>
              <a:t>: طولانی ترین زمان ممکن برای انجام یک فعالیت در بدترین شرایط است. </a:t>
            </a:r>
            <a:endParaRPr lang="en-US" dirty="0" smtClean="0"/>
          </a:p>
          <a:p>
            <a:pPr lvl="0">
              <a:buFont typeface="Wingdings" pitchFamily="2" charset="2"/>
              <a:buChar char="Ø"/>
            </a:pPr>
            <a:r>
              <a:rPr lang="fa-IR" dirty="0" smtClean="0">
                <a:solidFill>
                  <a:srgbClr val="7030A0"/>
                </a:solidFill>
              </a:rPr>
              <a:t>برآورد زمانی مورد انتظار</a:t>
            </a:r>
            <a:r>
              <a:rPr lang="fa-IR" dirty="0" smtClean="0"/>
              <a:t>: زمان متوسط انجام فعالیت بر اساس سه ارزیابی خوش بینانه، بدبینانه و معمولی است.</a:t>
            </a:r>
            <a:endParaRPr lang="en-US" dirty="0" smtClean="0"/>
          </a:p>
          <a:p>
            <a:endParaRPr lang="fa-IR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288983" y="-1060380"/>
            <a:ext cx="6629403" cy="89025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روش مسیر بحرانی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lvl="0"/>
            <a:endParaRPr lang="fa-IR" b="1" dirty="0" smtClean="0">
              <a:solidFill>
                <a:srgbClr val="FF0000"/>
              </a:solidFill>
            </a:endParaRPr>
          </a:p>
          <a:p>
            <a:pPr lvl="0"/>
            <a:endParaRPr lang="fa-IR" b="1" dirty="0" smtClean="0">
              <a:solidFill>
                <a:srgbClr val="FF0000"/>
              </a:solidFill>
            </a:endParaRPr>
          </a:p>
          <a:p>
            <a:pPr lvl="0"/>
            <a:r>
              <a:rPr lang="fa-IR" b="1" dirty="0" smtClean="0">
                <a:solidFill>
                  <a:srgbClr val="FF0000"/>
                </a:solidFill>
              </a:rPr>
              <a:t>زمان دقیق</a:t>
            </a:r>
            <a:r>
              <a:rPr lang="fa-IR" dirty="0" smtClean="0"/>
              <a:t> انجام فعالیتها معلوم است. (برآورد قطعی) از آمار و احتمالات استفاده نمی‌شود.</a:t>
            </a:r>
          </a:p>
          <a:p>
            <a:pPr lvl="0"/>
            <a:endParaRPr lang="en-US" dirty="0" smtClean="0"/>
          </a:p>
          <a:p>
            <a:pPr lvl="0"/>
            <a:r>
              <a:rPr lang="fa-IR" dirty="0" smtClean="0"/>
              <a:t>در برنامه‌ریزی طرحها و فعالیتهای روزمره کاربرد دارد (</a:t>
            </a:r>
            <a:r>
              <a:rPr lang="fa-IR" dirty="0" smtClean="0">
                <a:solidFill>
                  <a:srgbClr val="FF0000"/>
                </a:solidFill>
              </a:rPr>
              <a:t>برنامه‌ریزی فرآیندهای تکراری</a:t>
            </a:r>
            <a:r>
              <a:rPr lang="fa-IR" dirty="0" smtClean="0"/>
              <a:t>).</a:t>
            </a:r>
          </a:p>
          <a:p>
            <a:pPr lvl="0"/>
            <a:endParaRPr lang="en-US" dirty="0" smtClean="0"/>
          </a:p>
          <a:p>
            <a:pPr lvl="0"/>
            <a:r>
              <a:rPr lang="fa-IR" dirty="0" smtClean="0"/>
              <a:t>در برآورد مدت زمان اجرای فعالیتها فقط</a:t>
            </a:r>
            <a:r>
              <a:rPr lang="fa-IR" b="1" dirty="0" smtClean="0">
                <a:solidFill>
                  <a:srgbClr val="FF0000"/>
                </a:solidFill>
              </a:rPr>
              <a:t> 1زمان</a:t>
            </a:r>
            <a:r>
              <a:rPr lang="fa-IR" dirty="0" smtClean="0"/>
              <a:t> مطرح می‌شود.</a:t>
            </a:r>
          </a:p>
          <a:p>
            <a:pPr lvl="0"/>
            <a:endParaRPr lang="en-US" dirty="0" smtClean="0"/>
          </a:p>
          <a:p>
            <a:pPr lvl="0"/>
            <a:r>
              <a:rPr lang="fa-IR" dirty="0" smtClean="0"/>
              <a:t>از طریق آن کمترین زمان وقوع هر رویداد و زمان شناوری هر فعالیت و... قابل محاسبه است.</a:t>
            </a:r>
            <a:endParaRPr lang="en-US" dirty="0" smtClean="0"/>
          </a:p>
          <a:p>
            <a:endParaRPr lang="fa-IR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مثال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1570517" y="1732021"/>
            <a:ext cx="6460165" cy="441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3340</TotalTime>
  <Words>1528</Words>
  <Application>Microsoft Office PowerPoint</Application>
  <PresentationFormat>On-screen Show (4:3)</PresentationFormat>
  <Paragraphs>278</Paragraphs>
  <Slides>45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Equity</vt:lpstr>
      <vt:lpstr>0poli9iphn6ty</vt:lpstr>
      <vt:lpstr>برنامه‌ریزی</vt:lpstr>
      <vt:lpstr>برای رسیدن به اهداف چه کنیم؟</vt:lpstr>
      <vt:lpstr>برنامه ریزی</vt:lpstr>
      <vt:lpstr>PowerPoint Presentation</vt:lpstr>
      <vt:lpstr>وظایف مديران</vt:lpstr>
      <vt:lpstr>تعریف برنامه ریزی</vt:lpstr>
      <vt:lpstr>اصل برنامه‌ریزی</vt:lpstr>
      <vt:lpstr> سه مشخصه عمده برنامه‌ریزی</vt:lpstr>
      <vt:lpstr>ویژگی های برنامه خوب</vt:lpstr>
      <vt:lpstr>چهار سوال مهم در برنامه‌ریزی</vt:lpstr>
      <vt:lpstr> اهداف شش گانه برنامه ریزی در سازمان</vt:lpstr>
      <vt:lpstr>PowerPoint Presentation</vt:lpstr>
      <vt:lpstr>اصل تعهدات</vt:lpstr>
      <vt:lpstr>مراحل برنامه ریزی</vt:lpstr>
      <vt:lpstr>هدفگذاری</vt:lpstr>
      <vt:lpstr>اهداف كلي     (Goals)</vt:lpstr>
      <vt:lpstr>اهداف عيني یا اختصاصی  (Objectives)</vt:lpstr>
      <vt:lpstr>حداکثر تلاشت را انجام بده!</vt:lpstr>
      <vt:lpstr>معيار هاي هدف عيني</vt:lpstr>
      <vt:lpstr>PowerPoint Presentation</vt:lpstr>
      <vt:lpstr>انواع برنامه ريزي</vt:lpstr>
      <vt:lpstr>انواع برنامه‌ريزي</vt:lpstr>
      <vt:lpstr>چرخه برنامه‌ريزي</vt:lpstr>
      <vt:lpstr>سطوح برنامه‌ريزي</vt:lpstr>
      <vt:lpstr>برنامه‌ريزي استراتژیک</vt:lpstr>
      <vt:lpstr>مدیریت استراتژیک</vt:lpstr>
      <vt:lpstr>فرآیند مدیریت استراتژیک</vt:lpstr>
      <vt:lpstr>ارکان برنامه‌ریزی استراتژیک</vt:lpstr>
      <vt:lpstr>برنامه‌ریزی تاکتیکی</vt:lpstr>
      <vt:lpstr>برنامه‌ریزی عملیاتی</vt:lpstr>
      <vt:lpstr>سلسله مراتب برنامه ها</vt:lpstr>
      <vt:lpstr>سلسله مراتب برنامه ها</vt:lpstr>
      <vt:lpstr>تفاوت برنامه‌ریزی استراتژیک و عملیاتی</vt:lpstr>
      <vt:lpstr>تفاوت برنامه‌ریزی استراتژیک و عملیاتی</vt:lpstr>
      <vt:lpstr>همردیفی</vt:lpstr>
      <vt:lpstr>فنون یا تکنیک‌های برنامه‌ریزی</vt:lpstr>
      <vt:lpstr>نمودار گانت</vt:lpstr>
      <vt:lpstr>ضعف نمودار گانت</vt:lpstr>
      <vt:lpstr>نمودار گانت</vt:lpstr>
      <vt:lpstr>فن ارزشیابی و بازنگری برنامه</vt:lpstr>
      <vt:lpstr>فن ارزشیابی و بازنگری برنامه</vt:lpstr>
      <vt:lpstr>PowerPoint Presentation</vt:lpstr>
      <vt:lpstr>روش مسیر بحرانی</vt:lpstr>
      <vt:lpstr>مثال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Windows User</cp:lastModifiedBy>
  <cp:revision>420</cp:revision>
  <dcterms:created xsi:type="dcterms:W3CDTF">2006-08-16T00:00:00Z</dcterms:created>
  <dcterms:modified xsi:type="dcterms:W3CDTF">2020-05-24T07:21:58Z</dcterms:modified>
</cp:coreProperties>
</file>