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notesMasterIdLst>
    <p:notesMasterId r:id="rId17"/>
  </p:notesMasterIdLst>
  <p:sldIdLst>
    <p:sldId id="270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7" r:id="rId13"/>
    <p:sldId id="268" r:id="rId14"/>
    <p:sldId id="269" r:id="rId15"/>
    <p:sldId id="264" r:id="rId16"/>
  </p:sldIdLst>
  <p:sldSz cx="12192000" cy="6858000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 snapToGrid="0">
      <p:cViewPr varScale="1">
        <p:scale>
          <a:sx n="66" d="100"/>
          <a:sy n="66" d="100"/>
        </p:scale>
        <p:origin x="-87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6BCECB19-70FC-4CAD-8BF2-07B92EEA07D2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C32BE1C6-4B8D-462D-85A5-E454880BCC7C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804390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2BE1C6-4B8D-462D-85A5-E454880BCC7C}" type="slidenum">
              <a:rPr lang="fa-IR" smtClean="0"/>
              <a:t>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52540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2BE1C6-4B8D-462D-85A5-E454880BCC7C}" type="slidenum">
              <a:rPr lang="fa-IR" smtClean="0"/>
              <a:t>4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480581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76D76-5F79-4354-9D74-70F06F246618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E8642-B417-4B34-B908-47DAB00912F7}" type="slidenum">
              <a:rPr lang="fa-IR" smtClean="0"/>
              <a:t>‹#›</a:t>
            </a:fld>
            <a:endParaRPr lang="fa-IR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28986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76D76-5F79-4354-9D74-70F06F246618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E8642-B417-4B34-B908-47DAB00912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118736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76D76-5F79-4354-9D74-70F06F246618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E8642-B417-4B34-B908-47DAB00912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88909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76D76-5F79-4354-9D74-70F06F246618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E8642-B417-4B34-B908-47DAB00912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289627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76D76-5F79-4354-9D74-70F06F246618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E8642-B417-4B34-B908-47DAB00912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473098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76D76-5F79-4354-9D74-70F06F246618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E8642-B417-4B34-B908-47DAB00912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529136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76D76-5F79-4354-9D74-70F06F246618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E8642-B417-4B34-B908-47DAB00912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7437531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76D76-5F79-4354-9D74-70F06F246618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E8642-B417-4B34-B908-47DAB00912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247662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76D76-5F79-4354-9D74-70F06F246618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E8642-B417-4B34-B908-47DAB00912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659204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76D76-5F79-4354-9D74-70F06F246618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E8642-B417-4B34-B908-47DAB00912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656804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76D76-5F79-4354-9D74-70F06F246618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E8642-B417-4B34-B908-47DAB00912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2123555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76D76-5F79-4354-9D74-70F06F246618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E8642-B417-4B34-B908-47DAB00912F7}" type="slidenum">
              <a:rPr lang="fa-IR" smtClean="0"/>
              <a:t>‹#›</a:t>
            </a:fld>
            <a:endParaRPr lang="fa-IR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67525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76D76-5F79-4354-9D74-70F06F246618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E8642-B417-4B34-B908-47DAB00912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3541366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76D76-5F79-4354-9D74-70F06F246618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E8642-B417-4B34-B908-47DAB00912F7}" type="slidenum">
              <a:rPr lang="fa-IR" smtClean="0"/>
              <a:t>‹#›</a:t>
            </a:fld>
            <a:endParaRPr lang="fa-IR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400471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76D76-5F79-4354-9D74-70F06F246618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E8642-B417-4B34-B908-47DAB00912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0233998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76D76-5F79-4354-9D74-70F06F246618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E8642-B417-4B34-B908-47DAB00912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202779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76D76-5F79-4354-9D74-70F06F246618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E8642-B417-4B34-B908-47DAB00912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3536097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F576D76-5F79-4354-9D74-70F06F246618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7CE8642-B417-4B34-B908-47DAB00912F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6884561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1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857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4" Type="http://schemas.openxmlformats.org/officeDocument/2006/relationships/image" Target="../media/image1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chemeClr val="bg1"/>
                </a:solidFill>
              </a:rPr>
              <a:t>بنام خدا</a:t>
            </a:r>
            <a:endParaRPr lang="fa-I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4625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 rot="20109975">
            <a:off x="-730443" y="1342438"/>
            <a:ext cx="9833463" cy="144655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fa-IR" sz="8800" b="1" dirty="0" smtClean="0">
                <a:solidFill>
                  <a:schemeClr val="bg1"/>
                </a:solidFill>
                <a:latin typeface="IranNastaliq" panose="02020505000000020003" pitchFamily="18" charset="0"/>
                <a:cs typeface="Mj_Wood" panose="00000400000000000000" pitchFamily="2" charset="-78"/>
              </a:rPr>
              <a:t>بخش پذیری اعداد</a:t>
            </a:r>
            <a:endParaRPr lang="fa-IR" sz="8800" b="1" dirty="0">
              <a:solidFill>
                <a:schemeClr val="bg1"/>
              </a:solidFill>
              <a:latin typeface="IranNastaliq" panose="02020505000000020003" pitchFamily="18" charset="0"/>
              <a:cs typeface="Mj_Wood" panose="000004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95861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464">
        <p14:doors dir="vert"/>
      </p:transition>
    </mc:Choice>
    <mc:Fallback xmlns="">
      <p:transition spd="slow" advTm="1246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50951" y="170913"/>
            <a:ext cx="6641049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fa-I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بخش پذیری اعداد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5987" y="878518"/>
            <a:ext cx="11599850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می خواهیم 26 شکلات را به طور مساوی بین 5 نفر تقسیم کنیم. به هر نفر چند شکلات می رسد؟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grpSp>
        <p:nvGrpSpPr>
          <p:cNvPr id="41" name="Group 40"/>
          <p:cNvGrpSpPr/>
          <p:nvPr/>
        </p:nvGrpSpPr>
        <p:grpSpPr>
          <a:xfrm>
            <a:off x="364351" y="1971963"/>
            <a:ext cx="932186" cy="2351999"/>
            <a:chOff x="364351" y="1971963"/>
            <a:chExt cx="932186" cy="2351999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51" y="1971963"/>
              <a:ext cx="932186" cy="494923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51" y="2436232"/>
              <a:ext cx="932186" cy="494923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51" y="2900501"/>
              <a:ext cx="932186" cy="494923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51" y="3364770"/>
              <a:ext cx="932186" cy="494923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51" y="3829039"/>
              <a:ext cx="932186" cy="494923"/>
            </a:xfrm>
            <a:prstGeom prst="rect">
              <a:avLst/>
            </a:prstGeom>
          </p:spPr>
        </p:pic>
      </p:grpSp>
      <p:grpSp>
        <p:nvGrpSpPr>
          <p:cNvPr id="40" name="Group 39"/>
          <p:cNvGrpSpPr/>
          <p:nvPr/>
        </p:nvGrpSpPr>
        <p:grpSpPr>
          <a:xfrm>
            <a:off x="364351" y="4293308"/>
            <a:ext cx="932186" cy="2351999"/>
            <a:chOff x="364351" y="4293308"/>
            <a:chExt cx="932186" cy="2351999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51" y="4293308"/>
              <a:ext cx="932186" cy="494923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51" y="4757577"/>
              <a:ext cx="932186" cy="494923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51" y="5221846"/>
              <a:ext cx="932186" cy="494923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51" y="5686115"/>
              <a:ext cx="932186" cy="494923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51" y="6150384"/>
              <a:ext cx="932186" cy="494923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1567628" y="1971963"/>
            <a:ext cx="932186" cy="2351999"/>
            <a:chOff x="1567628" y="1971963"/>
            <a:chExt cx="932186" cy="2351999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7628" y="1971963"/>
              <a:ext cx="932186" cy="494923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7628" y="2436232"/>
              <a:ext cx="932186" cy="494923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7628" y="2900501"/>
              <a:ext cx="932186" cy="494923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7628" y="3364770"/>
              <a:ext cx="932186" cy="494923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7628" y="3829039"/>
              <a:ext cx="932186" cy="494923"/>
            </a:xfrm>
            <a:prstGeom prst="rect">
              <a:avLst/>
            </a:prstGeom>
          </p:spPr>
        </p:pic>
      </p:grpSp>
      <p:grpSp>
        <p:nvGrpSpPr>
          <p:cNvPr id="38" name="Group 37"/>
          <p:cNvGrpSpPr/>
          <p:nvPr/>
        </p:nvGrpSpPr>
        <p:grpSpPr>
          <a:xfrm>
            <a:off x="1567628" y="4293308"/>
            <a:ext cx="932186" cy="2351999"/>
            <a:chOff x="1567628" y="4293308"/>
            <a:chExt cx="932186" cy="2351999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7628" y="4293308"/>
              <a:ext cx="932186" cy="494923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7628" y="4757577"/>
              <a:ext cx="932186" cy="494923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7628" y="5221846"/>
              <a:ext cx="932186" cy="494923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7628" y="5686115"/>
              <a:ext cx="932186" cy="494923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7628" y="6150384"/>
              <a:ext cx="932186" cy="494923"/>
            </a:xfrm>
            <a:prstGeom prst="rect">
              <a:avLst/>
            </a:prstGeom>
          </p:spPr>
        </p:pic>
      </p:grpSp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0905" y="1971963"/>
            <a:ext cx="932186" cy="494923"/>
          </a:xfrm>
          <a:prstGeom prst="rect">
            <a:avLst/>
          </a:prstGeom>
        </p:spPr>
      </p:pic>
      <p:grpSp>
        <p:nvGrpSpPr>
          <p:cNvPr id="37" name="Group 36"/>
          <p:cNvGrpSpPr/>
          <p:nvPr/>
        </p:nvGrpSpPr>
        <p:grpSpPr>
          <a:xfrm>
            <a:off x="2770905" y="2436232"/>
            <a:ext cx="932186" cy="2351999"/>
            <a:chOff x="2770905" y="2436232"/>
            <a:chExt cx="932186" cy="2351999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0905" y="2436232"/>
              <a:ext cx="932186" cy="494923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0905" y="2900501"/>
              <a:ext cx="932186" cy="494923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0905" y="3364770"/>
              <a:ext cx="932186" cy="494923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0905" y="3829039"/>
              <a:ext cx="932186" cy="494923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0905" y="4293308"/>
              <a:ext cx="932186" cy="494923"/>
            </a:xfrm>
            <a:prstGeom prst="rect">
              <a:avLst/>
            </a:prstGeom>
          </p:spPr>
        </p:pic>
      </p:grpSp>
      <p:pic>
        <p:nvPicPr>
          <p:cNvPr id="30" name="Picture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8143" y="1918534"/>
            <a:ext cx="1165992" cy="214841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9108" y="1888222"/>
            <a:ext cx="1228661" cy="217873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5612" y="1806072"/>
            <a:ext cx="1167942" cy="226087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4600" y="1806072"/>
            <a:ext cx="857205" cy="2260879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2494" y="1795358"/>
            <a:ext cx="1482251" cy="2271594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364351" y="4529348"/>
            <a:ext cx="3689519" cy="138499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1 شکلات اضافه آمد. بنابراین می گوییم: عدد 26 بر عدد 5 بخش پذیر نیست.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405134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 advTm="50826">
        <p15:prstTrans prst="curtains"/>
      </p:transition>
    </mc:Choice>
    <mc:Fallback>
      <p:transition spd="slow" advTm="5082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3.7037E-7 L 0.66368 0.2713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177" y="1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-3.7037E-6 L 0.62799 0.00047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393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2.22222E-6 L 0.48802 0.33889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01" y="16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-3.7037E-6 L 0.4681 0.00047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398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2.22222E-6 L 0.35104 0.33889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52" y="16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1.11111E-6 L -0.10182 0.23912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91" y="1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7" dur="2000" fill="hold"/>
                                        <p:tgtEl>
                                          <p:spTgt spid="2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5987" y="690715"/>
            <a:ext cx="11599850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می خواهیم 21 شکلات را به طور مساوی بین 3 نفر تقسیم کنیم. به هر نفر چند شکلات می رسد؟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6441" y="1387952"/>
            <a:ext cx="1165992" cy="214841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7406" y="1357640"/>
            <a:ext cx="1228661" cy="217873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2898" y="1275490"/>
            <a:ext cx="857205" cy="2260879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550951" y="170913"/>
            <a:ext cx="6641049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fa-I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بخش پذیری اعداد</a:t>
            </a:r>
            <a:endParaRPr lang="fa-IR" sz="3200" dirty="0">
              <a:cs typeface="B Koodak" panose="00000700000000000000" pitchFamily="2" charset="-78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541772" y="1733737"/>
            <a:ext cx="932186" cy="3219229"/>
            <a:chOff x="3195511" y="3445921"/>
            <a:chExt cx="932186" cy="3219229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5511" y="3445921"/>
              <a:ext cx="932186" cy="494923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5511" y="3899972"/>
              <a:ext cx="932186" cy="494923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5511" y="4354023"/>
              <a:ext cx="932186" cy="494923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5511" y="4808074"/>
              <a:ext cx="932186" cy="494923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5511" y="5262125"/>
              <a:ext cx="932186" cy="494923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5511" y="5716176"/>
              <a:ext cx="932186" cy="494923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5511" y="6170227"/>
              <a:ext cx="932186" cy="494923"/>
            </a:xfrm>
            <a:prstGeom prst="rect">
              <a:avLst/>
            </a:prstGeom>
          </p:spPr>
        </p:pic>
      </p:grpSp>
      <p:grpSp>
        <p:nvGrpSpPr>
          <p:cNvPr id="22" name="Group 21"/>
          <p:cNvGrpSpPr/>
          <p:nvPr/>
        </p:nvGrpSpPr>
        <p:grpSpPr>
          <a:xfrm>
            <a:off x="1635423" y="1733737"/>
            <a:ext cx="932186" cy="3219229"/>
            <a:chOff x="3195511" y="3445921"/>
            <a:chExt cx="932186" cy="3219229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5511" y="3445921"/>
              <a:ext cx="932186" cy="494923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5511" y="3899972"/>
              <a:ext cx="932186" cy="494923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5511" y="4354023"/>
              <a:ext cx="932186" cy="494923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5511" y="4808074"/>
              <a:ext cx="932186" cy="494923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5511" y="5262125"/>
              <a:ext cx="932186" cy="494923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5511" y="5716176"/>
              <a:ext cx="932186" cy="494923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5511" y="6170227"/>
              <a:ext cx="932186" cy="494923"/>
            </a:xfrm>
            <a:prstGeom prst="rect">
              <a:avLst/>
            </a:prstGeom>
          </p:spPr>
        </p:pic>
      </p:grpSp>
      <p:grpSp>
        <p:nvGrpSpPr>
          <p:cNvPr id="30" name="Group 29"/>
          <p:cNvGrpSpPr/>
          <p:nvPr/>
        </p:nvGrpSpPr>
        <p:grpSpPr>
          <a:xfrm>
            <a:off x="2729074" y="1733737"/>
            <a:ext cx="932186" cy="3219229"/>
            <a:chOff x="3195511" y="3445921"/>
            <a:chExt cx="932186" cy="3219229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5511" y="3445921"/>
              <a:ext cx="932186" cy="494923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5511" y="3899972"/>
              <a:ext cx="932186" cy="494923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5511" y="4354023"/>
              <a:ext cx="932186" cy="494923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5511" y="4808074"/>
              <a:ext cx="932186" cy="494923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5511" y="5262125"/>
              <a:ext cx="932186" cy="494923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5511" y="5716176"/>
              <a:ext cx="932186" cy="494923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5511" y="6170227"/>
              <a:ext cx="932186" cy="494923"/>
            </a:xfrm>
            <a:prstGeom prst="rect">
              <a:avLst/>
            </a:prstGeom>
          </p:spPr>
        </p:pic>
      </p:grpSp>
      <p:sp>
        <p:nvSpPr>
          <p:cNvPr id="38" name="TextBox 37"/>
          <p:cNvSpPr txBox="1"/>
          <p:nvPr/>
        </p:nvSpPr>
        <p:spPr>
          <a:xfrm>
            <a:off x="824255" y="2889300"/>
            <a:ext cx="5052223" cy="138499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به هر نفر 7 شکلات رسید و شکلاتی اضافه نیامد. بنابراین می گوییم: عدد 21 بر عدد 7 بخش پذیر است.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5301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8033">
        <p14:prism dir="r"/>
      </p:transition>
    </mc:Choice>
    <mc:Fallback xmlns="">
      <p:transition spd="slow" advTm="380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 L 0.63359 0.26875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80" y="13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0 L 0.5845 0.26875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19" y="13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0 L 0.55222 0.26875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04" y="13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ounded Rectangle 54"/>
          <p:cNvSpPr/>
          <p:nvPr/>
        </p:nvSpPr>
        <p:spPr>
          <a:xfrm>
            <a:off x="177420" y="5016040"/>
            <a:ext cx="11859905" cy="1398408"/>
          </a:xfrm>
          <a:prstGeom prst="roundRect">
            <a:avLst/>
          </a:prstGeom>
          <a:solidFill>
            <a:srgbClr val="FFC000">
              <a:alpha val="12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" name="TextBox 1"/>
          <p:cNvSpPr txBox="1"/>
          <p:nvPr/>
        </p:nvSpPr>
        <p:spPr>
          <a:xfrm>
            <a:off x="7274255" y="660152"/>
            <a:ext cx="4567115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از دو مثال قبل نتیجه می گیریم که :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550951" y="170913"/>
            <a:ext cx="6641049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fa-I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بخش پذیری اعداد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3774" y="1122095"/>
            <a:ext cx="1167759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اگر باقیمانده ی تقسیم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عدد اول 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به </a:t>
            </a:r>
            <a:r>
              <a:rPr lang="fa-IR" sz="2800" dirty="0">
                <a:solidFill>
                  <a:srgbClr val="FF0000"/>
                </a:solidFill>
                <a:cs typeface="B Koodak" panose="00000700000000000000" pitchFamily="2" charset="-78"/>
              </a:rPr>
              <a:t>عددِ دوّم 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صفر (0) باشد،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عدد اول 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بر </a:t>
            </a:r>
            <a:r>
              <a:rPr lang="fa-IR" sz="2800" dirty="0" smtClean="0">
                <a:solidFill>
                  <a:srgbClr val="FF0000"/>
                </a:solidFill>
                <a:cs typeface="B Koodak" panose="00000700000000000000" pitchFamily="2" charset="-78"/>
              </a:rPr>
              <a:t>عددِ دوّم 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بخش پذیر است.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799094" y="1730880"/>
            <a:ext cx="239290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fa-I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مثال1: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64824" y="2315655"/>
            <a:ext cx="497654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آیا عددِ 46 به عددِ 9 بخش پذیر است؟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079474" y="2900430"/>
            <a:ext cx="3761895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باید 46 را بر 9 تقسیم کنیم: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0" y="2907324"/>
            <a:ext cx="2069295" cy="1502113"/>
            <a:chOff x="1503476" y="4622850"/>
            <a:chExt cx="2069295" cy="1502113"/>
          </a:xfrm>
        </p:grpSpPr>
        <p:sp>
          <p:nvSpPr>
            <p:cNvPr id="9" name="TextBox 8"/>
            <p:cNvSpPr txBox="1"/>
            <p:nvPr/>
          </p:nvSpPr>
          <p:spPr>
            <a:xfrm>
              <a:off x="2838450" y="4622850"/>
              <a:ext cx="481051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just"/>
              <a:r>
                <a:rPr lang="fa-IR" sz="3200" dirty="0" smtClean="0">
                  <a:solidFill>
                    <a:schemeClr val="bg1"/>
                  </a:solidFill>
                  <a:cs typeface="B Koodak" panose="00000700000000000000" pitchFamily="2" charset="-78"/>
                </a:rPr>
                <a:t>9</a:t>
              </a:r>
              <a:endParaRPr lang="fa-IR" sz="2800" dirty="0">
                <a:solidFill>
                  <a:schemeClr val="bg1"/>
                </a:solidFill>
                <a:cs typeface="B Koodak" panose="00000700000000000000" pitchFamily="2" charset="-78"/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1503476" y="4704538"/>
              <a:ext cx="2069295" cy="1420425"/>
              <a:chOff x="1503476" y="4704538"/>
              <a:chExt cx="2069295" cy="1420425"/>
            </a:xfrm>
          </p:grpSpPr>
          <p:sp>
            <p:nvSpPr>
              <p:cNvPr id="11" name="TextBox 10"/>
              <p:cNvSpPr txBox="1"/>
              <p:nvPr/>
            </p:nvSpPr>
            <p:spPr>
              <a:xfrm>
                <a:off x="2838449" y="5122363"/>
                <a:ext cx="481051" cy="584775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just"/>
                <a:r>
                  <a:rPr lang="fa-IR" sz="3200" dirty="0" smtClean="0">
                    <a:solidFill>
                      <a:schemeClr val="bg1"/>
                    </a:solidFill>
                    <a:cs typeface="B Koodak" panose="00000700000000000000" pitchFamily="2" charset="-78"/>
                  </a:rPr>
                  <a:t>5</a:t>
                </a:r>
                <a:endParaRPr lang="fa-IR" sz="2800" dirty="0">
                  <a:solidFill>
                    <a:schemeClr val="bg1"/>
                  </a:solidFill>
                  <a:cs typeface="B Koodak" panose="00000700000000000000" pitchFamily="2" charset="-78"/>
                </a:endParaRPr>
              </a:p>
            </p:txBody>
          </p:sp>
          <p:grpSp>
            <p:nvGrpSpPr>
              <p:cNvPr id="12" name="Group 11"/>
              <p:cNvGrpSpPr/>
              <p:nvPr/>
            </p:nvGrpSpPr>
            <p:grpSpPr>
              <a:xfrm>
                <a:off x="1503476" y="4704538"/>
                <a:ext cx="2069295" cy="1080312"/>
                <a:chOff x="1503476" y="4704538"/>
                <a:chExt cx="2069295" cy="1080312"/>
              </a:xfrm>
            </p:grpSpPr>
            <p:grpSp>
              <p:nvGrpSpPr>
                <p:cNvPr id="14" name="Group 13"/>
                <p:cNvGrpSpPr/>
                <p:nvPr/>
              </p:nvGrpSpPr>
              <p:grpSpPr>
                <a:xfrm>
                  <a:off x="1935569" y="4704538"/>
                  <a:ext cx="1637202" cy="1080312"/>
                  <a:chOff x="1935569" y="4704538"/>
                  <a:chExt cx="1637202" cy="1080312"/>
                </a:xfrm>
              </p:grpSpPr>
              <p:sp>
                <p:nvSpPr>
                  <p:cNvPr id="18" name="TextBox 17"/>
                  <p:cNvSpPr txBox="1"/>
                  <p:nvPr/>
                </p:nvSpPr>
                <p:spPr>
                  <a:xfrm>
                    <a:off x="1935569" y="4704538"/>
                    <a:ext cx="731417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1">
                    <a:spAutoFit/>
                  </a:bodyPr>
                  <a:lstStyle/>
                  <a:p>
                    <a:pPr algn="just"/>
                    <a:r>
                      <a:rPr lang="fa-IR" sz="3200" dirty="0" smtClean="0">
                        <a:solidFill>
                          <a:schemeClr val="bg1"/>
                        </a:solidFill>
                        <a:cs typeface="B Koodak" panose="00000700000000000000" pitchFamily="2" charset="-78"/>
                      </a:rPr>
                      <a:t>46</a:t>
                    </a:r>
                    <a:endParaRPr lang="fa-IR" sz="2800" dirty="0">
                      <a:solidFill>
                        <a:schemeClr val="bg1"/>
                      </a:solidFill>
                      <a:cs typeface="B Koodak" panose="00000700000000000000" pitchFamily="2" charset="-78"/>
                    </a:endParaRPr>
                  </a:p>
                </p:txBody>
              </p:sp>
              <p:grpSp>
                <p:nvGrpSpPr>
                  <p:cNvPr id="19" name="Group 18"/>
                  <p:cNvGrpSpPr/>
                  <p:nvPr/>
                </p:nvGrpSpPr>
                <p:grpSpPr>
                  <a:xfrm>
                    <a:off x="2711995" y="4704538"/>
                    <a:ext cx="860776" cy="1080312"/>
                    <a:chOff x="2711995" y="4704538"/>
                    <a:chExt cx="860776" cy="1080312"/>
                  </a:xfrm>
                </p:grpSpPr>
                <p:cxnSp>
                  <p:nvCxnSpPr>
                    <p:cNvPr id="20" name="Straight Connector 19"/>
                    <p:cNvCxnSpPr/>
                    <p:nvPr/>
                  </p:nvCxnSpPr>
                  <p:spPr>
                    <a:xfrm>
                      <a:off x="2711995" y="4704538"/>
                      <a:ext cx="0" cy="1080312"/>
                    </a:xfrm>
                    <a:prstGeom prst="line">
                      <a:avLst/>
                    </a:prstGeom>
                    <a:ln w="38100">
                      <a:solidFill>
                        <a:srgbClr val="0070C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1" name="Straight Connector 20"/>
                    <p:cNvCxnSpPr/>
                    <p:nvPr/>
                  </p:nvCxnSpPr>
                  <p:spPr>
                    <a:xfrm rot="16200000">
                      <a:off x="3154946" y="4647388"/>
                      <a:ext cx="0" cy="835650"/>
                    </a:xfrm>
                    <a:prstGeom prst="line">
                      <a:avLst/>
                    </a:prstGeom>
                    <a:ln w="38100">
                      <a:solidFill>
                        <a:srgbClr val="0070C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sp>
              <p:nvSpPr>
                <p:cNvPr id="15" name="TextBox 14"/>
                <p:cNvSpPr txBox="1"/>
                <p:nvPr/>
              </p:nvSpPr>
              <p:spPr>
                <a:xfrm>
                  <a:off x="1984899" y="5089224"/>
                  <a:ext cx="683429" cy="584775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just"/>
                  <a:r>
                    <a:rPr lang="fa-IR" sz="3200" dirty="0" smtClean="0">
                      <a:solidFill>
                        <a:schemeClr val="bg1"/>
                      </a:solidFill>
                      <a:cs typeface="B Koodak" panose="00000700000000000000" pitchFamily="2" charset="-78"/>
                    </a:rPr>
                    <a:t>45</a:t>
                  </a:r>
                  <a:endParaRPr lang="fa-IR" sz="2800" dirty="0">
                    <a:solidFill>
                      <a:schemeClr val="bg1"/>
                    </a:solidFill>
                    <a:cs typeface="B Koodak" panose="00000700000000000000" pitchFamily="2" charset="-78"/>
                  </a:endParaRPr>
                </a:p>
              </p:txBody>
            </p:sp>
            <p:sp>
              <p:nvSpPr>
                <p:cNvPr id="16" name="TextBox 15"/>
                <p:cNvSpPr txBox="1"/>
                <p:nvPr/>
              </p:nvSpPr>
              <p:spPr>
                <a:xfrm>
                  <a:off x="1503476" y="4896881"/>
                  <a:ext cx="683429" cy="584775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just"/>
                  <a:r>
                    <a:rPr lang="fa-IR" sz="3200" dirty="0" smtClean="0">
                      <a:solidFill>
                        <a:schemeClr val="bg1"/>
                      </a:solidFill>
                      <a:cs typeface="B Koodak" panose="00000700000000000000" pitchFamily="2" charset="-78"/>
                    </a:rPr>
                    <a:t>-</a:t>
                  </a:r>
                  <a:endParaRPr lang="fa-IR" sz="2800" dirty="0">
                    <a:solidFill>
                      <a:schemeClr val="bg1"/>
                    </a:solidFill>
                    <a:cs typeface="B Koodak" panose="00000700000000000000" pitchFamily="2" charset="-78"/>
                  </a:endParaRPr>
                </a:p>
              </p:txBody>
            </p:sp>
            <p:cxnSp>
              <p:nvCxnSpPr>
                <p:cNvPr id="17" name="Straight Connector 16"/>
                <p:cNvCxnSpPr/>
                <p:nvPr/>
              </p:nvCxnSpPr>
              <p:spPr>
                <a:xfrm>
                  <a:off x="1985973" y="5540188"/>
                  <a:ext cx="630608" cy="0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3" name="TextBox 12"/>
              <p:cNvSpPr txBox="1"/>
              <p:nvPr/>
            </p:nvSpPr>
            <p:spPr>
              <a:xfrm>
                <a:off x="1907913" y="5540188"/>
                <a:ext cx="724679" cy="584775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just"/>
                <a:r>
                  <a:rPr lang="fa-IR" sz="3200" dirty="0" smtClean="0">
                    <a:solidFill>
                      <a:schemeClr val="bg1"/>
                    </a:solidFill>
                    <a:cs typeface="B Koodak" panose="00000700000000000000" pitchFamily="2" charset="-78"/>
                  </a:rPr>
                  <a:t>01</a:t>
                </a:r>
                <a:endParaRPr lang="fa-IR" sz="2800" dirty="0">
                  <a:solidFill>
                    <a:schemeClr val="bg1"/>
                  </a:solidFill>
                  <a:cs typeface="B Koodak" panose="00000700000000000000" pitchFamily="2" charset="-78"/>
                </a:endParaRPr>
              </a:p>
            </p:txBody>
          </p:sp>
        </p:grpSp>
      </p:grpSp>
      <p:sp>
        <p:nvSpPr>
          <p:cNvPr id="22" name="Right Arrow 21"/>
          <p:cNvSpPr/>
          <p:nvPr/>
        </p:nvSpPr>
        <p:spPr>
          <a:xfrm>
            <a:off x="2571949" y="3389133"/>
            <a:ext cx="996287" cy="354842"/>
          </a:xfrm>
          <a:prstGeom prst="rightArrow">
            <a:avLst>
              <a:gd name="adj1" fmla="val 50000"/>
              <a:gd name="adj2" fmla="val 184615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grpSp>
        <p:nvGrpSpPr>
          <p:cNvPr id="25" name="Group 24"/>
          <p:cNvGrpSpPr/>
          <p:nvPr/>
        </p:nvGrpSpPr>
        <p:grpSpPr>
          <a:xfrm>
            <a:off x="4001275" y="2873194"/>
            <a:ext cx="4006861" cy="1386721"/>
            <a:chOff x="5496359" y="4124940"/>
            <a:chExt cx="4006861" cy="1386721"/>
          </a:xfrm>
        </p:grpSpPr>
        <p:sp>
          <p:nvSpPr>
            <p:cNvPr id="24" name="Rounded Rectangle 23"/>
            <p:cNvSpPr/>
            <p:nvPr/>
          </p:nvSpPr>
          <p:spPr>
            <a:xfrm>
              <a:off x="5496359" y="4124940"/>
              <a:ext cx="4006861" cy="1386721"/>
            </a:xfrm>
            <a:prstGeom prst="roundRect">
              <a:avLst/>
            </a:prstGeom>
            <a:solidFill>
              <a:schemeClr val="bg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5591202" y="4125803"/>
              <a:ext cx="3761895" cy="138499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just"/>
              <a:r>
                <a:rPr lang="fa-IR" sz="2800" dirty="0" smtClean="0">
                  <a:solidFill>
                    <a:schemeClr val="bg1"/>
                  </a:solidFill>
                  <a:cs typeface="B Koodak" panose="00000700000000000000" pitchFamily="2" charset="-78"/>
                </a:rPr>
                <a:t>چون باقیمانده ی تقسیم صفر نشد، می گوییم عددِ 46 به عددِ 9 بخش پذیر نیست.</a:t>
              </a:r>
              <a:endParaRPr lang="fa-IR" sz="2400" dirty="0">
                <a:solidFill>
                  <a:schemeClr val="bg1"/>
                </a:solidFill>
                <a:cs typeface="B Koodak" panose="00000700000000000000" pitchFamily="2" charset="-78"/>
              </a:endParaRPr>
            </a:p>
          </p:txBody>
        </p:sp>
      </p:grpSp>
      <p:sp>
        <p:nvSpPr>
          <p:cNvPr id="26" name="TextBox 25"/>
          <p:cNvSpPr txBox="1"/>
          <p:nvPr/>
        </p:nvSpPr>
        <p:spPr>
          <a:xfrm>
            <a:off x="6878471" y="2298957"/>
            <a:ext cx="497654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آیا عددِ 75 به عددِ 5 بخش پذیر است؟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093121" y="2883732"/>
            <a:ext cx="3761895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باید 75 را بر 5 تقسیم کنیم: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328087" y="3346817"/>
            <a:ext cx="48105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200" dirty="0" smtClean="0">
                <a:solidFill>
                  <a:schemeClr val="bg1"/>
                </a:solidFill>
                <a:cs typeface="B Koodak" panose="00000700000000000000" pitchFamily="2" charset="-78"/>
              </a:rPr>
              <a:t>1</a:t>
            </a:r>
            <a:endParaRPr lang="fa-IR" sz="28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grpSp>
        <p:nvGrpSpPr>
          <p:cNvPr id="46" name="Group 45"/>
          <p:cNvGrpSpPr/>
          <p:nvPr/>
        </p:nvGrpSpPr>
        <p:grpSpPr>
          <a:xfrm>
            <a:off x="425207" y="2847304"/>
            <a:ext cx="1637202" cy="1162000"/>
            <a:chOff x="425207" y="4416798"/>
            <a:chExt cx="1637202" cy="1162000"/>
          </a:xfrm>
        </p:grpSpPr>
        <p:sp>
          <p:nvSpPr>
            <p:cNvPr id="29" name="TextBox 28"/>
            <p:cNvSpPr txBox="1"/>
            <p:nvPr/>
          </p:nvSpPr>
          <p:spPr>
            <a:xfrm>
              <a:off x="1328088" y="4416798"/>
              <a:ext cx="481051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just"/>
              <a:r>
                <a:rPr lang="fa-IR" sz="3200" dirty="0" smtClean="0">
                  <a:solidFill>
                    <a:schemeClr val="bg1"/>
                  </a:solidFill>
                  <a:cs typeface="B Koodak" panose="00000700000000000000" pitchFamily="2" charset="-78"/>
                </a:rPr>
                <a:t>5</a:t>
              </a:r>
              <a:endParaRPr lang="fa-IR" sz="2800" dirty="0">
                <a:solidFill>
                  <a:schemeClr val="bg1"/>
                </a:solidFill>
                <a:cs typeface="B Koodak" panose="00000700000000000000" pitchFamily="2" charset="-78"/>
              </a:endParaRPr>
            </a:p>
          </p:txBody>
        </p:sp>
        <p:grpSp>
          <p:nvGrpSpPr>
            <p:cNvPr id="34" name="Group 33"/>
            <p:cNvGrpSpPr/>
            <p:nvPr/>
          </p:nvGrpSpPr>
          <p:grpSpPr>
            <a:xfrm>
              <a:off x="425207" y="4498486"/>
              <a:ext cx="1637202" cy="1080312"/>
              <a:chOff x="1935569" y="4704538"/>
              <a:chExt cx="1637202" cy="1080312"/>
            </a:xfrm>
          </p:grpSpPr>
          <p:sp>
            <p:nvSpPr>
              <p:cNvPr id="38" name="TextBox 37"/>
              <p:cNvSpPr txBox="1"/>
              <p:nvPr/>
            </p:nvSpPr>
            <p:spPr>
              <a:xfrm>
                <a:off x="1935569" y="4704538"/>
                <a:ext cx="731417" cy="584775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just"/>
                <a:r>
                  <a:rPr lang="fa-IR" sz="3200" dirty="0" smtClean="0">
                    <a:solidFill>
                      <a:schemeClr val="bg1"/>
                    </a:solidFill>
                    <a:cs typeface="B Koodak" panose="00000700000000000000" pitchFamily="2" charset="-78"/>
                  </a:rPr>
                  <a:t>75</a:t>
                </a:r>
                <a:endParaRPr lang="fa-IR" sz="2800" dirty="0">
                  <a:solidFill>
                    <a:schemeClr val="bg1"/>
                  </a:solidFill>
                  <a:cs typeface="B Koodak" panose="00000700000000000000" pitchFamily="2" charset="-78"/>
                </a:endParaRPr>
              </a:p>
            </p:txBody>
          </p:sp>
          <p:grpSp>
            <p:nvGrpSpPr>
              <p:cNvPr id="39" name="Group 38"/>
              <p:cNvGrpSpPr/>
              <p:nvPr/>
            </p:nvGrpSpPr>
            <p:grpSpPr>
              <a:xfrm>
                <a:off x="2711995" y="4704538"/>
                <a:ext cx="860776" cy="1080312"/>
                <a:chOff x="2711995" y="4704538"/>
                <a:chExt cx="860776" cy="1080312"/>
              </a:xfrm>
            </p:grpSpPr>
            <p:cxnSp>
              <p:nvCxnSpPr>
                <p:cNvPr id="40" name="Straight Connector 39"/>
                <p:cNvCxnSpPr/>
                <p:nvPr/>
              </p:nvCxnSpPr>
              <p:spPr>
                <a:xfrm>
                  <a:off x="2711995" y="4704538"/>
                  <a:ext cx="0" cy="1080312"/>
                </a:xfrm>
                <a:prstGeom prst="line">
                  <a:avLst/>
                </a:prstGeom>
                <a:ln w="38100">
                  <a:solidFill>
                    <a:srgbClr val="0070C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" name="Straight Connector 40"/>
                <p:cNvCxnSpPr/>
                <p:nvPr/>
              </p:nvCxnSpPr>
              <p:spPr>
                <a:xfrm rot="16200000">
                  <a:off x="3154946" y="4647388"/>
                  <a:ext cx="0" cy="835650"/>
                </a:xfrm>
                <a:prstGeom prst="line">
                  <a:avLst/>
                </a:prstGeom>
                <a:ln w="38100">
                  <a:solidFill>
                    <a:srgbClr val="0070C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35" name="TextBox 34"/>
          <p:cNvSpPr txBox="1"/>
          <p:nvPr/>
        </p:nvSpPr>
        <p:spPr>
          <a:xfrm>
            <a:off x="491880" y="3339931"/>
            <a:ext cx="44670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200" dirty="0" smtClean="0">
                <a:solidFill>
                  <a:schemeClr val="bg1"/>
                </a:solidFill>
                <a:cs typeface="B Koodak" panose="00000700000000000000" pitchFamily="2" charset="-78"/>
              </a:rPr>
              <a:t>5</a:t>
            </a:r>
            <a:endParaRPr lang="fa-IR" sz="28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-6886" y="3147588"/>
            <a:ext cx="683429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200" dirty="0" smtClean="0">
                <a:solidFill>
                  <a:schemeClr val="bg1"/>
                </a:solidFill>
                <a:cs typeface="B Koodak" panose="00000700000000000000" pitchFamily="2" charset="-78"/>
              </a:rPr>
              <a:t>-</a:t>
            </a:r>
            <a:endParaRPr lang="fa-IR" sz="28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cxnSp>
        <p:nvCxnSpPr>
          <p:cNvPr id="37" name="Straight Connector 36"/>
          <p:cNvCxnSpPr/>
          <p:nvPr/>
        </p:nvCxnSpPr>
        <p:spPr>
          <a:xfrm>
            <a:off x="475611" y="3824662"/>
            <a:ext cx="630608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500915" y="3808010"/>
            <a:ext cx="445687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200" dirty="0" smtClean="0">
                <a:solidFill>
                  <a:schemeClr val="bg1"/>
                </a:solidFill>
                <a:cs typeface="B Koodak" panose="00000700000000000000" pitchFamily="2" charset="-78"/>
              </a:rPr>
              <a:t>2</a:t>
            </a:r>
            <a:endParaRPr lang="fa-IR" sz="28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42" name="Right Arrow 41"/>
          <p:cNvSpPr/>
          <p:nvPr/>
        </p:nvSpPr>
        <p:spPr>
          <a:xfrm>
            <a:off x="2544205" y="3385327"/>
            <a:ext cx="996287" cy="354842"/>
          </a:xfrm>
          <a:prstGeom prst="rightArrow">
            <a:avLst>
              <a:gd name="adj1" fmla="val 50000"/>
              <a:gd name="adj2" fmla="val 184615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grpSp>
        <p:nvGrpSpPr>
          <p:cNvPr id="43" name="Group 42"/>
          <p:cNvGrpSpPr/>
          <p:nvPr/>
        </p:nvGrpSpPr>
        <p:grpSpPr>
          <a:xfrm>
            <a:off x="3999382" y="2869388"/>
            <a:ext cx="4006861" cy="1386721"/>
            <a:chOff x="5496359" y="4124940"/>
            <a:chExt cx="4006861" cy="1386721"/>
          </a:xfrm>
        </p:grpSpPr>
        <p:sp>
          <p:nvSpPr>
            <p:cNvPr id="44" name="Rounded Rectangle 43"/>
            <p:cNvSpPr/>
            <p:nvPr/>
          </p:nvSpPr>
          <p:spPr>
            <a:xfrm>
              <a:off x="5496359" y="4124940"/>
              <a:ext cx="4006861" cy="1386721"/>
            </a:xfrm>
            <a:prstGeom prst="roundRect">
              <a:avLst/>
            </a:prstGeom>
            <a:solidFill>
              <a:schemeClr val="bg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591202" y="4125803"/>
              <a:ext cx="3761895" cy="138499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just"/>
              <a:r>
                <a:rPr lang="fa-IR" sz="2800" dirty="0" smtClean="0">
                  <a:solidFill>
                    <a:schemeClr val="bg1"/>
                  </a:solidFill>
                  <a:cs typeface="B Koodak" panose="00000700000000000000" pitchFamily="2" charset="-78"/>
                </a:rPr>
                <a:t>چون باقیمانده ی تقسیم صفر شد، می گوییم عددِ 75 به عددِ 5 بخش پذیر است.</a:t>
              </a:r>
              <a:endParaRPr lang="fa-IR" sz="2400" dirty="0">
                <a:solidFill>
                  <a:schemeClr val="bg1"/>
                </a:solidFill>
                <a:cs typeface="B Koodak" panose="00000700000000000000" pitchFamily="2" charset="-78"/>
              </a:endParaRP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721458" y="3808010"/>
            <a:ext cx="445687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200" dirty="0" smtClean="0">
                <a:solidFill>
                  <a:schemeClr val="bg1"/>
                </a:solidFill>
                <a:cs typeface="B Koodak" panose="00000700000000000000" pitchFamily="2" charset="-78"/>
              </a:rPr>
              <a:t>5</a:t>
            </a:r>
            <a:endParaRPr lang="fa-IR" sz="28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583356" y="3350399"/>
            <a:ext cx="445687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200" dirty="0" smtClean="0">
                <a:solidFill>
                  <a:schemeClr val="bg1"/>
                </a:solidFill>
                <a:cs typeface="B Koodak" panose="00000700000000000000" pitchFamily="2" charset="-78"/>
              </a:rPr>
              <a:t>5</a:t>
            </a:r>
            <a:endParaRPr lang="fa-IR" sz="28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81053" y="4150816"/>
            <a:ext cx="6796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200" dirty="0" smtClean="0">
                <a:solidFill>
                  <a:schemeClr val="bg1"/>
                </a:solidFill>
                <a:cs typeface="B Koodak" panose="00000700000000000000" pitchFamily="2" charset="-78"/>
              </a:rPr>
              <a:t>25</a:t>
            </a:r>
            <a:endParaRPr lang="fa-IR" sz="28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-222522" y="3973529"/>
            <a:ext cx="683429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200" dirty="0" smtClean="0">
                <a:solidFill>
                  <a:schemeClr val="bg1"/>
                </a:solidFill>
                <a:cs typeface="B Koodak" panose="00000700000000000000" pitchFamily="2" charset="-78"/>
              </a:rPr>
              <a:t>-</a:t>
            </a:r>
            <a:endParaRPr lang="fa-IR" sz="28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cxnSp>
        <p:nvCxnSpPr>
          <p:cNvPr id="51" name="Straight Connector 50"/>
          <p:cNvCxnSpPr/>
          <p:nvPr/>
        </p:nvCxnSpPr>
        <p:spPr>
          <a:xfrm>
            <a:off x="502746" y="4614687"/>
            <a:ext cx="630608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491880" y="4586099"/>
            <a:ext cx="65936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200" dirty="0" smtClean="0">
                <a:solidFill>
                  <a:schemeClr val="bg1"/>
                </a:solidFill>
                <a:cs typeface="B Koodak" panose="00000700000000000000" pitchFamily="2" charset="-78"/>
              </a:rPr>
              <a:t>00</a:t>
            </a:r>
            <a:endParaRPr lang="fa-IR" sz="28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9799094" y="1739953"/>
            <a:ext cx="239290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fa-I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مثال2: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77420" y="5790759"/>
            <a:ext cx="1167759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اگر باقیمانده ی تقسیم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عدد اول 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به </a:t>
            </a:r>
            <a:r>
              <a:rPr lang="fa-IR" sz="2800" dirty="0">
                <a:solidFill>
                  <a:srgbClr val="FF0000"/>
                </a:solidFill>
                <a:cs typeface="B Koodak" panose="00000700000000000000" pitchFamily="2" charset="-78"/>
              </a:rPr>
              <a:t>عددِ دوّم 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صفر (0) نشد،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عدد اول 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بر </a:t>
            </a:r>
            <a:r>
              <a:rPr lang="fa-IR" sz="2800" dirty="0" smtClean="0">
                <a:solidFill>
                  <a:srgbClr val="FF0000"/>
                </a:solidFill>
                <a:cs typeface="B Koodak" panose="00000700000000000000" pitchFamily="2" charset="-78"/>
              </a:rPr>
              <a:t>عددِ دوّم 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بخش پذیر نیست.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0206421" y="4483081"/>
            <a:ext cx="1578252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6000" dirty="0" smtClean="0">
                <a:solidFill>
                  <a:srgbClr val="0070C0"/>
                </a:solidFill>
                <a:cs typeface="B Koodak" panose="00000700000000000000" pitchFamily="2" charset="-78"/>
              </a:rPr>
              <a:t>نکته:</a:t>
            </a:r>
            <a:endParaRPr lang="fa-IR" sz="5400" dirty="0">
              <a:solidFill>
                <a:srgbClr val="0070C0"/>
              </a:solidFill>
              <a:cs typeface="B Koodak" panose="000007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96089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86288">
        <p15:prstTrans prst="crush"/>
      </p:transition>
    </mc:Choice>
    <mc:Fallback>
      <p:transition spd="slow" advTm="862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5E-6 3.33333E-6 L 5E-6 -0.07223 " pathEditMode="relative" rAng="0" ptsTypes="AA">
                                      <p:cBhvr>
                                        <p:cTn id="14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4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5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75E-6 3.33333E-6 L -3.75E-6 -0.07223 " pathEditMode="relative" rAng="0" ptsTypes="AA">
                                      <p:cBhvr>
                                        <p:cTn id="15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5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5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-3.7037E-7 L 0.00247 0.60625 " pathEditMode="relative" rAng="0" ptsTypes="AA">
                                      <p:cBhvr>
                                        <p:cTn id="2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" y="3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  <p:bldP spid="2" grpId="0"/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  <p:bldP spid="22" grpId="0" animBg="1"/>
      <p:bldP spid="22" grpId="1" animBg="1"/>
      <p:bldP spid="26" grpId="0"/>
      <p:bldP spid="27" grpId="0"/>
      <p:bldP spid="31" grpId="0"/>
      <p:bldP spid="35" grpId="0"/>
      <p:bldP spid="36" grpId="0"/>
      <p:bldP spid="33" grpId="0"/>
      <p:bldP spid="33" grpId="1"/>
      <p:bldP spid="42" grpId="0" animBg="1"/>
      <p:bldP spid="47" grpId="0"/>
      <p:bldP spid="47" grpId="1"/>
      <p:bldP spid="48" grpId="0"/>
      <p:bldP spid="49" grpId="0"/>
      <p:bldP spid="50" grpId="0"/>
      <p:bldP spid="52" grpId="0"/>
      <p:bldP spid="53" grpId="0"/>
      <p:bldP spid="54" grpId="0"/>
      <p:bldP spid="5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>
          <a:xfrm>
            <a:off x="887105" y="2181934"/>
            <a:ext cx="10672549" cy="1645475"/>
          </a:xfrm>
          <a:prstGeom prst="roundRect">
            <a:avLst/>
          </a:prstGeom>
          <a:solidFill>
            <a:srgbClr val="FFC000">
              <a:alpha val="2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" name="TextBox 3"/>
          <p:cNvSpPr txBox="1"/>
          <p:nvPr/>
        </p:nvSpPr>
        <p:spPr>
          <a:xfrm>
            <a:off x="887105" y="878517"/>
            <a:ext cx="1095426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دلبندم، راه هایی وجود دارند که می شه با کمک اون ها بخش پذیری اعداد را تشخیص داد.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00322" y="293742"/>
            <a:ext cx="6641049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fa-I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بخش پذیری اعداد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911988" y="1658714"/>
            <a:ext cx="2929383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بخش پذیری اعداد به 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4131" y="4065944"/>
            <a:ext cx="4225560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را می توان به سادگی تشخیص داد.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081315" y="2119255"/>
            <a:ext cx="1109849" cy="221599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13800" dirty="0" smtClean="0">
                <a:solidFill>
                  <a:schemeClr val="bg1"/>
                </a:solidFill>
                <a:cs typeface="B Niki Border" panose="00000400000000000000" pitchFamily="2" charset="-78"/>
              </a:rPr>
              <a:t>2</a:t>
            </a:r>
            <a:endParaRPr lang="fa-IR" sz="11500" dirty="0">
              <a:solidFill>
                <a:schemeClr val="bg1"/>
              </a:solidFill>
              <a:cs typeface="B Niki Border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698510" y="2119255"/>
            <a:ext cx="1109849" cy="221599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13800" dirty="0" smtClean="0">
                <a:solidFill>
                  <a:srgbClr val="0070C0"/>
                </a:solidFill>
                <a:cs typeface="B Niki Border" panose="00000400000000000000" pitchFamily="2" charset="-78"/>
              </a:rPr>
              <a:t>3</a:t>
            </a:r>
            <a:endParaRPr lang="fa-IR" sz="11500" dirty="0">
              <a:solidFill>
                <a:srgbClr val="0070C0"/>
              </a:solidFill>
              <a:cs typeface="B Niki Border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401466" y="2119255"/>
            <a:ext cx="1109849" cy="221599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13800" dirty="0" smtClean="0">
                <a:solidFill>
                  <a:schemeClr val="bg1"/>
                </a:solidFill>
                <a:cs typeface="B Niki Border" panose="00000400000000000000" pitchFamily="2" charset="-78"/>
              </a:rPr>
              <a:t>5</a:t>
            </a:r>
            <a:endParaRPr lang="fa-IR" sz="11500" dirty="0">
              <a:solidFill>
                <a:schemeClr val="bg1"/>
              </a:solidFill>
              <a:cs typeface="B Niki Border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95663" y="2119255"/>
            <a:ext cx="1109849" cy="221599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13800" dirty="0" smtClean="0">
                <a:solidFill>
                  <a:srgbClr val="0070C0"/>
                </a:solidFill>
                <a:cs typeface="B Niki Border" panose="00000400000000000000" pitchFamily="2" charset="-78"/>
              </a:rPr>
              <a:t>6</a:t>
            </a:r>
            <a:endParaRPr lang="fa-IR" sz="11500" dirty="0">
              <a:solidFill>
                <a:srgbClr val="0070C0"/>
              </a:solidFill>
              <a:cs typeface="B Niki Border" panose="000004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17808" y="2119255"/>
            <a:ext cx="960164" cy="221599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13800" dirty="0" smtClean="0">
                <a:solidFill>
                  <a:schemeClr val="bg1"/>
                </a:solidFill>
                <a:cs typeface="B Niki Border" panose="00000400000000000000" pitchFamily="2" charset="-78"/>
              </a:rPr>
              <a:t>9</a:t>
            </a:r>
            <a:endParaRPr lang="fa-IR" sz="11500" dirty="0">
              <a:solidFill>
                <a:schemeClr val="bg1"/>
              </a:solidFill>
              <a:cs typeface="B Niki Border" panose="00000400000000000000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126602" y="2119255"/>
            <a:ext cx="1504876" cy="221599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13800" dirty="0" smtClean="0">
                <a:solidFill>
                  <a:srgbClr val="0070C0"/>
                </a:solidFill>
                <a:cs typeface="B Niki Border" panose="00000400000000000000" pitchFamily="2" charset="-78"/>
              </a:rPr>
              <a:t>10</a:t>
            </a:r>
            <a:endParaRPr lang="fa-IR" sz="11500" dirty="0">
              <a:solidFill>
                <a:srgbClr val="0070C0"/>
              </a:solidFill>
              <a:cs typeface="B Niki Border" panose="00000400000000000000" pitchFamily="2" charset="-7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56614" y="2119255"/>
            <a:ext cx="2379089" cy="221599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13800" dirty="0" smtClean="0">
                <a:solidFill>
                  <a:schemeClr val="bg1"/>
                </a:solidFill>
                <a:cs typeface="B Niki Border" panose="00000400000000000000" pitchFamily="2" charset="-78"/>
              </a:rPr>
              <a:t>15</a:t>
            </a:r>
            <a:endParaRPr lang="fa-IR" sz="11500" dirty="0">
              <a:solidFill>
                <a:schemeClr val="bg1"/>
              </a:solidFill>
              <a:cs typeface="B Niki Border" panose="00000400000000000000" pitchFamily="2" charset="-78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685663" y="2627085"/>
            <a:ext cx="619782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7200" dirty="0" smtClean="0">
                <a:solidFill>
                  <a:schemeClr val="bg1"/>
                </a:solidFill>
                <a:cs typeface="B Koodak" panose="00000700000000000000" pitchFamily="2" charset="-78"/>
              </a:rPr>
              <a:t>-</a:t>
            </a:r>
            <a:endParaRPr lang="fa-IR" sz="66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425554" y="2627084"/>
            <a:ext cx="619782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7200" dirty="0" smtClean="0">
                <a:solidFill>
                  <a:schemeClr val="bg1"/>
                </a:solidFill>
                <a:cs typeface="B Koodak" panose="00000700000000000000" pitchFamily="2" charset="-78"/>
              </a:rPr>
              <a:t>-</a:t>
            </a:r>
            <a:endParaRPr lang="fa-IR" sz="66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165445" y="2627083"/>
            <a:ext cx="619782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7200" dirty="0" smtClean="0">
                <a:solidFill>
                  <a:schemeClr val="bg1"/>
                </a:solidFill>
                <a:cs typeface="B Koodak" panose="00000700000000000000" pitchFamily="2" charset="-78"/>
              </a:rPr>
              <a:t>-</a:t>
            </a:r>
            <a:endParaRPr lang="fa-IR" sz="66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905336" y="2627082"/>
            <a:ext cx="619782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7200" dirty="0" smtClean="0">
                <a:solidFill>
                  <a:schemeClr val="bg1"/>
                </a:solidFill>
                <a:cs typeface="B Koodak" panose="00000700000000000000" pitchFamily="2" charset="-78"/>
              </a:rPr>
              <a:t>-</a:t>
            </a:r>
            <a:endParaRPr lang="fa-IR" sz="66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49691" y="2627081"/>
            <a:ext cx="619782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7200" dirty="0" smtClean="0">
                <a:solidFill>
                  <a:schemeClr val="bg1"/>
                </a:solidFill>
                <a:cs typeface="B Koodak" panose="00000700000000000000" pitchFamily="2" charset="-78"/>
              </a:rPr>
              <a:t>-</a:t>
            </a:r>
            <a:endParaRPr lang="fa-IR" sz="66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716371" y="2627080"/>
            <a:ext cx="619782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7200" dirty="0" smtClean="0">
                <a:solidFill>
                  <a:schemeClr val="bg1"/>
                </a:solidFill>
                <a:cs typeface="B Koodak" panose="00000700000000000000" pitchFamily="2" charset="-78"/>
              </a:rPr>
              <a:t>-</a:t>
            </a:r>
            <a:endParaRPr lang="fa-IR" sz="66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07102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6936">
        <p14:switch dir="l"/>
      </p:transition>
    </mc:Choice>
    <mc:Fallback xmlns="">
      <p:transition spd="slow" advTm="269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4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264821" y="280711"/>
            <a:ext cx="4576549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fa-I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بخش پذیری اعداد به 2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689909" y="878517"/>
            <a:ext cx="215146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اعدادِ زوج: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1624" y="1401737"/>
            <a:ext cx="1152974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اعدادی زوج هستند که رقمِ مرتبه ی یکانِ آن ها (0 ، 2 ، 4 ، 6 یا 8 ) باشد.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01504" y="2461208"/>
            <a:ext cx="885250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4400" dirty="0" smtClean="0">
                <a:solidFill>
                  <a:schemeClr val="bg1"/>
                </a:solidFill>
                <a:cs typeface="B Koodak" panose="00000700000000000000" pitchFamily="2" charset="-78"/>
              </a:rPr>
              <a:t>تمام اعدادِ </a:t>
            </a:r>
            <a:r>
              <a:rPr lang="fa-IR" sz="4400" dirty="0" smtClean="0">
                <a:solidFill>
                  <a:srgbClr val="FF0000"/>
                </a:solidFill>
                <a:cs typeface="B Koodak" panose="00000700000000000000" pitchFamily="2" charset="-78"/>
              </a:rPr>
              <a:t>زوج </a:t>
            </a:r>
            <a:r>
              <a:rPr lang="fa-IR" sz="4400" dirty="0" smtClean="0">
                <a:solidFill>
                  <a:schemeClr val="bg1"/>
                </a:solidFill>
                <a:cs typeface="B Koodak" panose="00000700000000000000" pitchFamily="2" charset="-78"/>
              </a:rPr>
              <a:t>به عددِ </a:t>
            </a:r>
            <a:r>
              <a:rPr lang="fa-IR" sz="4400" dirty="0" smtClean="0">
                <a:solidFill>
                  <a:srgbClr val="FF0000"/>
                </a:solidFill>
                <a:cs typeface="B Koodak" panose="00000700000000000000" pitchFamily="2" charset="-78"/>
              </a:rPr>
              <a:t>2 </a:t>
            </a:r>
            <a:r>
              <a:rPr lang="fa-IR" sz="4400" dirty="0" smtClean="0">
                <a:solidFill>
                  <a:schemeClr val="bg1"/>
                </a:solidFill>
                <a:cs typeface="B Koodak" panose="00000700000000000000" pitchFamily="2" charset="-78"/>
              </a:rPr>
              <a:t>بخش پذیر هستند.</a:t>
            </a:r>
            <a:endParaRPr lang="fa-IR" sz="40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597748" y="4188931"/>
            <a:ext cx="513856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مثال: تمامی اعداد زیر به 2 بخش پذیرند: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16072" y="5171457"/>
            <a:ext cx="93123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23</a:t>
            </a:r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6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61459" y="5171457"/>
            <a:ext cx="93123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39</a:t>
            </a:r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8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006846" y="5171457"/>
            <a:ext cx="93123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11</a:t>
            </a:r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4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552233" y="5171457"/>
            <a:ext cx="93123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9</a:t>
            </a:r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2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097620" y="5171457"/>
            <a:ext cx="93123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2</a:t>
            </a:r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0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643007" y="5171457"/>
            <a:ext cx="93123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1</a:t>
            </a:r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2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188394" y="5171457"/>
            <a:ext cx="93123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6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392594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48456">
        <p15:prstTrans prst="fracture"/>
      </p:transition>
    </mc:Choice>
    <mc:Fallback>
      <p:transition spd="slow" advTm="4845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8" grpId="1"/>
      <p:bldP spid="9" grpId="0"/>
      <p:bldP spid="10" grpId="0"/>
      <p:bldP spid="11" grpId="0"/>
      <p:bldP spid="13" grpId="0"/>
      <p:bldP spid="14" grpId="0"/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060721" y="340985"/>
            <a:ext cx="4835857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fa-IR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بخش پذیری اعداد به 5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32514" y="1130476"/>
            <a:ext cx="1091332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اعدادی بر 5 بخش پذیر هستند که رقم </a:t>
            </a:r>
            <a:r>
              <a:rPr lang="fa-IR" sz="3600" dirty="0" smtClean="0">
                <a:solidFill>
                  <a:srgbClr val="0070C0"/>
                </a:solidFill>
                <a:cs typeface="B Koodak" panose="00000700000000000000" pitchFamily="2" charset="-78"/>
              </a:rPr>
              <a:t>یکانِ</a:t>
            </a:r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 آن ها ( </a:t>
            </a:r>
            <a:r>
              <a:rPr lang="fa-IR" sz="3600" dirty="0" smtClean="0">
                <a:solidFill>
                  <a:srgbClr val="0070C0"/>
                </a:solidFill>
                <a:cs typeface="B Koodak" panose="00000700000000000000" pitchFamily="2" charset="-78"/>
              </a:rPr>
              <a:t>0 یا 5</a:t>
            </a:r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 ) باشد.</a:t>
            </a:r>
            <a:endParaRPr lang="fa-IR" sz="32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597748" y="2100823"/>
            <a:ext cx="513856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مثال: تمامی اعداد زیر به 5  بخش پذیرند: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79551" y="2810394"/>
            <a:ext cx="93123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11</a:t>
            </a:r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5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524938" y="2810394"/>
            <a:ext cx="93123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9</a:t>
            </a:r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0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070325" y="2810394"/>
            <a:ext cx="93123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2</a:t>
            </a:r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5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615712" y="2810394"/>
            <a:ext cx="93123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1</a:t>
            </a:r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0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161099" y="2810394"/>
            <a:ext cx="93123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5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51128" y="4013258"/>
            <a:ext cx="10243610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دلیل این امر این است که اعدادی که بر 5 بخش پذیرند 5 تا 5 تا زیاد شده اند. (مَضربی از 5 هستند)، به رقم یکانِ اعدادِ زیر توجه کن: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19890" y="5296561"/>
            <a:ext cx="576397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5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198007" y="5296561"/>
            <a:ext cx="73857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1</a:t>
            </a:r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0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138302" y="5296561"/>
            <a:ext cx="73857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1</a:t>
            </a:r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5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78597" y="5296561"/>
            <a:ext cx="73857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2</a:t>
            </a:r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0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018892" y="5296561"/>
            <a:ext cx="73857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2</a:t>
            </a:r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5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959187" y="5296561"/>
            <a:ext cx="73857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3</a:t>
            </a:r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0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899482" y="5296561"/>
            <a:ext cx="73857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3</a:t>
            </a:r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5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839777" y="5296561"/>
            <a:ext cx="73857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4</a:t>
            </a:r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0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780072" y="5296561"/>
            <a:ext cx="73857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4</a:t>
            </a:r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5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8720367" y="5296561"/>
            <a:ext cx="73857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5</a:t>
            </a:r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0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9660665" y="5235498"/>
            <a:ext cx="73857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...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cxnSp>
        <p:nvCxnSpPr>
          <p:cNvPr id="37" name="Straight Connector 36"/>
          <p:cNvCxnSpPr/>
          <p:nvPr/>
        </p:nvCxnSpPr>
        <p:spPr>
          <a:xfrm>
            <a:off x="977237" y="5568405"/>
            <a:ext cx="354841" cy="0"/>
          </a:xfrm>
          <a:prstGeom prst="line">
            <a:avLst/>
          </a:prstGeom>
          <a:ln w="38100">
            <a:solidFill>
              <a:schemeClr val="bg1">
                <a:alpha val="6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1917532" y="5568381"/>
            <a:ext cx="354841" cy="0"/>
          </a:xfrm>
          <a:prstGeom prst="line">
            <a:avLst/>
          </a:prstGeom>
          <a:ln w="38100">
            <a:solidFill>
              <a:schemeClr val="bg1">
                <a:alpha val="6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2857827" y="5568357"/>
            <a:ext cx="354841" cy="0"/>
          </a:xfrm>
          <a:prstGeom prst="line">
            <a:avLst/>
          </a:prstGeom>
          <a:ln w="38100">
            <a:solidFill>
              <a:schemeClr val="bg1">
                <a:alpha val="6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3740972" y="5568333"/>
            <a:ext cx="354841" cy="0"/>
          </a:xfrm>
          <a:prstGeom prst="line">
            <a:avLst/>
          </a:prstGeom>
          <a:ln w="38100">
            <a:solidFill>
              <a:schemeClr val="bg1">
                <a:alpha val="6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4719367" y="5568309"/>
            <a:ext cx="354841" cy="0"/>
          </a:xfrm>
          <a:prstGeom prst="line">
            <a:avLst/>
          </a:prstGeom>
          <a:ln w="38100">
            <a:solidFill>
              <a:schemeClr val="bg1">
                <a:alpha val="6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5621562" y="5568285"/>
            <a:ext cx="354841" cy="0"/>
          </a:xfrm>
          <a:prstGeom prst="line">
            <a:avLst/>
          </a:prstGeom>
          <a:ln w="38100">
            <a:solidFill>
              <a:schemeClr val="bg1">
                <a:alpha val="6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6580907" y="5568261"/>
            <a:ext cx="354841" cy="0"/>
          </a:xfrm>
          <a:prstGeom prst="line">
            <a:avLst/>
          </a:prstGeom>
          <a:ln w="38100">
            <a:solidFill>
              <a:schemeClr val="bg1">
                <a:alpha val="6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521202" y="5568237"/>
            <a:ext cx="354841" cy="0"/>
          </a:xfrm>
          <a:prstGeom prst="line">
            <a:avLst/>
          </a:prstGeom>
          <a:ln w="38100">
            <a:solidFill>
              <a:schemeClr val="bg1">
                <a:alpha val="6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8480547" y="5568213"/>
            <a:ext cx="354841" cy="0"/>
          </a:xfrm>
          <a:prstGeom prst="line">
            <a:avLst/>
          </a:prstGeom>
          <a:ln w="38100">
            <a:solidFill>
              <a:schemeClr val="bg1">
                <a:alpha val="6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9458942" y="5568189"/>
            <a:ext cx="354841" cy="0"/>
          </a:xfrm>
          <a:prstGeom prst="line">
            <a:avLst/>
          </a:prstGeom>
          <a:ln w="38100">
            <a:solidFill>
              <a:schemeClr val="bg1">
                <a:alpha val="6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1021673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59263">
        <p15:prstTrans prst="fallOver" invX="1"/>
      </p:transition>
    </mc:Choice>
    <mc:Fallback>
      <p:transition spd="slow" advTm="592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23" grpId="0"/>
      <p:bldP spid="24" grpId="0"/>
      <p:bldP spid="25" grpId="0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76316" y="242512"/>
            <a:ext cx="4835857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fa-IR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بخش پذیری اعداد به 10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77922" y="1021292"/>
            <a:ext cx="1091332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اعدادی بر 10 بخش پذیر هستند که رقم </a:t>
            </a:r>
            <a:r>
              <a:rPr lang="fa-IR" sz="3600" dirty="0" smtClean="0">
                <a:solidFill>
                  <a:srgbClr val="0070C0"/>
                </a:solidFill>
                <a:cs typeface="B Koodak" panose="00000700000000000000" pitchFamily="2" charset="-78"/>
              </a:rPr>
              <a:t>یکانِ</a:t>
            </a:r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 آن ها ( </a:t>
            </a:r>
            <a:r>
              <a:rPr lang="fa-IR" sz="3600" dirty="0" smtClean="0">
                <a:solidFill>
                  <a:srgbClr val="0070C0"/>
                </a:solidFill>
                <a:cs typeface="B Koodak" panose="00000700000000000000" pitchFamily="2" charset="-78"/>
              </a:rPr>
              <a:t>0 </a:t>
            </a:r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) باشد.</a:t>
            </a:r>
            <a:endParaRPr lang="fa-IR" sz="32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844890" y="1991639"/>
            <a:ext cx="583682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مثال: تمامی اعداد زیر به 10 بخش پذیرند: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24959" y="2701210"/>
            <a:ext cx="93123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11</a:t>
            </a:r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0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70346" y="2701210"/>
            <a:ext cx="93123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9</a:t>
            </a:r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0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81156" y="2701210"/>
            <a:ext cx="132114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123</a:t>
            </a:r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0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561119" y="2701210"/>
            <a:ext cx="131986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191</a:t>
            </a:r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0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106507" y="2701210"/>
            <a:ext cx="93123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10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96536" y="3904074"/>
            <a:ext cx="10243610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دلیل این امر این است که اعدادی که بر 10 بخش پذیرند 10 تا 10 تا زیاد شده اند. (مَضربی از 10 هستند)، به رقم یکانِ اعدادِ زیر توجه کن: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43415" y="5187377"/>
            <a:ext cx="73857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1</a:t>
            </a:r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0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83710" y="5187377"/>
            <a:ext cx="73857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2</a:t>
            </a:r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0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24005" y="5187377"/>
            <a:ext cx="73857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3</a:t>
            </a:r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0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964300" y="5187377"/>
            <a:ext cx="73857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4</a:t>
            </a:r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0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904595" y="5187377"/>
            <a:ext cx="73857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5</a:t>
            </a:r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0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844890" y="5187377"/>
            <a:ext cx="73857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6</a:t>
            </a:r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0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785185" y="5187377"/>
            <a:ext cx="73857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7</a:t>
            </a:r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0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725480" y="5187377"/>
            <a:ext cx="73857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8</a:t>
            </a:r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0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665775" y="5187377"/>
            <a:ext cx="73857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chemeClr val="bg1"/>
                </a:solidFill>
                <a:cs typeface="B Koodak" panose="00000700000000000000" pitchFamily="2" charset="-78"/>
              </a:rPr>
              <a:t>9</a:t>
            </a:r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0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606073" y="5126314"/>
            <a:ext cx="73857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600" dirty="0" smtClean="0">
                <a:solidFill>
                  <a:srgbClr val="FF0000"/>
                </a:solidFill>
                <a:cs typeface="B Koodak" panose="00000700000000000000" pitchFamily="2" charset="-78"/>
              </a:rPr>
              <a:t>...</a:t>
            </a:r>
            <a:endParaRPr lang="fa-IR" sz="32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cxnSp>
        <p:nvCxnSpPr>
          <p:cNvPr id="23" name="Straight Connector 22"/>
          <p:cNvCxnSpPr/>
          <p:nvPr/>
        </p:nvCxnSpPr>
        <p:spPr>
          <a:xfrm>
            <a:off x="1862940" y="5459197"/>
            <a:ext cx="354841" cy="0"/>
          </a:xfrm>
          <a:prstGeom prst="line">
            <a:avLst/>
          </a:prstGeom>
          <a:ln w="38100">
            <a:solidFill>
              <a:schemeClr val="bg1">
                <a:alpha val="6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2803235" y="5459173"/>
            <a:ext cx="354841" cy="0"/>
          </a:xfrm>
          <a:prstGeom prst="line">
            <a:avLst/>
          </a:prstGeom>
          <a:ln w="38100">
            <a:solidFill>
              <a:schemeClr val="bg1">
                <a:alpha val="6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3686380" y="5459149"/>
            <a:ext cx="354841" cy="0"/>
          </a:xfrm>
          <a:prstGeom prst="line">
            <a:avLst/>
          </a:prstGeom>
          <a:ln w="38100">
            <a:solidFill>
              <a:schemeClr val="bg1">
                <a:alpha val="6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4664775" y="5459125"/>
            <a:ext cx="354841" cy="0"/>
          </a:xfrm>
          <a:prstGeom prst="line">
            <a:avLst/>
          </a:prstGeom>
          <a:ln w="38100">
            <a:solidFill>
              <a:schemeClr val="bg1">
                <a:alpha val="6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5566970" y="5459101"/>
            <a:ext cx="354841" cy="0"/>
          </a:xfrm>
          <a:prstGeom prst="line">
            <a:avLst/>
          </a:prstGeom>
          <a:ln w="38100">
            <a:solidFill>
              <a:schemeClr val="bg1">
                <a:alpha val="6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6526315" y="5459077"/>
            <a:ext cx="354841" cy="0"/>
          </a:xfrm>
          <a:prstGeom prst="line">
            <a:avLst/>
          </a:prstGeom>
          <a:ln w="38100">
            <a:solidFill>
              <a:schemeClr val="bg1">
                <a:alpha val="6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7466610" y="5459053"/>
            <a:ext cx="354841" cy="0"/>
          </a:xfrm>
          <a:prstGeom prst="line">
            <a:avLst/>
          </a:prstGeom>
          <a:ln w="38100">
            <a:solidFill>
              <a:schemeClr val="bg1">
                <a:alpha val="6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8425955" y="5459029"/>
            <a:ext cx="354841" cy="0"/>
          </a:xfrm>
          <a:prstGeom prst="line">
            <a:avLst/>
          </a:prstGeom>
          <a:ln w="38100">
            <a:solidFill>
              <a:schemeClr val="bg1">
                <a:alpha val="6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9404350" y="5459005"/>
            <a:ext cx="354841" cy="0"/>
          </a:xfrm>
          <a:prstGeom prst="line">
            <a:avLst/>
          </a:prstGeom>
          <a:ln w="38100">
            <a:solidFill>
              <a:schemeClr val="bg1">
                <a:alpha val="6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55183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52056">
        <p15:prstTrans prst="crush"/>
      </p:transition>
    </mc:Choice>
    <mc:Fallback>
      <p:transition spd="slow" advTm="5205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Rounded Rectangle 78"/>
          <p:cNvSpPr/>
          <p:nvPr/>
        </p:nvSpPr>
        <p:spPr>
          <a:xfrm>
            <a:off x="945492" y="4760064"/>
            <a:ext cx="10573218" cy="1449667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" name="TextBox 3"/>
          <p:cNvSpPr txBox="1"/>
          <p:nvPr/>
        </p:nvSpPr>
        <p:spPr>
          <a:xfrm>
            <a:off x="7014949" y="225505"/>
            <a:ext cx="4835857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fa-IR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بخش پذیری اعداد به 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73206" y="714746"/>
            <a:ext cx="1110851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لیلا می خواهد 16 شکلات را بین 3 نفر تقسیم کند. چند شکلات اضافه می آید؟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92573" y="3435106"/>
            <a:ext cx="9689145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حسن می خواهد 7 شکلات را بین 3 نفر تقسیم کند. چند شکلات اضافه می آید؟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573206" y="1073787"/>
            <a:ext cx="744573" cy="1642974"/>
            <a:chOff x="573206" y="1237966"/>
            <a:chExt cx="744573" cy="1642974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206" y="1237966"/>
              <a:ext cx="744573" cy="395314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206" y="1549881"/>
              <a:ext cx="744573" cy="395314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206" y="1861796"/>
              <a:ext cx="744573" cy="395314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206" y="2173711"/>
              <a:ext cx="744573" cy="395314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206" y="2485626"/>
              <a:ext cx="744573" cy="395314"/>
            </a:xfrm>
            <a:prstGeom prst="rect">
              <a:avLst/>
            </a:prstGeom>
          </p:spPr>
        </p:pic>
      </p:grpSp>
      <p:grpSp>
        <p:nvGrpSpPr>
          <p:cNvPr id="26" name="Group 25"/>
          <p:cNvGrpSpPr/>
          <p:nvPr/>
        </p:nvGrpSpPr>
        <p:grpSpPr>
          <a:xfrm>
            <a:off x="573206" y="2655848"/>
            <a:ext cx="744573" cy="1019144"/>
            <a:chOff x="573206" y="2797541"/>
            <a:chExt cx="744573" cy="1019144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206" y="2797541"/>
              <a:ext cx="744573" cy="395314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206" y="3109456"/>
              <a:ext cx="744573" cy="395314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206" y="3421371"/>
              <a:ext cx="744573" cy="395314"/>
            </a:xfrm>
            <a:prstGeom prst="rect">
              <a:avLst/>
            </a:prstGeom>
          </p:spPr>
        </p:pic>
      </p:grpSp>
      <p:grpSp>
        <p:nvGrpSpPr>
          <p:cNvPr id="25" name="Group 24"/>
          <p:cNvGrpSpPr/>
          <p:nvPr/>
        </p:nvGrpSpPr>
        <p:grpSpPr>
          <a:xfrm>
            <a:off x="1435289" y="1074939"/>
            <a:ext cx="744573" cy="1642974"/>
            <a:chOff x="1435290" y="1237966"/>
            <a:chExt cx="744573" cy="1642974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35290" y="1237966"/>
              <a:ext cx="744573" cy="395314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35290" y="1549881"/>
              <a:ext cx="744573" cy="395314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35290" y="1861796"/>
              <a:ext cx="744573" cy="395314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35290" y="2173711"/>
              <a:ext cx="744573" cy="395314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35290" y="2485626"/>
              <a:ext cx="744573" cy="395314"/>
            </a:xfrm>
            <a:prstGeom prst="rect">
              <a:avLst/>
            </a:prstGeom>
          </p:spPr>
        </p:pic>
      </p:grpSp>
      <p:grpSp>
        <p:nvGrpSpPr>
          <p:cNvPr id="27" name="Group 26"/>
          <p:cNvGrpSpPr/>
          <p:nvPr/>
        </p:nvGrpSpPr>
        <p:grpSpPr>
          <a:xfrm>
            <a:off x="1435290" y="2655848"/>
            <a:ext cx="744573" cy="707229"/>
            <a:chOff x="1435290" y="2797541"/>
            <a:chExt cx="744573" cy="707229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35290" y="2797541"/>
              <a:ext cx="744573" cy="395314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35290" y="3109456"/>
              <a:ext cx="744573" cy="395314"/>
            </a:xfrm>
            <a:prstGeom prst="rect">
              <a:avLst/>
            </a:prstGeom>
          </p:spPr>
        </p:pic>
      </p:grpSp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290" y="3287364"/>
            <a:ext cx="744573" cy="39531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877" y="1284037"/>
            <a:ext cx="853517" cy="151350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8606" y="1317579"/>
            <a:ext cx="595477" cy="157057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133" y="1302926"/>
            <a:ext cx="1029679" cy="1578014"/>
          </a:xfrm>
          <a:prstGeom prst="rect">
            <a:avLst/>
          </a:prstGeom>
        </p:spPr>
      </p:pic>
      <p:grpSp>
        <p:nvGrpSpPr>
          <p:cNvPr id="37" name="Group 36"/>
          <p:cNvGrpSpPr/>
          <p:nvPr/>
        </p:nvGrpSpPr>
        <p:grpSpPr>
          <a:xfrm>
            <a:off x="10937145" y="1251904"/>
            <a:ext cx="744573" cy="707229"/>
            <a:chOff x="4276015" y="4064922"/>
            <a:chExt cx="744573" cy="707229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76015" y="4064922"/>
              <a:ext cx="744573" cy="395314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76015" y="4376837"/>
              <a:ext cx="744573" cy="395314"/>
            </a:xfrm>
            <a:prstGeom prst="rect">
              <a:avLst/>
            </a:prstGeom>
          </p:spPr>
        </p:pic>
      </p:grpSp>
      <p:grpSp>
        <p:nvGrpSpPr>
          <p:cNvPr id="38" name="Group 37"/>
          <p:cNvGrpSpPr/>
          <p:nvPr/>
        </p:nvGrpSpPr>
        <p:grpSpPr>
          <a:xfrm>
            <a:off x="10937145" y="1875734"/>
            <a:ext cx="744573" cy="707229"/>
            <a:chOff x="4276015" y="4688752"/>
            <a:chExt cx="744573" cy="707229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76015" y="4688752"/>
              <a:ext cx="744573" cy="395314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76015" y="5000667"/>
              <a:ext cx="744573" cy="395314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10937145" y="2499564"/>
            <a:ext cx="744573" cy="714922"/>
            <a:chOff x="4276015" y="5312582"/>
            <a:chExt cx="744573" cy="714922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76015" y="5312582"/>
              <a:ext cx="744573" cy="395314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76015" y="5632190"/>
              <a:ext cx="744573" cy="395314"/>
            </a:xfrm>
            <a:prstGeom prst="rect">
              <a:avLst/>
            </a:prstGeom>
          </p:spPr>
        </p:pic>
      </p:grpSp>
      <p:pic>
        <p:nvPicPr>
          <p:cNvPr id="36" name="Picture 35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7145" y="3131087"/>
            <a:ext cx="744573" cy="395314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7833" y="1340001"/>
            <a:ext cx="853517" cy="1513504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5535" y="1292845"/>
            <a:ext cx="595477" cy="157057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5304" y="1276475"/>
            <a:ext cx="1029679" cy="1578014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150" y="1416001"/>
            <a:ext cx="744573" cy="395314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619734" y="1680939"/>
            <a:ext cx="110619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حسن و لیلا شکلات هایشان را روی هم می ریزند. یعنی باهم 23 شکلات دارند. (3+16)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19734" y="2185430"/>
            <a:ext cx="110619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حالا اگر شکلات هایشان را بین 3 نفر تقسیم کنند، چند شکلات اضافه می آید؟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grpSp>
        <p:nvGrpSpPr>
          <p:cNvPr id="55" name="Group 54"/>
          <p:cNvGrpSpPr/>
          <p:nvPr/>
        </p:nvGrpSpPr>
        <p:grpSpPr>
          <a:xfrm>
            <a:off x="573206" y="3473599"/>
            <a:ext cx="744573" cy="2266804"/>
            <a:chOff x="3020399" y="4002920"/>
            <a:chExt cx="744573" cy="2266804"/>
          </a:xfrm>
        </p:grpSpPr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0399" y="4002920"/>
              <a:ext cx="744573" cy="395314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0399" y="4314835"/>
              <a:ext cx="744573" cy="395314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0399" y="4626750"/>
              <a:ext cx="744573" cy="395314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0399" y="4938665"/>
              <a:ext cx="744573" cy="39531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0399" y="5250580"/>
              <a:ext cx="744573" cy="395314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0399" y="5562495"/>
              <a:ext cx="744573" cy="395314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0399" y="5874410"/>
              <a:ext cx="744573" cy="395314"/>
            </a:xfrm>
            <a:prstGeom prst="rect">
              <a:avLst/>
            </a:prstGeom>
          </p:spPr>
        </p:pic>
      </p:grpSp>
      <p:grpSp>
        <p:nvGrpSpPr>
          <p:cNvPr id="56" name="Group 55"/>
          <p:cNvGrpSpPr/>
          <p:nvPr/>
        </p:nvGrpSpPr>
        <p:grpSpPr>
          <a:xfrm>
            <a:off x="1460332" y="3429005"/>
            <a:ext cx="744573" cy="2266804"/>
            <a:chOff x="3020399" y="4002920"/>
            <a:chExt cx="744573" cy="2266804"/>
          </a:xfrm>
        </p:grpSpPr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0399" y="4002920"/>
              <a:ext cx="744573" cy="395314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0399" y="4314835"/>
              <a:ext cx="744573" cy="395314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0399" y="4626750"/>
              <a:ext cx="744573" cy="395314"/>
            </a:xfrm>
            <a:prstGeom prst="rect">
              <a:avLst/>
            </a:prstGeom>
          </p:spPr>
        </p:pic>
        <p:pic>
          <p:nvPicPr>
            <p:cNvPr id="60" name="Picture 59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0399" y="4938665"/>
              <a:ext cx="744573" cy="395314"/>
            </a:xfrm>
            <a:prstGeom prst="rect">
              <a:avLst/>
            </a:prstGeom>
          </p:spPr>
        </p:pic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0399" y="5250580"/>
              <a:ext cx="744573" cy="395314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0399" y="5562495"/>
              <a:ext cx="744573" cy="395314"/>
            </a:xfrm>
            <a:prstGeom prst="rect">
              <a:avLst/>
            </a:prstGeom>
          </p:spPr>
        </p:pic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0399" y="5874410"/>
              <a:ext cx="744573" cy="395314"/>
            </a:xfrm>
            <a:prstGeom prst="rect">
              <a:avLst/>
            </a:prstGeom>
          </p:spPr>
        </p:pic>
      </p:grpSp>
      <p:grpSp>
        <p:nvGrpSpPr>
          <p:cNvPr id="64" name="Group 63"/>
          <p:cNvGrpSpPr/>
          <p:nvPr/>
        </p:nvGrpSpPr>
        <p:grpSpPr>
          <a:xfrm>
            <a:off x="2347458" y="3384411"/>
            <a:ext cx="744573" cy="2266804"/>
            <a:chOff x="3020399" y="4002920"/>
            <a:chExt cx="744573" cy="2266804"/>
          </a:xfrm>
        </p:grpSpPr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0399" y="4002920"/>
              <a:ext cx="744573" cy="395314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0399" y="4314835"/>
              <a:ext cx="744573" cy="395314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0399" y="4626750"/>
              <a:ext cx="744573" cy="395314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0399" y="4938665"/>
              <a:ext cx="744573" cy="395314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0399" y="5250580"/>
              <a:ext cx="744573" cy="395314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0399" y="5562495"/>
              <a:ext cx="744573" cy="395314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0399" y="5874410"/>
              <a:ext cx="744573" cy="395314"/>
            </a:xfrm>
            <a:prstGeom prst="rect">
              <a:avLst/>
            </a:prstGeom>
          </p:spPr>
        </p:pic>
      </p:grpSp>
      <p:grpSp>
        <p:nvGrpSpPr>
          <p:cNvPr id="74" name="Group 73"/>
          <p:cNvGrpSpPr/>
          <p:nvPr/>
        </p:nvGrpSpPr>
        <p:grpSpPr>
          <a:xfrm>
            <a:off x="3203668" y="3387305"/>
            <a:ext cx="744573" cy="707229"/>
            <a:chOff x="4947051" y="4066132"/>
            <a:chExt cx="744573" cy="707229"/>
          </a:xfrm>
        </p:grpSpPr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7051" y="4066132"/>
              <a:ext cx="744573" cy="395314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7051" y="4378047"/>
              <a:ext cx="744573" cy="395314"/>
            </a:xfrm>
            <a:prstGeom prst="rect">
              <a:avLst/>
            </a:prstGeom>
          </p:spPr>
        </p:pic>
      </p:grpSp>
      <p:pic>
        <p:nvPicPr>
          <p:cNvPr id="75" name="Picture 7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0021" y="3035444"/>
            <a:ext cx="756373" cy="1393667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7629" y="2962491"/>
            <a:ext cx="556064" cy="1466620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9812" y="2955540"/>
            <a:ext cx="961528" cy="1473571"/>
          </a:xfrm>
          <a:prstGeom prst="rect">
            <a:avLst/>
          </a:prstGeom>
        </p:spPr>
      </p:pic>
      <p:sp>
        <p:nvSpPr>
          <p:cNvPr id="78" name="TextBox 77"/>
          <p:cNvSpPr txBox="1"/>
          <p:nvPr/>
        </p:nvSpPr>
        <p:spPr>
          <a:xfrm>
            <a:off x="945492" y="5032459"/>
            <a:ext cx="10439772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3200" dirty="0" smtClean="0">
                <a:cs typeface="B Koodak" panose="00000700000000000000" pitchFamily="2" charset="-78"/>
              </a:rPr>
              <a:t>در نتیجه، باقیمانده ی تقسیم 23 بر عددِ 3 همانندِ باقیمانده ی تقسیم 3+16 است بر 3 ، یعنی 2 =1+1</a:t>
            </a:r>
            <a:endParaRPr lang="fa-IR" sz="2800" dirty="0">
              <a:cs typeface="B Koodak" panose="000007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71332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106445">
        <p15:prstTrans prst="prestige"/>
      </p:transition>
    </mc:Choice>
    <mc:Fallback>
      <p:transition spd="slow" advTm="1064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2.59259E-6 L 0.80573 0.0199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286" y="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1.11111E-6 L 0.47981 0.01991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984" y="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-4.07407E-6 L 0.31433 -0.20185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16" y="-10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2.59259E-6 L 0.24557 -0.06644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79" y="-3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1.85185E-6 L -0.03581 -0.36875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97" y="-18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2" dur="2000" fill="hold"/>
                                        <p:tgtEl>
                                          <p:spTgt spid="2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22222E-6 L -0.53893 0.06736 " pathEditMode="relative" rAng="0" ptsTypes="AA">
                                      <p:cBhvr>
                                        <p:cTn id="1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953" y="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5.55112E-17 L -0.3052 -0.02014 " pathEditMode="relative" rAng="0" ptsTypes="AA">
                                      <p:cBhvr>
                                        <p:cTn id="13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60" y="-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33333E-6 L -0.06119 -0.10301 " pathEditMode="relative" rAng="0" ptsTypes="AA">
                                      <p:cBhvr>
                                        <p:cTn id="13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60" y="-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81481E-6 L -0.81953 0.05185 " pathEditMode="relative" rAng="0" ptsTypes="AA">
                                      <p:cBhvr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977" y="2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6" dur="2000" fill="hold"/>
                                        <p:tgtEl>
                                          <p:spTgt spid="3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1.11111E-6 L 2.70833E-6 -0.32477 " pathEditMode="relative" rAng="0" ptsTypes="AA">
                                      <p:cBhvr>
                                        <p:cTn id="1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4" dur="2000" fill="hold"/>
                                        <p:tgtEl>
                                          <p:spTgt spid="4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7.40741E-7 L 0.81967 -0.11296 " pathEditMode="relative" rAng="0" ptsTypes="AA">
                                      <p:cBhvr>
                                        <p:cTn id="22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977" y="-5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2.22222E-6 L 0.51693 -0.09908 " pathEditMode="relative" rAng="0" ptsTypes="AA">
                                      <p:cBhvr>
                                        <p:cTn id="23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846" y="-4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3.7037E-6 L 0.24713 -0.08172 " pathEditMode="relative" rAng="0" ptsTypes="AA">
                                      <p:cBhvr>
                                        <p:cTn id="23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57" y="-40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7037E-7 L -0.14505 -0.10671 " pathEditMode="relative" rAng="0" ptsTypes="AA">
                                      <p:cBhvr>
                                        <p:cTn id="238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13" y="-8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2" dur="2000" fill="hold"/>
                                        <p:tgtEl>
                                          <p:spTgt spid="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 animBg="1"/>
      <p:bldP spid="3" grpId="0"/>
      <p:bldP spid="5" grpId="0"/>
      <p:bldP spid="5" grpId="1"/>
      <p:bldP spid="45" grpId="0"/>
      <p:bldP spid="46" grpId="0"/>
      <p:bldP spid="7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014949" y="225505"/>
            <a:ext cx="4835857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fa-IR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بخش پذیری اعداد به </a:t>
            </a:r>
            <a:r>
              <a:rPr lang="fa-I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3</a:t>
            </a:r>
            <a:endParaRPr lang="fa-IR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Koodak" panose="000007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88107" y="810280"/>
            <a:ext cx="953901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عددی بر 3 بخش پذیر است که مجموع رقم هایش نیز بر 3 بخش پذیر باشد.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0502" y="1656665"/>
            <a:ext cx="1102662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عدد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528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 بر 3 بخش پذیر است. زیرا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15=8+2+5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 و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15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 هم بر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3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 بخش پذیر است.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00502" y="2236218"/>
            <a:ext cx="1102662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عدد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120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 بر 3 بخش پذیر است. زیرا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3=0+2+1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 و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3 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هم بر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3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 بخش پذیر است.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0119" y="2815771"/>
            <a:ext cx="1102662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عدد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42132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 بر 3 بخش پذیر است. زیرا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12=2+3+1+2+4 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و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12 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هم بر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3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 بخش پذیر است.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0119" y="3395323"/>
            <a:ext cx="1102662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عدد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24042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 بر 3 بخش پذیر است. زیرا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12=2+4+0+4+2 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و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12 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هم بر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3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 بخش پذیر است.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0119" y="3918543"/>
            <a:ext cx="1102662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عدد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110511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 بر 3 بخش پذیر است. زیرا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9=1+1+5+1+1 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و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9 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هم بر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3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 بخش پذیر است.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823031" y="4914335"/>
            <a:ext cx="11027775" cy="1449667"/>
          </a:xfrm>
          <a:prstGeom prst="roundRect">
            <a:avLst>
              <a:gd name="adj" fmla="val 23257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2" name="TextBox 11"/>
          <p:cNvSpPr txBox="1"/>
          <p:nvPr/>
        </p:nvSpPr>
        <p:spPr>
          <a:xfrm>
            <a:off x="2715004" y="5162114"/>
            <a:ext cx="8841225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>
                <a:cs typeface="B Morvarid" panose="00000400000000000000" pitchFamily="2" charset="-78"/>
              </a:rPr>
              <a:t>عددی بر 3 بخش پذیر است که مجموع رقم هایش نیز بر 3 بخش پذیر </a:t>
            </a:r>
            <a:r>
              <a:rPr lang="fa-IR" sz="2800" dirty="0" smtClean="0">
                <a:cs typeface="B Morvarid" panose="00000400000000000000" pitchFamily="2" charset="-78"/>
              </a:rPr>
              <a:t>باشد</a:t>
            </a:r>
            <a:r>
              <a:rPr lang="fa-IR" sz="2800" dirty="0">
                <a:cs typeface="B Morvarid" panose="00000400000000000000" pitchFamily="2" charset="-78"/>
              </a:rPr>
              <a:t>.</a:t>
            </a:r>
            <a:endParaRPr lang="fa-IR" sz="2400" dirty="0">
              <a:cs typeface="B Morvarid" panose="000004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59694">
            <a:off x="182195" y="4689035"/>
            <a:ext cx="2088107" cy="208810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04666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70861">
        <p15:prstTrans prst="crush"/>
      </p:transition>
    </mc:Choice>
    <mc:Fallback>
      <p:transition spd="slow" advTm="708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 animBg="1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933062" y="266447"/>
            <a:ext cx="4835857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fa-IR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بخش پذیری اعداد به </a:t>
            </a:r>
            <a:r>
              <a:rPr lang="fa-I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9</a:t>
            </a:r>
            <a:endParaRPr lang="fa-IR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Koodak" panose="000007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88107" y="810280"/>
            <a:ext cx="953901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عددی بر 9 بخش پذیر است که مجموع رقم هایش نیز بر 9 بخش پذیر باشد.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823031" y="4914335"/>
            <a:ext cx="11027775" cy="1449667"/>
          </a:xfrm>
          <a:prstGeom prst="roundRect">
            <a:avLst>
              <a:gd name="adj" fmla="val 23257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TextBox 6"/>
          <p:cNvSpPr txBox="1"/>
          <p:nvPr/>
        </p:nvSpPr>
        <p:spPr>
          <a:xfrm>
            <a:off x="2715004" y="5162114"/>
            <a:ext cx="8841225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>
                <a:cs typeface="B Morvarid" panose="00000400000000000000" pitchFamily="2" charset="-78"/>
              </a:rPr>
              <a:t>عددی بر </a:t>
            </a:r>
            <a:r>
              <a:rPr lang="fa-IR" sz="2800" dirty="0" smtClean="0">
                <a:cs typeface="B Morvarid" panose="00000400000000000000" pitchFamily="2" charset="-78"/>
              </a:rPr>
              <a:t>9 </a:t>
            </a:r>
            <a:r>
              <a:rPr lang="fa-IR" sz="2800" dirty="0">
                <a:cs typeface="B Morvarid" panose="00000400000000000000" pitchFamily="2" charset="-78"/>
              </a:rPr>
              <a:t>بخش پذیر است که مجموع رقم هایش نیز بر </a:t>
            </a:r>
            <a:r>
              <a:rPr lang="fa-IR" sz="2800" dirty="0" smtClean="0">
                <a:cs typeface="B Morvarid" panose="00000400000000000000" pitchFamily="2" charset="-78"/>
              </a:rPr>
              <a:t>9 </a:t>
            </a:r>
            <a:r>
              <a:rPr lang="fa-IR" sz="2800" dirty="0">
                <a:cs typeface="B Morvarid" panose="00000400000000000000" pitchFamily="2" charset="-78"/>
              </a:rPr>
              <a:t>بخش پذیر </a:t>
            </a:r>
            <a:r>
              <a:rPr lang="fa-IR" sz="2800" dirty="0" smtClean="0">
                <a:cs typeface="B Morvarid" panose="00000400000000000000" pitchFamily="2" charset="-78"/>
              </a:rPr>
              <a:t>باشد</a:t>
            </a:r>
            <a:r>
              <a:rPr lang="fa-IR" sz="2800" dirty="0">
                <a:cs typeface="B Morvarid" panose="00000400000000000000" pitchFamily="2" charset="-78"/>
              </a:rPr>
              <a:t>.</a:t>
            </a:r>
            <a:endParaRPr lang="fa-IR" sz="2400" dirty="0">
              <a:cs typeface="B Morvarid" panose="000004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59694">
            <a:off x="182195" y="4689035"/>
            <a:ext cx="2088107" cy="208810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00502" y="1656665"/>
            <a:ext cx="1102662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عدد 522 بر 9 بخش پذیر است. زیرا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9=2+2+5 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 و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9 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هم بر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9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 بخش پذیر است.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0502" y="2799918"/>
            <a:ext cx="11026624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عدد 923121 بر 9 بخش پذیر است. زیرا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18=1+2+1+3+2+9 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 و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18 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هم بر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9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 بخش پذیر است.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0502" y="2276698"/>
            <a:ext cx="1102662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عدد 523 بر 9 بخش پذیر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نیست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. زیرا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10=3+2+5 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 و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10 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هم بر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9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 بخش پذیر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نیست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.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0502" y="3752418"/>
            <a:ext cx="1102662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عدد 9198 بر 9 بخش پذیر است. زیرا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27=8+9+1+9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 و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27 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هم بر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9</a:t>
            </a:r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 بخش پذیر است.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687221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3250" advTm="59654">
        <p15:prstTrans prst="origami" invX="1"/>
      </p:transition>
    </mc:Choice>
    <mc:Fallback>
      <p:transition spd="slow" advTm="596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/>
      <p:bldP spid="9" grpId="0"/>
      <p:bldP spid="10" grpId="0"/>
      <p:bldP spid="11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23881" y="430221"/>
            <a:ext cx="4835857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fa-IR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بخش پذیری اعداد به 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23880" y="4503038"/>
            <a:ext cx="4835857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fa-IR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بخش پذیری اعداد به </a:t>
            </a:r>
            <a:r>
              <a:rPr lang="fa-I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15</a:t>
            </a:r>
            <a:endParaRPr lang="fa-IR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Koodak" panose="000007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88107" y="1124178"/>
            <a:ext cx="953901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عددی بر 6  بخش پذیر است که هم بر 2 و هم بر 3  بخش پذیر باشد.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88107" y="5151219"/>
            <a:ext cx="953901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Koodak" panose="00000700000000000000" pitchFamily="2" charset="-78"/>
              </a:rPr>
              <a:t>عددی بر 15  بخش پذیر است که هم بر 5 و هم بر 3  بخش پذیر باشد.</a:t>
            </a:r>
            <a:endParaRPr lang="fa-IR" sz="24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03761" y="1756580"/>
            <a:ext cx="715597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مثل عدد 732 که هم بر 2 و هم بر 3 بخش پذیر است.</a:t>
            </a:r>
            <a:endParaRPr lang="fa-IR" sz="2400" dirty="0">
              <a:solidFill>
                <a:srgbClr val="0070C0"/>
              </a:solidFill>
              <a:cs typeface="B Koodak" panose="000007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471150" y="5737844"/>
            <a:ext cx="715597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مثل عدد 7320 که هم بر 3 و هم بر 5 بخش پذیر است.</a:t>
            </a:r>
            <a:endParaRPr lang="fa-IR" sz="2400" dirty="0">
              <a:solidFill>
                <a:srgbClr val="0070C0"/>
              </a:solidFill>
              <a:cs typeface="B Koodak" panose="000007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453937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35398">
        <p15:prstTrans prst="drape" invX="1"/>
      </p:transition>
    </mc:Choice>
    <mc:Fallback>
      <p:transition spd="slow" advTm="353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5" grpId="0"/>
      <p:bldP spid="6" grpId="0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662614" y="334687"/>
            <a:ext cx="203806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fa-IR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خلاصه: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909" y="919462"/>
            <a:ext cx="11004645" cy="329206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823031" y="4914335"/>
            <a:ext cx="11027775" cy="1449667"/>
          </a:xfrm>
          <a:prstGeom prst="roundRect">
            <a:avLst>
              <a:gd name="adj" fmla="val 23257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TextBox 5"/>
          <p:cNvSpPr txBox="1"/>
          <p:nvPr/>
        </p:nvSpPr>
        <p:spPr>
          <a:xfrm>
            <a:off x="2100854" y="5377558"/>
            <a:ext cx="8841225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cs typeface="B Morvarid" panose="00000400000000000000" pitchFamily="2" charset="-78"/>
              </a:rPr>
              <a:t>هر عددی که بر 9 بخش پذیر باشد، حتما بر 3 هم بخش پذیر است.</a:t>
            </a:r>
            <a:endParaRPr lang="fa-IR" sz="2400" dirty="0">
              <a:cs typeface="B Morvarid" panose="00000400000000000000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59694">
            <a:off x="182195" y="4689035"/>
            <a:ext cx="2088107" cy="208810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8026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1636">
        <p14:prism dir="u"/>
      </p:transition>
    </mc:Choice>
    <mc:Fallback xmlns="">
      <p:transition spd="slow" advTm="516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509" y="-479192"/>
            <a:ext cx="9894983" cy="774662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18325" y="4020296"/>
            <a:ext cx="910697" cy="367036"/>
          </a:xfrm>
          <a:prstGeom prst="rect">
            <a:avLst/>
          </a:prstGeom>
          <a:solidFill>
            <a:schemeClr val="accent2"/>
          </a:solidFill>
          <a:scene3d>
            <a:camera prst="perspectiveRelaxedModerately">
              <a:rot lat="19200000" lon="0" rev="0"/>
            </a:camera>
            <a:lightRig rig="threePt" dir="t"/>
          </a:scene3d>
          <a:sp3d prstMaterial="metal">
            <a:bevelT w="101600" prst="riblet"/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" name="TextBox 8"/>
          <p:cNvSpPr txBox="1"/>
          <p:nvPr/>
        </p:nvSpPr>
        <p:spPr>
          <a:xfrm>
            <a:off x="7819261" y="1501203"/>
            <a:ext cx="1419523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fa-IR" sz="3200" b="1" dirty="0" smtClean="0">
                <a:cs typeface="Mj_Faraz" panose="00000700000000000000" pitchFamily="2" charset="-78"/>
              </a:rPr>
              <a:t>خدانگهدار</a:t>
            </a:r>
            <a:endParaRPr lang="fa-IR" sz="3600" b="1" dirty="0">
              <a:cs typeface="Mj_Faraz" panose="00000700000000000000" pitchFamily="2" charset="-78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V="1">
            <a:off x="7682466" y="1982684"/>
            <a:ext cx="1535951" cy="1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753890" y="3076667"/>
            <a:ext cx="1504437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fa-IR" sz="3200" b="1" dirty="0" smtClean="0">
                <a:cs typeface="Mj_Faraz" panose="00000700000000000000" pitchFamily="2" charset="-78"/>
              </a:rPr>
              <a:t>موفّق باشی</a:t>
            </a:r>
            <a:endParaRPr lang="fa-IR" sz="3600" b="1" dirty="0">
              <a:cs typeface="Mj_Faraz" panose="000007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444640" y="2079949"/>
            <a:ext cx="6248397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fa-IR" sz="3200" b="1" dirty="0" smtClean="0">
                <a:cs typeface="Mj_Faraz" panose="00000700000000000000" pitchFamily="2" charset="-78"/>
              </a:rPr>
              <a:t>امیدوارم این درس را هم به خوبی یاد گرفته باشی</a:t>
            </a:r>
            <a:endParaRPr lang="fa-IR" sz="3600" b="1" dirty="0">
              <a:cs typeface="Mj_Faraz" panose="000007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485457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 advTm="9296">
        <p15:prstTrans prst="curtains"/>
      </p:transition>
    </mc:Choice>
    <mc:Fallback>
      <p:transition spd="slow" advTm="92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9924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9.5|2.7|2.6|3.4|2.7|2.4|2.6|5.8|3.8|2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8.6|1.8|2.1|2.7|2|3.7|12.4|1.1|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3.2|8.9|1.4|6|2.4|6.6|1|7.7|1|1.5|4.3|3.4|1.2|0.7|0.7|0.7|0.8|1|1|0.9|2.5|0.8|9.1|8.4|2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7.9|2.3|1|0.6|1|0.5|0.9|0.4|1.1|0.4|0.8|0.4|0.7|0.5|1.3|3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2.8|10.3|9.4|1|4.6|2.4|2.1|2|1.7|1.5|1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6.3|5.2|1.5|1.3|1.6|1|4.6|12.8|1.1|0.5|0.8|0.5|0.7|0.4|1.3|0.6|0.7|0.9|0.6|0.8|0.7|0.5|0.9|0.5|0.8|0.4|0.6|0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4.5|5|1.7|1.6|2|3.1|2.8|10.7|0.8|0.5|1.3|0.5|1.1|0.4|0.7|0.4|0.7|0.4|0.8|0.5|0.6|0.5|0.6|0.5|0.5|0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7.5|2|1.8|2.6|2.2|1.7|2.8|2.8|2.5|1|2|6.4|1.5|0.9|1.9|1.6|1.8|2.2|2.5|1.2|3.3|1.2|2.9|7.7|2.9|6.2|1.5|2.6|2.2|2.8|2.5|3.1|1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6.2|12.4|10.4|12.9|6.8|11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7.2|10|9.1|11.6|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4|6.3|8.4|3.8|5.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43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5.5"/>
</p:tagLst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232</TotalTime>
  <Words>981</Words>
  <Application>Microsoft Office PowerPoint</Application>
  <PresentationFormat>Custom</PresentationFormat>
  <Paragraphs>140</Paragraphs>
  <Slides>15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Slice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ya zahra</dc:creator>
  <cp:lastModifiedBy>Windows User</cp:lastModifiedBy>
  <cp:revision>176</cp:revision>
  <dcterms:created xsi:type="dcterms:W3CDTF">2013-11-23T22:24:13Z</dcterms:created>
  <dcterms:modified xsi:type="dcterms:W3CDTF">2020-06-13T12:48:01Z</dcterms:modified>
</cp:coreProperties>
</file>