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Lst>
  <p:notesMasterIdLst>
    <p:notesMasterId r:id="rId48"/>
  </p:notesMasterIdLst>
  <p:sldIdLst>
    <p:sldId id="256" r:id="rId2"/>
    <p:sldId id="257" r:id="rId3"/>
    <p:sldId id="258" r:id="rId4"/>
    <p:sldId id="259" r:id="rId5"/>
    <p:sldId id="260" r:id="rId6"/>
    <p:sldId id="261" r:id="rId7"/>
    <p:sldId id="262" r:id="rId8"/>
    <p:sldId id="263" r:id="rId9"/>
    <p:sldId id="264" r:id="rId10"/>
    <p:sldId id="266" r:id="rId11"/>
    <p:sldId id="265"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8" r:id="rId33"/>
    <p:sldId id="287" r:id="rId34"/>
    <p:sldId id="289" r:id="rId35"/>
    <p:sldId id="293" r:id="rId36"/>
    <p:sldId id="290" r:id="rId37"/>
    <p:sldId id="292" r:id="rId38"/>
    <p:sldId id="291" r:id="rId39"/>
    <p:sldId id="294" r:id="rId40"/>
    <p:sldId id="295" r:id="rId41"/>
    <p:sldId id="296" r:id="rId42"/>
    <p:sldId id="297" r:id="rId43"/>
    <p:sldId id="298" r:id="rId44"/>
    <p:sldId id="299" r:id="rId45"/>
    <p:sldId id="300" r:id="rId46"/>
    <p:sldId id="301"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33" autoAdjust="0"/>
    <p:restoredTop sz="94660"/>
  </p:normalViewPr>
  <p:slideViewPr>
    <p:cSldViewPr>
      <p:cViewPr varScale="1">
        <p:scale>
          <a:sx n="70" d="100"/>
          <a:sy n="70" d="100"/>
        </p:scale>
        <p:origin x="95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F854595-AC3B-4949-8151-95F888B69EDC}" type="datetimeFigureOut">
              <a:rPr lang="en-US" smtClean="0"/>
              <a:pPr/>
              <a:t>8/27/2023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6E5C48-79A1-4CBE-A5C6-A0D18D18B00A}" type="slidenum">
              <a:rPr lang="en-US" smtClean="0"/>
              <a:pPr/>
              <a:t>‹#›</a:t>
            </a:fld>
            <a:endParaRPr lang="en-US"/>
          </a:p>
        </p:txBody>
      </p:sp>
    </p:spTree>
    <p:extLst>
      <p:ext uri="{BB962C8B-B14F-4D97-AF65-F5344CB8AC3E}">
        <p14:creationId xmlns:p14="http://schemas.microsoft.com/office/powerpoint/2010/main" val="1409258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66E5C48-79A1-4CBE-A5C6-A0D18D18B00A}" type="slidenum">
              <a:rPr lang="en-US" smtClean="0"/>
              <a:pPr/>
              <a:t>1</a:t>
            </a:fld>
            <a:endParaRPr lang="en-US"/>
          </a:p>
        </p:txBody>
      </p:sp>
    </p:spTree>
    <p:extLst>
      <p:ext uri="{BB962C8B-B14F-4D97-AF65-F5344CB8AC3E}">
        <p14:creationId xmlns:p14="http://schemas.microsoft.com/office/powerpoint/2010/main" val="678074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66E5C48-79A1-4CBE-A5C6-A0D18D18B00A}" type="slidenum">
              <a:rPr lang="en-US" smtClean="0"/>
              <a:pPr/>
              <a:t>13</a:t>
            </a:fld>
            <a:endParaRPr lang="en-US"/>
          </a:p>
        </p:txBody>
      </p:sp>
    </p:spTree>
    <p:extLst>
      <p:ext uri="{BB962C8B-B14F-4D97-AF65-F5344CB8AC3E}">
        <p14:creationId xmlns:p14="http://schemas.microsoft.com/office/powerpoint/2010/main" val="14899029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766E5C48-79A1-4CBE-A5C6-A0D18D18B00A}" type="slidenum">
              <a:rPr lang="en-US" smtClean="0"/>
              <a:pPr/>
              <a:t>31</a:t>
            </a:fld>
            <a:endParaRPr lang="en-US"/>
          </a:p>
        </p:txBody>
      </p:sp>
    </p:spTree>
    <p:extLst>
      <p:ext uri="{BB962C8B-B14F-4D97-AF65-F5344CB8AC3E}">
        <p14:creationId xmlns:p14="http://schemas.microsoft.com/office/powerpoint/2010/main" val="1145618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6B343518-222B-4D5F-88E7-D8578D953057}" type="datetimeFigureOut">
              <a:rPr lang="en-US" smtClean="0"/>
              <a:pPr/>
              <a:t>8/27/2023</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09296984-70F0-4894-8E27-80F46C378F4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B343518-222B-4D5F-88E7-D8578D953057}" type="datetimeFigureOut">
              <a:rPr lang="en-US" smtClean="0"/>
              <a:pPr/>
              <a:t>8/27/2023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09296984-70F0-4894-8E27-80F46C378F49}"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6B343518-222B-4D5F-88E7-D8578D953057}" type="datetimeFigureOut">
              <a:rPr lang="en-US" smtClean="0"/>
              <a:pPr/>
              <a:t>8/27/2023</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09296984-70F0-4894-8E27-80F46C378F49}"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6B343518-222B-4D5F-88E7-D8578D953057}" type="datetimeFigureOut">
              <a:rPr lang="en-US" smtClean="0"/>
              <a:pPr/>
              <a:t>8/27/2023</a:t>
            </a:fld>
            <a:endParaRPr lang="en-US"/>
          </a:p>
        </p:txBody>
      </p:sp>
      <p:sp>
        <p:nvSpPr>
          <p:cNvPr id="10" name="Slide Number Placeholder 9"/>
          <p:cNvSpPr>
            <a:spLocks noGrp="1"/>
          </p:cNvSpPr>
          <p:nvPr>
            <p:ph type="sldNum" sz="quarter" idx="16"/>
          </p:nvPr>
        </p:nvSpPr>
        <p:spPr/>
        <p:txBody>
          <a:bodyPr rtlCol="0"/>
          <a:lstStyle/>
          <a:p>
            <a:fld id="{09296984-70F0-4894-8E27-80F46C378F49}"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6B343518-222B-4D5F-88E7-D8578D953057}" type="datetimeFigureOut">
              <a:rPr lang="en-US" smtClean="0"/>
              <a:pPr/>
              <a:t>8/27/2023</a:t>
            </a:fld>
            <a:endParaRPr lang="en-US"/>
          </a:p>
        </p:txBody>
      </p:sp>
      <p:sp>
        <p:nvSpPr>
          <p:cNvPr id="12" name="Slide Number Placeholder 11"/>
          <p:cNvSpPr>
            <a:spLocks noGrp="1"/>
          </p:cNvSpPr>
          <p:nvPr>
            <p:ph type="sldNum" sz="quarter" idx="16"/>
          </p:nvPr>
        </p:nvSpPr>
        <p:spPr/>
        <p:txBody>
          <a:bodyPr rtlCol="0"/>
          <a:lstStyle/>
          <a:p>
            <a:fld id="{09296984-70F0-4894-8E27-80F46C378F49}"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B343518-222B-4D5F-88E7-D8578D953057}" type="datetimeFigureOut">
              <a:rPr lang="en-US" smtClean="0"/>
              <a:pPr/>
              <a:t>8/27/2023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09296984-70F0-4894-8E27-80F46C378F4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343518-222B-4D5F-88E7-D8578D953057}" type="datetimeFigureOut">
              <a:rPr lang="en-US" smtClean="0"/>
              <a:pPr/>
              <a:t>8/27/2023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09296984-70F0-4894-8E27-80F46C378F4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B343518-222B-4D5F-88E7-D8578D953057}" type="datetimeFigureOut">
              <a:rPr lang="en-US" smtClean="0"/>
              <a:pPr/>
              <a:t>8/27/2023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09296984-70F0-4894-8E27-80F46C378F49}"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6B343518-222B-4D5F-88E7-D8578D953057}" type="datetimeFigureOut">
              <a:rPr lang="en-US" smtClean="0"/>
              <a:pPr/>
              <a:t>8/27/2023</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09296984-70F0-4894-8E27-80F46C378F49}"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343518-222B-4D5F-88E7-D8578D953057}" type="datetimeFigureOut">
              <a:rPr lang="en-US" smtClean="0"/>
              <a:pPr/>
              <a:t>8/27/2023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9296984-70F0-4894-8E27-80F46C378F4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6B343518-222B-4D5F-88E7-D8578D953057}" type="datetimeFigureOut">
              <a:rPr lang="en-US" smtClean="0"/>
              <a:pPr/>
              <a:t>8/27/2023</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09296984-70F0-4894-8E27-80F46C378F4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2000">
              <a:schemeClr val="accent1">
                <a:tint val="44500"/>
                <a:satMod val="160000"/>
                <a:alpha val="50000"/>
              </a:schemeClr>
            </a:gs>
            <a:gs pos="100000">
              <a:schemeClr val="accent1">
                <a:tint val="23500"/>
                <a:satMod val="160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6B343518-222B-4D5F-88E7-D8578D953057}" type="datetimeFigureOut">
              <a:rPr lang="en-US" smtClean="0"/>
              <a:pPr/>
              <a:t>8/27/2023</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09296984-70F0-4894-8E27-80F46C378F4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2000">
              <a:schemeClr val="accent1">
                <a:tint val="44500"/>
                <a:satMod val="160000"/>
                <a:alpha val="97000"/>
              </a:schemeClr>
            </a:gs>
            <a:gs pos="100000">
              <a:schemeClr val="accent1">
                <a:tint val="23500"/>
                <a:satMod val="160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r" rtl="1"/>
            <a:r>
              <a:rPr lang="fa-IR" dirty="0" smtClean="0"/>
              <a:t>ایمنی کوره ها و بویلرها</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مقدمه </a:t>
            </a:r>
            <a:endParaRPr lang="en-US" dirty="0"/>
          </a:p>
        </p:txBody>
      </p:sp>
      <p:sp>
        <p:nvSpPr>
          <p:cNvPr id="7" name="Content Placeholder 6"/>
          <p:cNvSpPr>
            <a:spLocks noGrp="1"/>
          </p:cNvSpPr>
          <p:nvPr>
            <p:ph sz="quarter" idx="1"/>
          </p:nvPr>
        </p:nvSpPr>
        <p:spPr/>
        <p:txBody>
          <a:bodyPr>
            <a:normAutofit lnSpcReduction="10000"/>
          </a:bodyPr>
          <a:lstStyle/>
          <a:p>
            <a:pPr algn="r" rtl="1">
              <a:lnSpc>
                <a:spcPct val="150000"/>
              </a:lnSpc>
            </a:pPr>
            <a:r>
              <a:rPr lang="fa-IR" sz="2000" dirty="0" smtClean="0"/>
              <a:t>كوره ها و بويلر ها (در اينجا به هردو اينها </a:t>
            </a:r>
            <a:r>
              <a:rPr lang="en-US" sz="2000" dirty="0" smtClean="0"/>
              <a:t>fire heater </a:t>
            </a:r>
            <a:r>
              <a:rPr lang="fa-IR" sz="2000" dirty="0" smtClean="0"/>
              <a:t> مي گوييم)داراي ظاهري فريبنده هستند.انها در زمان عمليات خطرناك و در زمان توقف بي ضرر بنظر مي رسند. واقعيت اين است كه كوره ها در زمان توقف ممكن است خطر بيشتري داشته باشد.</a:t>
            </a:r>
          </a:p>
          <a:p>
            <a:pPr algn="r" rtl="1">
              <a:lnSpc>
                <a:spcPct val="150000"/>
              </a:lnSpc>
            </a:pPr>
            <a:endParaRPr lang="fa-IR" sz="2000" dirty="0" smtClean="0"/>
          </a:p>
          <a:p>
            <a:pPr algn="r" rtl="1">
              <a:lnSpc>
                <a:spcPct val="150000"/>
              </a:lnSpc>
            </a:pPr>
            <a:r>
              <a:rPr lang="fa-IR" sz="2000" dirty="0" smtClean="0"/>
              <a:t>خطر کوره ها كه اغلب در زمان توقف كامل واحد است</a:t>
            </a:r>
          </a:p>
          <a:p>
            <a:pPr lvl="1" algn="r" rtl="1">
              <a:lnSpc>
                <a:spcPct val="150000"/>
              </a:lnSpc>
              <a:buNone/>
            </a:pPr>
            <a:r>
              <a:rPr lang="fa-IR" sz="1800" dirty="0" smtClean="0"/>
              <a:t>حوادث در ارتباط با كوره ها مي تواند باعث اسيب به:</a:t>
            </a:r>
          </a:p>
          <a:p>
            <a:pPr lvl="2" algn="r" rtl="1">
              <a:lnSpc>
                <a:spcPct val="150000"/>
              </a:lnSpc>
            </a:pPr>
            <a:r>
              <a:rPr lang="fa-IR" sz="1500" dirty="0" smtClean="0"/>
              <a:t> خود كوره </a:t>
            </a:r>
          </a:p>
          <a:p>
            <a:pPr lvl="2" algn="r" rtl="1">
              <a:lnSpc>
                <a:spcPct val="150000"/>
              </a:lnSpc>
            </a:pPr>
            <a:r>
              <a:rPr lang="fa-IR" sz="1500" dirty="0" smtClean="0"/>
              <a:t> تحهيزات اطراف آن </a:t>
            </a:r>
          </a:p>
          <a:p>
            <a:pPr lvl="2" algn="r" rtl="1">
              <a:lnSpc>
                <a:spcPct val="150000"/>
              </a:lnSpc>
            </a:pPr>
            <a:r>
              <a:rPr lang="fa-IR" sz="1500" dirty="0" smtClean="0"/>
              <a:t> كاهش توليدات </a:t>
            </a:r>
          </a:p>
          <a:p>
            <a:pPr lvl="2" algn="r" rtl="1">
              <a:lnSpc>
                <a:spcPct val="150000"/>
              </a:lnSpc>
            </a:pPr>
            <a:r>
              <a:rPr lang="fa-IR" sz="1500" dirty="0" smtClean="0"/>
              <a:t> اين رويداد ها صدمات شديد جاني نيز دارند. </a:t>
            </a:r>
            <a:endParaRPr lang="en-US" sz="1500" dirty="0" smtClean="0"/>
          </a:p>
          <a:p>
            <a:pPr lvl="1" algn="r" rtl="1">
              <a:lnSpc>
                <a:spcPct val="150000"/>
              </a:lnSpc>
            </a:pPr>
            <a:endParaRPr lang="en-US" sz="1700" dirty="0"/>
          </a:p>
        </p:txBody>
      </p:sp>
      <p:pic>
        <p:nvPicPr>
          <p:cNvPr id="1029" name="Picture 5"/>
          <p:cNvPicPr>
            <a:picLocks noChangeAspect="1" noChangeArrowheads="1"/>
          </p:cNvPicPr>
          <p:nvPr/>
        </p:nvPicPr>
        <p:blipFill>
          <a:blip r:embed="rId2" cstate="print"/>
          <a:srcRect/>
          <a:stretch>
            <a:fillRect/>
          </a:stretch>
        </p:blipFill>
        <p:spPr bwMode="auto">
          <a:xfrm>
            <a:off x="228600" y="3200400"/>
            <a:ext cx="3581400" cy="3276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مقدمه</a:t>
            </a:r>
            <a:endParaRPr lang="en-US" dirty="0"/>
          </a:p>
        </p:txBody>
      </p:sp>
      <p:sp>
        <p:nvSpPr>
          <p:cNvPr id="3" name="Content Placeholder 2"/>
          <p:cNvSpPr>
            <a:spLocks noGrp="1"/>
          </p:cNvSpPr>
          <p:nvPr>
            <p:ph sz="quarter" idx="1"/>
          </p:nvPr>
        </p:nvSpPr>
        <p:spPr/>
        <p:txBody>
          <a:bodyPr/>
          <a:lstStyle/>
          <a:p>
            <a:pPr algn="r" rtl="1">
              <a:lnSpc>
                <a:spcPct val="150000"/>
              </a:lnSpc>
            </a:pPr>
            <a:r>
              <a:rPr lang="fa-IR" sz="2000" dirty="0" smtClean="0"/>
              <a:t>تهيه انرژي  قسمت زيادي از هزينه هاي عملياتي پالايشگاه را دارد.</a:t>
            </a:r>
          </a:p>
          <a:p>
            <a:pPr algn="r" rtl="1">
              <a:lnSpc>
                <a:spcPct val="150000"/>
              </a:lnSpc>
            </a:pPr>
            <a:r>
              <a:rPr lang="fa-IR" sz="2000" dirty="0" smtClean="0"/>
              <a:t>داشتن برنامه عملیاتی ایمن برای کوره ها</a:t>
            </a:r>
          </a:p>
          <a:p>
            <a:pPr lvl="2" algn="r" rtl="1">
              <a:lnSpc>
                <a:spcPct val="150000"/>
              </a:lnSpc>
            </a:pPr>
            <a:r>
              <a:rPr lang="fa-IR" sz="1400" dirty="0" smtClean="0"/>
              <a:t>چطور کوره ها کار می کنند</a:t>
            </a:r>
          </a:p>
          <a:p>
            <a:pPr lvl="2" algn="r" rtl="1">
              <a:lnSpc>
                <a:spcPct val="150000"/>
              </a:lnSpc>
            </a:pPr>
            <a:r>
              <a:rPr lang="fa-IR" sz="1400" dirty="0" smtClean="0"/>
              <a:t>مفاهیم احتراق(برای مثال مکش و احتراق هوا، برنبر ها ، پایلوت، سیستم سوخت)</a:t>
            </a:r>
          </a:p>
          <a:p>
            <a:pPr algn="r" rtl="1">
              <a:lnSpc>
                <a:spcPct val="150000"/>
              </a:lnSpc>
            </a:pPr>
            <a:r>
              <a:rPr lang="fa-IR" sz="2000" dirty="0" smtClean="0"/>
              <a:t>اهداف این جلسه آموزشی</a:t>
            </a:r>
          </a:p>
          <a:p>
            <a:pPr lvl="1" algn="r" rtl="1">
              <a:lnSpc>
                <a:spcPct val="150000"/>
              </a:lnSpc>
            </a:pPr>
            <a:r>
              <a:rPr lang="fa-IR" sz="1700" dirty="0" smtClean="0"/>
              <a:t>شرح کار کوره </a:t>
            </a:r>
          </a:p>
          <a:p>
            <a:pPr lvl="1" algn="r" rtl="1">
              <a:lnSpc>
                <a:spcPct val="150000"/>
              </a:lnSpc>
            </a:pPr>
            <a:r>
              <a:rPr lang="fa-IR" sz="1700" dirty="0" smtClean="0"/>
              <a:t>قوانین لازم برای انجام عملیات ایمن کوره ها</a:t>
            </a:r>
          </a:p>
          <a:p>
            <a:pPr lvl="2" algn="r" rtl="1">
              <a:lnSpc>
                <a:spcPct val="150000"/>
              </a:lnSpc>
            </a:pPr>
            <a:endParaRPr lang="fa-IR" sz="1400" dirty="0" smtClean="0"/>
          </a:p>
          <a:p>
            <a:pPr algn="r" rtl="1">
              <a:lnSpc>
                <a:spcPct val="150000"/>
              </a:lnSpc>
            </a:pPr>
            <a:endParaRPr lang="fa-IR" sz="2000" dirty="0" smtClean="0"/>
          </a:p>
          <a:p>
            <a:pPr algn="r" rtl="1"/>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چطورکوره ها کار می کنند</a:t>
            </a:r>
            <a:endParaRPr lang="en-US" dirty="0"/>
          </a:p>
        </p:txBody>
      </p:sp>
      <p:sp>
        <p:nvSpPr>
          <p:cNvPr id="3" name="Content Placeholder 2"/>
          <p:cNvSpPr>
            <a:spLocks noGrp="1"/>
          </p:cNvSpPr>
          <p:nvPr>
            <p:ph sz="quarter" idx="1"/>
          </p:nvPr>
        </p:nvSpPr>
        <p:spPr/>
        <p:txBody>
          <a:bodyPr>
            <a:normAutofit lnSpcReduction="10000"/>
          </a:bodyPr>
          <a:lstStyle/>
          <a:p>
            <a:pPr algn="r" rtl="1">
              <a:lnSpc>
                <a:spcPct val="150000"/>
              </a:lnSpc>
            </a:pPr>
            <a:r>
              <a:rPr lang="fa-IR" sz="2000" dirty="0" smtClean="0"/>
              <a:t>کوره چیست؟</a:t>
            </a:r>
          </a:p>
          <a:p>
            <a:pPr algn="r" rtl="1">
              <a:lnSpc>
                <a:spcPct val="150000"/>
              </a:lnSpc>
              <a:buNone/>
            </a:pPr>
            <a:r>
              <a:rPr lang="fa-IR" sz="1600" dirty="0" smtClean="0"/>
              <a:t>كوره يك قسمت از تجهيزات است كه در اثر ازاد كردن انرژي احتراق تحت شرايط كنترل شده و انتقال حرارت به موادي كه در حال گذر از تويب هايي كه در كف، ديواره ها و سقف كوره قراردارند ناميده مي شود</a:t>
            </a:r>
            <a:endParaRPr lang="en-US" sz="1600" dirty="0" smtClean="0"/>
          </a:p>
          <a:p>
            <a:pPr algn="r" rtl="1"/>
            <a:r>
              <a:rPr lang="fa-IR" sz="2000" dirty="0" smtClean="0"/>
              <a:t>بعضي از تعاريف ابتدايي</a:t>
            </a:r>
            <a:endParaRPr lang="en-US" sz="2000" dirty="0" smtClean="0"/>
          </a:p>
          <a:p>
            <a:pPr lvl="3" algn="r" rtl="1"/>
            <a:r>
              <a:rPr lang="fa-IR" sz="1600" dirty="0" smtClean="0"/>
              <a:t>اتاق احتراق:</a:t>
            </a:r>
            <a:endParaRPr lang="en-US" sz="1600" dirty="0" smtClean="0"/>
          </a:p>
          <a:p>
            <a:pPr lvl="3" algn="r" rtl="1"/>
            <a:r>
              <a:rPr lang="fa-IR" sz="1600" dirty="0" smtClean="0"/>
              <a:t>كانال سوخت گاز</a:t>
            </a:r>
            <a:endParaRPr lang="en-US" sz="1600" dirty="0" smtClean="0"/>
          </a:p>
          <a:p>
            <a:pPr lvl="3" algn="r" rtl="1"/>
            <a:r>
              <a:rPr lang="fa-IR" sz="1600" dirty="0" smtClean="0"/>
              <a:t>همرفتي</a:t>
            </a:r>
          </a:p>
          <a:p>
            <a:pPr algn="r" rtl="1"/>
            <a:r>
              <a:rPr lang="fa-IR" sz="2000" dirty="0" smtClean="0"/>
              <a:t>روش کار کوره:</a:t>
            </a:r>
          </a:p>
          <a:p>
            <a:pPr lvl="2" algn="r" rtl="1">
              <a:lnSpc>
                <a:spcPct val="150000"/>
              </a:lnSpc>
            </a:pPr>
            <a:r>
              <a:rPr lang="fa-IR" sz="1600" dirty="0" smtClean="0"/>
              <a:t>سوخت و هوا از طريق مشعل ها و هواكش تهيه مي شود و تحت شرايط كنترل شده در اتاق احتراق مي سوزد. گر ماي ازاد شده بوسيله احتراق از طريق تويبها كوره به ماده نفتي ، اب ، بخار ، هوا  ويا هرچيز ديگري كه داخل تيوب ها باشد منتقل مي گردد. تويب ها مي تواند در سقف و كفه محفظه احتراق قرار داشته باشد</a:t>
            </a:r>
            <a:endParaRPr lang="en-US" sz="1600" dirty="0" smtClean="0"/>
          </a:p>
          <a:p>
            <a:pPr lvl="2" algn="r" rtl="1"/>
            <a:endParaRPr lang="fa-IR" sz="1400" dirty="0" smtClean="0"/>
          </a:p>
          <a:p>
            <a:pPr algn="r" rtl="1"/>
            <a:endParaRPr lang="en-US" sz="20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pic>
        <p:nvPicPr>
          <p:cNvPr id="2050" name="Picture 2"/>
          <p:cNvPicPr>
            <a:picLocks noGrp="1" noChangeAspect="1" noChangeArrowheads="1"/>
          </p:cNvPicPr>
          <p:nvPr>
            <p:ph sz="quarter" idx="1"/>
          </p:nvPr>
        </p:nvPicPr>
        <p:blipFill>
          <a:blip r:embed="rId2" cstate="print"/>
          <a:srcRect/>
          <a:stretch>
            <a:fillRect/>
          </a:stretch>
        </p:blipFill>
        <p:spPr bwMode="auto">
          <a:xfrm>
            <a:off x="1066800" y="1127068"/>
            <a:ext cx="7629938" cy="573093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pic>
        <p:nvPicPr>
          <p:cNvPr id="3074" name="Picture 2"/>
          <p:cNvPicPr>
            <a:picLocks noGrp="1" noChangeAspect="1" noChangeArrowheads="1"/>
          </p:cNvPicPr>
          <p:nvPr>
            <p:ph sz="quarter" idx="1"/>
          </p:nvPr>
        </p:nvPicPr>
        <p:blipFill>
          <a:blip r:embed="rId2" cstate="print"/>
          <a:srcRect/>
          <a:stretch>
            <a:fillRect/>
          </a:stretch>
        </p:blipFill>
        <p:spPr bwMode="auto">
          <a:xfrm>
            <a:off x="685800" y="1752600"/>
            <a:ext cx="3333750" cy="3267075"/>
          </a:xfrm>
          <a:prstGeom prst="rect">
            <a:avLst/>
          </a:prstGeom>
          <a:noFill/>
          <a:ln w="9525">
            <a:noFill/>
            <a:miter lim="800000"/>
            <a:headEnd/>
            <a:tailEnd/>
          </a:ln>
        </p:spPr>
      </p:pic>
      <p:pic>
        <p:nvPicPr>
          <p:cNvPr id="4" name="Picture 3"/>
          <p:cNvPicPr>
            <a:picLocks noChangeAspect="1" noChangeArrowheads="1"/>
          </p:cNvPicPr>
          <p:nvPr/>
        </p:nvPicPr>
        <p:blipFill>
          <a:blip r:embed="rId3" cstate="print"/>
          <a:srcRect/>
          <a:stretch>
            <a:fillRect/>
          </a:stretch>
        </p:blipFill>
        <p:spPr bwMode="auto">
          <a:xfrm>
            <a:off x="4876800" y="1752600"/>
            <a:ext cx="3419475" cy="442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چطور کوره ها کار می کنند</a:t>
            </a:r>
            <a:endParaRPr lang="en-US" dirty="0"/>
          </a:p>
        </p:txBody>
      </p:sp>
      <p:sp>
        <p:nvSpPr>
          <p:cNvPr id="3" name="Content Placeholder 2"/>
          <p:cNvSpPr>
            <a:spLocks noGrp="1"/>
          </p:cNvSpPr>
          <p:nvPr>
            <p:ph sz="quarter" idx="1"/>
          </p:nvPr>
        </p:nvSpPr>
        <p:spPr/>
        <p:txBody>
          <a:bodyPr>
            <a:normAutofit fontScale="85000" lnSpcReduction="20000"/>
          </a:bodyPr>
          <a:lstStyle/>
          <a:p>
            <a:pPr algn="r" rtl="1">
              <a:lnSpc>
                <a:spcPct val="150000"/>
              </a:lnSpc>
            </a:pPr>
            <a:r>
              <a:rPr lang="fa-IR" sz="2000" dirty="0" smtClean="0"/>
              <a:t>مکانیزم احراق: </a:t>
            </a:r>
            <a:r>
              <a:rPr lang="fa-IR" sz="1600" dirty="0" smtClean="0"/>
              <a:t>احتراق انچنانكه در اين مورد استفاده قرار می گیرد به معني سوحتن يك سوخت تحت كنترل است . اين عمل در محفظه احتراق كوره زماني اتفاق مي افتد كه سوخت با اكسيژن موجود در هوا به سرعت تركيب گردد</a:t>
            </a:r>
          </a:p>
          <a:p>
            <a:pPr lvl="1" algn="r" rtl="1">
              <a:buFont typeface="Courier New" pitchFamily="49" charset="0"/>
              <a:buChar char="o"/>
            </a:pPr>
            <a:r>
              <a:rPr lang="fa-IR" sz="1500" dirty="0" smtClean="0"/>
              <a:t>اكسيژن هوا</a:t>
            </a:r>
            <a:endParaRPr lang="en-US" sz="1500" dirty="0" smtClean="0"/>
          </a:p>
          <a:p>
            <a:pPr lvl="1" algn="r" rtl="1">
              <a:buFont typeface="Courier New" pitchFamily="49" charset="0"/>
              <a:buChar char="o"/>
            </a:pPr>
            <a:r>
              <a:rPr lang="fa-IR" sz="1500" dirty="0" smtClean="0"/>
              <a:t>سوخت</a:t>
            </a:r>
            <a:endParaRPr lang="en-US" sz="1500" dirty="0" smtClean="0"/>
          </a:p>
          <a:p>
            <a:pPr lvl="1" algn="r" rtl="1">
              <a:buFont typeface="Courier New" pitchFamily="49" charset="0"/>
              <a:buChar char="o"/>
            </a:pPr>
            <a:r>
              <a:rPr lang="fa-IR" sz="1500" dirty="0" smtClean="0"/>
              <a:t>يك منبع جرقه</a:t>
            </a:r>
          </a:p>
          <a:p>
            <a:pPr algn="r" rtl="1">
              <a:lnSpc>
                <a:spcPct val="150000"/>
              </a:lnSpc>
            </a:pPr>
            <a:r>
              <a:rPr lang="fa-IR" sz="2000" dirty="0" smtClean="0"/>
              <a:t>سوخت:</a:t>
            </a:r>
          </a:p>
          <a:p>
            <a:pPr lvl="2" algn="r" rtl="1">
              <a:lnSpc>
                <a:spcPct val="150000"/>
              </a:lnSpc>
            </a:pPr>
            <a:r>
              <a:rPr lang="fa-IR" sz="1400" dirty="0" smtClean="0"/>
              <a:t>سوخت برای پایلوت</a:t>
            </a:r>
          </a:p>
          <a:p>
            <a:pPr lvl="2" algn="r" rtl="1">
              <a:lnSpc>
                <a:spcPct val="150000"/>
              </a:lnSpc>
            </a:pPr>
            <a:r>
              <a:rPr lang="fa-IR" sz="1400" dirty="0" smtClean="0"/>
              <a:t>سوخت گازی</a:t>
            </a:r>
          </a:p>
          <a:p>
            <a:pPr lvl="3" algn="r" rtl="1">
              <a:lnSpc>
                <a:spcPct val="150000"/>
              </a:lnSpc>
            </a:pPr>
            <a:r>
              <a:rPr lang="fa-IR" sz="1100" dirty="0" smtClean="0"/>
              <a:t>وجود گازهای دیگر( هیدروژن، نیتروژن،وبخار آب،گازکربنیک..)</a:t>
            </a:r>
          </a:p>
          <a:p>
            <a:pPr lvl="3" algn="r" rtl="1">
              <a:lnSpc>
                <a:spcPct val="150000"/>
              </a:lnSpc>
            </a:pPr>
            <a:r>
              <a:rPr lang="fa-IR" sz="1100" dirty="0" smtClean="0"/>
              <a:t>مواد موجود در داخل گاز</a:t>
            </a:r>
          </a:p>
          <a:p>
            <a:pPr lvl="2" algn="r" rtl="1">
              <a:lnSpc>
                <a:spcPct val="150000"/>
              </a:lnSpc>
            </a:pPr>
            <a:r>
              <a:rPr lang="fa-IR" sz="1400" dirty="0" smtClean="0"/>
              <a:t>سوخت مایع</a:t>
            </a:r>
          </a:p>
          <a:p>
            <a:pPr lvl="3" algn="r" rtl="1">
              <a:lnSpc>
                <a:spcPct val="150000"/>
              </a:lnSpc>
            </a:pPr>
            <a:r>
              <a:rPr lang="fa-IR" sz="1100" dirty="0" smtClean="0"/>
              <a:t>ویسکوزیته سوخت( دمای مورد استفاده برای احتراق)</a:t>
            </a:r>
          </a:p>
          <a:p>
            <a:pPr lvl="2" algn="r" rtl="1">
              <a:lnSpc>
                <a:spcPct val="150000"/>
              </a:lnSpc>
            </a:pPr>
            <a:r>
              <a:rPr lang="fa-IR" sz="1400" dirty="0" smtClean="0"/>
              <a:t>حجم گاز های حاصل از احتراق</a:t>
            </a:r>
          </a:p>
          <a:p>
            <a:pPr lvl="1" algn="r" rtl="1">
              <a:lnSpc>
                <a:spcPct val="150000"/>
              </a:lnSpc>
            </a:pPr>
            <a:r>
              <a:rPr lang="fa-IR" sz="1800" dirty="0" smtClean="0"/>
              <a:t>نكته خيلي مهم را كه بايد بياد داشته باشيد اين است كه سوخت استفاده شده به طور مستقيم بر روي گرماي كوره، خوردگي،جمع شدن ذرات، و.. تاثير مي گذلرد. و براي تغيير سوخت بايد ارزيابي ريسك انجام شود.</a:t>
            </a:r>
            <a:endParaRPr lang="fa-IR" sz="1700" dirty="0" smtClean="0"/>
          </a:p>
          <a:p>
            <a:pPr lvl="2" algn="r" rtl="1">
              <a:lnSpc>
                <a:spcPct val="150000"/>
              </a:lnSpc>
            </a:pPr>
            <a:endParaRPr lang="en-US" sz="1400" dirty="0"/>
          </a:p>
        </p:txBody>
      </p:sp>
      <p:pic>
        <p:nvPicPr>
          <p:cNvPr id="5122" name="Picture 2"/>
          <p:cNvPicPr>
            <a:picLocks noChangeAspect="1" noChangeArrowheads="1"/>
          </p:cNvPicPr>
          <p:nvPr/>
        </p:nvPicPr>
        <p:blipFill>
          <a:blip r:embed="rId2" cstate="print"/>
          <a:srcRect/>
          <a:stretch>
            <a:fillRect/>
          </a:stretch>
        </p:blipFill>
        <p:spPr bwMode="auto">
          <a:xfrm>
            <a:off x="762000" y="2743200"/>
            <a:ext cx="2381250" cy="2381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چطور کوره ها کار می کنند</a:t>
            </a:r>
            <a:endParaRPr lang="en-US" dirty="0"/>
          </a:p>
        </p:txBody>
      </p:sp>
      <p:sp>
        <p:nvSpPr>
          <p:cNvPr id="5" name="Content Placeholder 4"/>
          <p:cNvSpPr>
            <a:spLocks noGrp="1"/>
          </p:cNvSpPr>
          <p:nvPr>
            <p:ph sz="quarter" idx="1"/>
          </p:nvPr>
        </p:nvSpPr>
        <p:spPr/>
        <p:txBody>
          <a:bodyPr/>
          <a:lstStyle/>
          <a:p>
            <a:pPr algn="r" rtl="1"/>
            <a:r>
              <a:rPr lang="fa-IR" sz="2000" dirty="0" smtClean="0"/>
              <a:t>هوا</a:t>
            </a:r>
            <a:endParaRPr lang="en-US" sz="2000" dirty="0" smtClean="0"/>
          </a:p>
          <a:p>
            <a:pPr lvl="1" algn="r" rtl="1"/>
            <a:r>
              <a:rPr lang="fa-IR" sz="1800" dirty="0" smtClean="0"/>
              <a:t>مقدار هوای تـ؛وری</a:t>
            </a:r>
          </a:p>
          <a:p>
            <a:pPr lvl="1" algn="r" rtl="1"/>
            <a:r>
              <a:rPr lang="fa-IR" sz="1800" dirty="0" smtClean="0"/>
              <a:t>تعیین مقدار دقیق هوا( با استفاده از دستگاه)</a:t>
            </a:r>
          </a:p>
          <a:p>
            <a:pPr algn="r" rtl="1"/>
            <a:r>
              <a:rPr lang="fa-IR" sz="2000" dirty="0" smtClean="0"/>
              <a:t>هوای اضافی باعث:</a:t>
            </a:r>
          </a:p>
          <a:p>
            <a:pPr lvl="1" algn="r" rtl="1"/>
            <a:r>
              <a:rPr lang="fa-IR" sz="1500" dirty="0" smtClean="0"/>
              <a:t>بالا رفتن مصرف سوخت و انرژی</a:t>
            </a:r>
          </a:p>
          <a:p>
            <a:pPr lvl="1" algn="r" rtl="1"/>
            <a:r>
              <a:rPr lang="fa-IR" sz="1500" dirty="0" smtClean="0"/>
              <a:t>به هدر رفتن حرارت تولید شده </a:t>
            </a:r>
            <a:endParaRPr lang="fa-IR" sz="1600" dirty="0" smtClean="0"/>
          </a:p>
          <a:p>
            <a:pPr algn="r" rtl="1"/>
            <a:r>
              <a:rPr lang="fa-IR" sz="2000" dirty="0" smtClean="0"/>
              <a:t>ناكافي بودن هواي اضافي مشكلات زير را به دنبال دارد</a:t>
            </a:r>
            <a:endParaRPr lang="en-US" sz="2000" dirty="0" smtClean="0"/>
          </a:p>
          <a:p>
            <a:pPr lvl="0" algn="r" rtl="1"/>
            <a:r>
              <a:rPr lang="fa-IR" sz="1800" dirty="0" smtClean="0"/>
              <a:t>كامل نبودن احتراق (مسله اقتصادی)</a:t>
            </a:r>
          </a:p>
          <a:p>
            <a:pPr lvl="0" algn="r" rtl="1"/>
            <a:r>
              <a:rPr lang="fa-IR" sz="1800" dirty="0" smtClean="0"/>
              <a:t>انفجار کوره</a:t>
            </a:r>
            <a:endParaRPr lang="en-US" sz="1800" dirty="0" smtClean="0"/>
          </a:p>
          <a:p>
            <a:pPr lvl="0" algn="r" rtl="1"/>
            <a:r>
              <a:rPr lang="fa-IR" sz="1800" dirty="0" smtClean="0"/>
              <a:t>افزابيش حرارت محفظه احتراق</a:t>
            </a:r>
            <a:endParaRPr lang="en-US" sz="1800" dirty="0" smtClean="0"/>
          </a:p>
          <a:p>
            <a:pPr lvl="0" algn="r" rtl="1"/>
            <a:r>
              <a:rPr lang="fa-IR" sz="1800" dirty="0" smtClean="0"/>
              <a:t>برخورد شعله با تیوپ ها</a:t>
            </a:r>
          </a:p>
          <a:p>
            <a:pPr algn="r" rtl="1"/>
            <a:r>
              <a:rPr lang="fa-IR" sz="1800" dirty="0" smtClean="0"/>
              <a:t>بیرون آمدن دود از دودکش</a:t>
            </a:r>
            <a:endParaRPr lang="en-US" sz="1800" dirty="0" smtClean="0"/>
          </a:p>
          <a:p>
            <a:pPr algn="r" rtl="1"/>
            <a:endParaRPr lang="en-US" sz="2000" dirty="0"/>
          </a:p>
        </p:txBody>
      </p:sp>
      <p:pic>
        <p:nvPicPr>
          <p:cNvPr id="1026" name="Picture 2"/>
          <p:cNvPicPr>
            <a:picLocks noChangeAspect="1" noChangeArrowheads="1"/>
          </p:cNvPicPr>
          <p:nvPr/>
        </p:nvPicPr>
        <p:blipFill>
          <a:blip r:embed="rId2" cstate="print"/>
          <a:srcRect/>
          <a:stretch>
            <a:fillRect/>
          </a:stretch>
        </p:blipFill>
        <p:spPr bwMode="auto">
          <a:xfrm>
            <a:off x="228600" y="1752600"/>
            <a:ext cx="2667000" cy="226695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228600" y="4267200"/>
            <a:ext cx="2590800" cy="1295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چطور کوره ها کار می کنند</a:t>
            </a:r>
            <a:endParaRPr lang="en-US" dirty="0"/>
          </a:p>
        </p:txBody>
      </p:sp>
      <p:sp>
        <p:nvSpPr>
          <p:cNvPr id="3" name="Content Placeholder 2"/>
          <p:cNvSpPr>
            <a:spLocks noGrp="1"/>
          </p:cNvSpPr>
          <p:nvPr>
            <p:ph sz="quarter" idx="1"/>
          </p:nvPr>
        </p:nvSpPr>
        <p:spPr/>
        <p:txBody>
          <a:bodyPr>
            <a:normAutofit fontScale="92500" lnSpcReduction="10000"/>
          </a:bodyPr>
          <a:lstStyle/>
          <a:p>
            <a:pPr algn="r" rtl="1"/>
            <a:r>
              <a:rPr lang="fa-IR" sz="2000" b="1" dirty="0" smtClean="0"/>
              <a:t>خطرات برخورد شعله با تیوپ ها</a:t>
            </a:r>
          </a:p>
          <a:p>
            <a:pPr lvl="1" algn="r" rtl="1"/>
            <a:r>
              <a:rPr lang="fa-IR" sz="1700" dirty="0" smtClean="0"/>
              <a:t>کک گرفتگی تیوپ </a:t>
            </a:r>
          </a:p>
          <a:p>
            <a:pPr lvl="1" algn="r" rtl="1"/>
            <a:r>
              <a:rPr lang="fa-IR" sz="1700" dirty="0" smtClean="0"/>
              <a:t>عدم انتقال حرارت مناسب( عدم کارایی کوره)</a:t>
            </a:r>
          </a:p>
          <a:p>
            <a:pPr lvl="1" algn="r" rtl="1"/>
            <a:r>
              <a:rPr lang="fa-IR" sz="1700" dirty="0" smtClean="0"/>
              <a:t>شکم دادن لوله ها</a:t>
            </a:r>
          </a:p>
          <a:p>
            <a:pPr lvl="1" algn="r" rtl="1"/>
            <a:r>
              <a:rPr lang="fa-IR" sz="1700" dirty="0" smtClean="0"/>
              <a:t>در ادامه باعث نشتی تیوپ می شود</a:t>
            </a:r>
          </a:p>
          <a:p>
            <a:pPr algn="r" rtl="1"/>
            <a:r>
              <a:rPr lang="fa-IR" sz="2000" b="1" dirty="0" smtClean="0"/>
              <a:t>روش جلوگیری</a:t>
            </a:r>
          </a:p>
          <a:p>
            <a:pPr lvl="1" algn="r" rtl="1"/>
            <a:r>
              <a:rPr lang="fa-IR" sz="1700" dirty="0" smtClean="0"/>
              <a:t>چک منظم تیوپ های کوره( چند بار در هرشیفت)</a:t>
            </a:r>
          </a:p>
          <a:p>
            <a:pPr lvl="2" algn="r" rtl="1"/>
            <a:r>
              <a:rPr lang="fa-IR" sz="1500" dirty="0" smtClean="0"/>
              <a:t>نقاط سیاه روی تیوپ، لوله های قرمز درخشنده،</a:t>
            </a:r>
          </a:p>
          <a:p>
            <a:pPr lvl="2" algn="r" rtl="1"/>
            <a:r>
              <a:rPr lang="fa-IR" sz="1500" dirty="0" smtClean="0"/>
              <a:t>شکم دادن تیوپ، وجود ترک های نقره ای رنگ</a:t>
            </a:r>
            <a:r>
              <a:rPr lang="en-US" sz="1500" dirty="0" smtClean="0"/>
              <a:t>hot spot </a:t>
            </a:r>
            <a:r>
              <a:rPr lang="fa-IR" sz="1500" dirty="0" smtClean="0"/>
              <a:t> </a:t>
            </a:r>
          </a:p>
          <a:p>
            <a:pPr lvl="2" algn="r" rtl="1"/>
            <a:r>
              <a:rPr lang="fa-IR" sz="1500" dirty="0" smtClean="0"/>
              <a:t>استفاده از دستگاه اولتراسونیک ، رادیوگرافی برای سنجش ضخامت کک</a:t>
            </a:r>
          </a:p>
          <a:p>
            <a:pPr lvl="1" algn="r" rtl="1"/>
            <a:r>
              <a:rPr lang="fa-IR" sz="1700" dirty="0" smtClean="0"/>
              <a:t>کنترل حداقل جریان تیوپ ها</a:t>
            </a:r>
          </a:p>
          <a:p>
            <a:pPr algn="r" rtl="1">
              <a:buNone/>
            </a:pPr>
            <a:r>
              <a:rPr lang="fa-IR" sz="1800" dirty="0" smtClean="0"/>
              <a:t>پارگي تيوپ به صورت نشتي هاي كوچك شروع مي شود و مشاهده</a:t>
            </a:r>
          </a:p>
          <a:p>
            <a:pPr algn="r" rtl="1">
              <a:buNone/>
            </a:pPr>
            <a:r>
              <a:rPr lang="fa-IR" sz="1800" dirty="0" smtClean="0"/>
              <a:t> فوري ان  زمان   كافي براي از كار انداختن اضطراري واحد  با روش </a:t>
            </a:r>
          </a:p>
          <a:p>
            <a:pPr algn="r" rtl="1">
              <a:buNone/>
            </a:pPr>
            <a:r>
              <a:rPr lang="fa-IR" sz="1800" dirty="0" smtClean="0"/>
              <a:t>هاي رايج را ايجاد خواهد كرد.</a:t>
            </a:r>
          </a:p>
          <a:p>
            <a:pPr lvl="2" algn="r" rtl="1">
              <a:buNone/>
            </a:pPr>
            <a:endParaRPr lang="fa-IR" sz="1800" dirty="0" smtClean="0"/>
          </a:p>
          <a:p>
            <a:pPr lvl="1" algn="r" rtl="1"/>
            <a:endParaRPr lang="en-US" sz="1700" dirty="0"/>
          </a:p>
        </p:txBody>
      </p:sp>
      <p:pic>
        <p:nvPicPr>
          <p:cNvPr id="2050" name="Picture 2"/>
          <p:cNvPicPr>
            <a:picLocks noChangeAspect="1" noChangeArrowheads="1"/>
          </p:cNvPicPr>
          <p:nvPr/>
        </p:nvPicPr>
        <p:blipFill>
          <a:blip r:embed="rId2" cstate="print"/>
          <a:srcRect/>
          <a:stretch>
            <a:fillRect/>
          </a:stretch>
        </p:blipFill>
        <p:spPr bwMode="auto">
          <a:xfrm>
            <a:off x="1" y="1600200"/>
            <a:ext cx="3657600" cy="4419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چطور کوره ها کار می کنند</a:t>
            </a:r>
            <a:endParaRPr lang="en-US" dirty="0"/>
          </a:p>
        </p:txBody>
      </p:sp>
      <p:sp>
        <p:nvSpPr>
          <p:cNvPr id="3" name="Content Placeholder 2"/>
          <p:cNvSpPr>
            <a:spLocks noGrp="1"/>
          </p:cNvSpPr>
          <p:nvPr>
            <p:ph sz="quarter" idx="1"/>
          </p:nvPr>
        </p:nvSpPr>
        <p:spPr/>
        <p:txBody>
          <a:bodyPr>
            <a:normAutofit fontScale="92500"/>
          </a:bodyPr>
          <a:lstStyle/>
          <a:p>
            <a:pPr algn="r" rtl="1">
              <a:buNone/>
            </a:pPr>
            <a:r>
              <a:rPr lang="fa-IR" sz="2100" b="1" dirty="0" smtClean="0"/>
              <a:t>شناسایی نشتی</a:t>
            </a:r>
          </a:p>
          <a:p>
            <a:pPr lvl="2" algn="r" rtl="1"/>
            <a:r>
              <a:rPr lang="fa-IR" sz="1800" dirty="0" smtClean="0"/>
              <a:t>مواد سبک</a:t>
            </a:r>
          </a:p>
          <a:p>
            <a:pPr lvl="2" algn="r" rtl="1"/>
            <a:r>
              <a:rPr lang="fa-IR" sz="1800" dirty="0" smtClean="0"/>
              <a:t>مواد سنگین</a:t>
            </a:r>
            <a:endParaRPr lang="fa-IR" sz="2000" b="1" dirty="0" smtClean="0"/>
          </a:p>
          <a:p>
            <a:pPr algn="r" rtl="1">
              <a:lnSpc>
                <a:spcPct val="150000"/>
              </a:lnSpc>
            </a:pPr>
            <a:r>
              <a:rPr lang="fa-IR" sz="2000" b="1" dirty="0" smtClean="0"/>
              <a:t>پارگی تیوپ ها</a:t>
            </a:r>
          </a:p>
          <a:p>
            <a:pPr algn="r" rtl="1">
              <a:lnSpc>
                <a:spcPct val="150000"/>
              </a:lnSpc>
            </a:pPr>
            <a:r>
              <a:rPr lang="fa-IR" sz="2000" b="1" dirty="0" smtClean="0"/>
              <a:t>مطلب مهم  دیگر برکنترل هوا و تشکیل کک درون تیوپ، توزیع گرما در محفظه احتراق است </a:t>
            </a:r>
          </a:p>
          <a:p>
            <a:pPr algn="r" rtl="1"/>
            <a:r>
              <a:rPr lang="fa-IR" sz="1800" b="1" dirty="0" smtClean="0"/>
              <a:t>برای توزیع مناسب گرما تا جای امکان موارد زیر را انجام دهید:</a:t>
            </a:r>
            <a:endParaRPr lang="en-US" sz="1800" b="1" dirty="0" smtClean="0"/>
          </a:p>
          <a:p>
            <a:pPr lvl="1" algn="r" rtl="1"/>
            <a:r>
              <a:rPr lang="fa-IR" sz="1700" dirty="0" smtClean="0"/>
              <a:t>مقدار مساوی از سوخت را برای هر مشعل به کار ببرید.</a:t>
            </a:r>
            <a:endParaRPr lang="en-US" sz="1700" dirty="0" smtClean="0"/>
          </a:p>
          <a:p>
            <a:pPr lvl="1" algn="r" rtl="1"/>
            <a:r>
              <a:rPr lang="fa-IR" sz="1700" dirty="0" smtClean="0"/>
              <a:t>دریچه های تنظیم هوا ی مشعلها را باید به یک انداره گشوده شود</a:t>
            </a:r>
            <a:endParaRPr lang="en-US" sz="1700" dirty="0" smtClean="0"/>
          </a:p>
          <a:p>
            <a:pPr lvl="1" algn="r" rtl="1"/>
            <a:r>
              <a:rPr lang="fa-IR" sz="1700" dirty="0" smtClean="0"/>
              <a:t>دریچه تظیم هوای مشعاهای خاموش را بسته نگه دارید</a:t>
            </a:r>
            <a:endParaRPr lang="en-US" sz="1700" dirty="0" smtClean="0"/>
          </a:p>
          <a:p>
            <a:pPr lvl="1" algn="r" rtl="1"/>
            <a:r>
              <a:rPr lang="fa-IR" sz="1700" dirty="0" smtClean="0"/>
              <a:t>اجازه ندهید که اختلاف دما در نقاط محفظه احتراق بیشتر از </a:t>
            </a:r>
            <a:r>
              <a:rPr lang="en-US" sz="1700" dirty="0" smtClean="0"/>
              <a:t>100 F</a:t>
            </a:r>
            <a:r>
              <a:rPr lang="fa-IR" sz="1700" dirty="0" smtClean="0"/>
              <a:t> گردد</a:t>
            </a:r>
          </a:p>
          <a:p>
            <a:pPr algn="r" rtl="1"/>
            <a:r>
              <a:rPr lang="fa-IR" sz="2000" dirty="0" smtClean="0"/>
              <a:t>گاهی اوقات به منظور کمک به اپراتور در یک شکل نمودن توزیع دما ترموکپل ها یی در پوسته تیوب ها نصب می شود</a:t>
            </a:r>
            <a:endParaRPr lang="en-US" sz="20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pic>
        <p:nvPicPr>
          <p:cNvPr id="3074" name="Picture 2"/>
          <p:cNvPicPr>
            <a:picLocks noGrp="1" noChangeAspect="1" noChangeArrowheads="1"/>
          </p:cNvPicPr>
          <p:nvPr>
            <p:ph sz="quarter" idx="1"/>
          </p:nvPr>
        </p:nvPicPr>
        <p:blipFill>
          <a:blip r:embed="rId2" cstate="print"/>
          <a:srcRect/>
          <a:stretch>
            <a:fillRect/>
          </a:stretch>
        </p:blipFill>
        <p:spPr bwMode="auto">
          <a:xfrm>
            <a:off x="1692275" y="1600200"/>
            <a:ext cx="5994400" cy="4495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چطور کوره ها کار می کنند</a:t>
            </a:r>
            <a:endParaRPr lang="en-US" dirty="0"/>
          </a:p>
        </p:txBody>
      </p:sp>
      <p:sp>
        <p:nvSpPr>
          <p:cNvPr id="3" name="Content Placeholder 2"/>
          <p:cNvSpPr>
            <a:spLocks noGrp="1"/>
          </p:cNvSpPr>
          <p:nvPr>
            <p:ph sz="quarter" idx="1"/>
          </p:nvPr>
        </p:nvSpPr>
        <p:spPr/>
        <p:txBody>
          <a:bodyPr>
            <a:normAutofit/>
          </a:bodyPr>
          <a:lstStyle/>
          <a:p>
            <a:pPr algn="r" rtl="1"/>
            <a:r>
              <a:rPr lang="fa-IR" sz="1800" dirty="0" smtClean="0"/>
              <a:t>تعریف مکش یا کوران هوا:</a:t>
            </a:r>
          </a:p>
          <a:p>
            <a:pPr algn="r" rtl="1">
              <a:buNone/>
            </a:pPr>
            <a:r>
              <a:rPr lang="fa-IR" sz="1800" dirty="0" smtClean="0"/>
              <a:t>فشار منفی موجود درداخل کوره را که باعث ورود هوا به داخل کوره و</a:t>
            </a:r>
          </a:p>
          <a:p>
            <a:pPr algn="r" rtl="1">
              <a:buNone/>
            </a:pPr>
            <a:r>
              <a:rPr lang="fa-IR" sz="1800" dirty="0" smtClean="0"/>
              <a:t> خروج گاز سوخته از کوره می شود.</a:t>
            </a:r>
          </a:p>
          <a:p>
            <a:pPr lvl="1" algn="r" rtl="1">
              <a:buFont typeface="Courier New" pitchFamily="49" charset="0"/>
              <a:buChar char="o"/>
            </a:pPr>
            <a:r>
              <a:rPr lang="fa-IR" sz="1800" dirty="0" smtClean="0"/>
              <a:t>مکش طبیعی</a:t>
            </a:r>
          </a:p>
          <a:p>
            <a:pPr lvl="1" algn="r" rtl="1">
              <a:buFont typeface="Courier New" pitchFamily="49" charset="0"/>
              <a:buChar char="o"/>
            </a:pPr>
            <a:r>
              <a:rPr lang="fa-IR" sz="1800" dirty="0" smtClean="0"/>
              <a:t>مکش مصنوعی( با استفاده از فن)</a:t>
            </a:r>
          </a:p>
          <a:p>
            <a:pPr lvl="1" algn="r" rtl="1"/>
            <a:r>
              <a:rPr lang="fa-IR" sz="1800" dirty="0" smtClean="0"/>
              <a:t>یخ زدگی پره های فن</a:t>
            </a:r>
          </a:p>
          <a:p>
            <a:pPr algn="r" rtl="1"/>
            <a:r>
              <a:rPr lang="fa-IR" sz="1800" dirty="0" smtClean="0"/>
              <a:t>مکش داخل کوره از چند طریق کنترل می شود:</a:t>
            </a:r>
          </a:p>
          <a:p>
            <a:pPr lvl="1" algn="r" rtl="1"/>
            <a:r>
              <a:rPr lang="fa-IR" sz="1800" dirty="0" smtClean="0"/>
              <a:t>باز و بستن دمپر های دودکش</a:t>
            </a:r>
          </a:p>
          <a:p>
            <a:pPr lvl="1" algn="r" rtl="1"/>
            <a:r>
              <a:rPr lang="fa-IR" sz="1800" dirty="0" smtClean="0"/>
              <a:t>باز و بستن دریچه های مشعل</a:t>
            </a:r>
          </a:p>
          <a:p>
            <a:pPr lvl="1" algn="r" rtl="1"/>
            <a:r>
              <a:rPr lang="fa-IR" sz="1800" dirty="0" smtClean="0"/>
              <a:t>با استفاده از فن</a:t>
            </a:r>
          </a:p>
          <a:p>
            <a:pPr algn="r" rtl="1"/>
            <a:r>
              <a:rPr lang="fa-IR" sz="1800" dirty="0" smtClean="0"/>
              <a:t>مکش داخل کوره به گونه ای تنظیم می شود </a:t>
            </a:r>
          </a:p>
          <a:p>
            <a:pPr algn="r" rtl="1">
              <a:buNone/>
            </a:pPr>
            <a:r>
              <a:rPr lang="fa-IR" sz="1800" dirty="0" smtClean="0"/>
              <a:t>که دارای فشار </a:t>
            </a:r>
            <a:r>
              <a:rPr lang="en-US" sz="1800" dirty="0" smtClean="0"/>
              <a:t>-2.5mm</a:t>
            </a:r>
            <a:r>
              <a:rPr lang="fa-IR" sz="1800" dirty="0" smtClean="0"/>
              <a:t> آب باشد</a:t>
            </a:r>
          </a:p>
        </p:txBody>
      </p:sp>
      <p:pic>
        <p:nvPicPr>
          <p:cNvPr id="1031" name="Picture 7"/>
          <p:cNvPicPr>
            <a:picLocks noChangeAspect="1" noChangeArrowheads="1"/>
          </p:cNvPicPr>
          <p:nvPr/>
        </p:nvPicPr>
        <p:blipFill>
          <a:blip r:embed="rId2" cstate="print"/>
          <a:srcRect/>
          <a:stretch>
            <a:fillRect/>
          </a:stretch>
        </p:blipFill>
        <p:spPr bwMode="auto">
          <a:xfrm>
            <a:off x="-152400" y="1371600"/>
            <a:ext cx="3571875" cy="5486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چطور کوره ها کار می کنند</a:t>
            </a:r>
            <a:endParaRPr lang="en-US" dirty="0"/>
          </a:p>
        </p:txBody>
      </p:sp>
      <p:sp>
        <p:nvSpPr>
          <p:cNvPr id="3" name="Content Placeholder 2"/>
          <p:cNvSpPr>
            <a:spLocks noGrp="1"/>
          </p:cNvSpPr>
          <p:nvPr>
            <p:ph sz="quarter" idx="1"/>
          </p:nvPr>
        </p:nvSpPr>
        <p:spPr/>
        <p:txBody>
          <a:bodyPr>
            <a:normAutofit/>
          </a:bodyPr>
          <a:lstStyle/>
          <a:p>
            <a:pPr algn="r" rtl="1"/>
            <a:r>
              <a:rPr lang="fa-IR" sz="2000" dirty="0" smtClean="0"/>
              <a:t>وجود دستگاه مکش سنج</a:t>
            </a:r>
          </a:p>
          <a:p>
            <a:pPr algn="r" rtl="1"/>
            <a:r>
              <a:rPr lang="fa-IR" sz="2000" dirty="0" smtClean="0"/>
              <a:t>تحت تاثیر قرار گرفتن مکش بوسیله باد</a:t>
            </a:r>
          </a:p>
          <a:p>
            <a:pPr algn="r" rtl="1"/>
            <a:r>
              <a:rPr lang="fa-IR" sz="2000" dirty="0" smtClean="0"/>
              <a:t>وجود نقص در نگهداشتن تعادل مناسب بین هواکش مشعل </a:t>
            </a:r>
            <a:r>
              <a:rPr lang="fa-IR" sz="1400" dirty="0" smtClean="0"/>
              <a:t>و دمپر دودکش</a:t>
            </a:r>
          </a:p>
          <a:p>
            <a:pPr algn="r" rtl="1">
              <a:buNone/>
            </a:pPr>
            <a:r>
              <a:rPr lang="fa-IR" sz="1400" dirty="0" smtClean="0"/>
              <a:t>باعث گاز ابی رنگی از دودکش خارج شود. و آسیب به استراکچر سقف می شود</a:t>
            </a:r>
          </a:p>
          <a:p>
            <a:pPr algn="r" rtl="1"/>
            <a:r>
              <a:rPr lang="fa-IR" sz="2000" dirty="0" smtClean="0"/>
              <a:t>زمانی که از سوخت مایع استفاده می شود</a:t>
            </a:r>
          </a:p>
          <a:p>
            <a:pPr algn="r" rtl="1"/>
            <a:r>
              <a:rPr lang="fa-IR" sz="2000" dirty="0" smtClean="0"/>
              <a:t>استفاده از شلد در زمان چک کوره</a:t>
            </a:r>
          </a:p>
          <a:p>
            <a:pPr algn="r" rtl="1"/>
            <a:r>
              <a:rPr lang="fa-IR" sz="2000" smtClean="0"/>
              <a:t>وجود آب در مسیر سوخت</a:t>
            </a:r>
            <a:endParaRPr lang="fa-IR" sz="2000" dirty="0" smtClean="0"/>
          </a:p>
          <a:p>
            <a:pPr algn="r" rtl="1"/>
            <a:endParaRPr lang="fa-IR" sz="2000" dirty="0" smtClean="0"/>
          </a:p>
          <a:p>
            <a:pPr algn="r" rtl="1"/>
            <a:endParaRPr lang="fa-IR" sz="2000" dirty="0" smtClean="0"/>
          </a:p>
          <a:p>
            <a:pPr algn="r" rtl="1"/>
            <a:endParaRPr lang="fa-IR" sz="2000" dirty="0" smtClean="0"/>
          </a:p>
          <a:p>
            <a:pPr algn="r" rtl="1"/>
            <a:endParaRPr lang="fa-IR" sz="2000" dirty="0" smtClean="0"/>
          </a:p>
          <a:p>
            <a:pPr algn="r" rtl="1"/>
            <a:endParaRPr lang="en-US" sz="2000" dirty="0"/>
          </a:p>
        </p:txBody>
      </p:sp>
      <p:pic>
        <p:nvPicPr>
          <p:cNvPr id="2050" name="Picture 2"/>
          <p:cNvPicPr>
            <a:picLocks noChangeAspect="1" noChangeArrowheads="1"/>
          </p:cNvPicPr>
          <p:nvPr/>
        </p:nvPicPr>
        <p:blipFill>
          <a:blip r:embed="rId3" cstate="print"/>
          <a:srcRect/>
          <a:stretch>
            <a:fillRect/>
          </a:stretch>
        </p:blipFill>
        <p:spPr bwMode="auto">
          <a:xfrm>
            <a:off x="0" y="1066800"/>
            <a:ext cx="2771775" cy="2647950"/>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a:stretch>
            <a:fillRect/>
          </a:stretch>
        </p:blipFill>
        <p:spPr bwMode="auto">
          <a:xfrm>
            <a:off x="457200" y="3962400"/>
            <a:ext cx="2219325" cy="2219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انفجاردر کوره</a:t>
            </a:r>
            <a:endParaRPr lang="en-US" dirty="0"/>
          </a:p>
        </p:txBody>
      </p:sp>
      <p:sp>
        <p:nvSpPr>
          <p:cNvPr id="3" name="Content Placeholder 2"/>
          <p:cNvSpPr>
            <a:spLocks noGrp="1"/>
          </p:cNvSpPr>
          <p:nvPr>
            <p:ph sz="quarter" idx="1"/>
          </p:nvPr>
        </p:nvSpPr>
        <p:spPr/>
        <p:txBody>
          <a:bodyPr>
            <a:normAutofit lnSpcReduction="10000"/>
          </a:bodyPr>
          <a:lstStyle/>
          <a:p>
            <a:pPr algn="r" rtl="1">
              <a:lnSpc>
                <a:spcPct val="150000"/>
              </a:lnSpc>
            </a:pPr>
            <a:r>
              <a:rPr lang="fa-IR" sz="2000" b="1" dirty="0" smtClean="0"/>
              <a:t>انفجار چیست</a:t>
            </a:r>
            <a:r>
              <a:rPr lang="fa-IR" dirty="0" smtClean="0"/>
              <a:t>:</a:t>
            </a:r>
            <a:r>
              <a:rPr lang="fa-IR" sz="1800" dirty="0" smtClean="0"/>
              <a:t>انفجار سوختن شدید و بدون کنترل یک سوخت است</a:t>
            </a:r>
            <a:r>
              <a:rPr lang="fa-IR" dirty="0" smtClean="0"/>
              <a:t>.</a:t>
            </a:r>
            <a:endParaRPr lang="en-US" dirty="0" smtClean="0"/>
          </a:p>
          <a:p>
            <a:pPr algn="r" rtl="1">
              <a:lnSpc>
                <a:spcPct val="150000"/>
              </a:lnSpc>
            </a:pPr>
            <a:r>
              <a:rPr lang="fa-IR" sz="2000" b="1" dirty="0" smtClean="0"/>
              <a:t>انفجار در کوره ها چطور اتفاق می افتد</a:t>
            </a:r>
          </a:p>
          <a:p>
            <a:pPr lvl="3" algn="r" rtl="1">
              <a:lnSpc>
                <a:spcPct val="150000"/>
              </a:lnSpc>
            </a:pPr>
            <a:r>
              <a:rPr lang="fa-IR" sz="1100" b="1" dirty="0" smtClean="0"/>
              <a:t>نشتی از مشعل ها</a:t>
            </a:r>
          </a:p>
          <a:p>
            <a:pPr lvl="3" algn="r" rtl="1">
              <a:lnSpc>
                <a:spcPct val="150000"/>
              </a:lnSpc>
            </a:pPr>
            <a:r>
              <a:rPr lang="fa-IR" sz="1100" b="1" dirty="0" smtClean="0"/>
              <a:t>هوای سرد </a:t>
            </a:r>
          </a:p>
          <a:p>
            <a:pPr lvl="3" algn="r" rtl="1">
              <a:lnSpc>
                <a:spcPct val="150000"/>
              </a:lnSpc>
            </a:pPr>
            <a:r>
              <a:rPr lang="fa-IR" sz="1100" b="1" dirty="0" smtClean="0"/>
              <a:t>عدم اتمایز شدن </a:t>
            </a:r>
          </a:p>
          <a:p>
            <a:pPr algn="r" rtl="1">
              <a:lnSpc>
                <a:spcPct val="150000"/>
              </a:lnSpc>
            </a:pPr>
            <a:r>
              <a:rPr lang="fa-IR" sz="2000" b="1" dirty="0" smtClean="0"/>
              <a:t>قرار دادن هشدار بر روی تجهیزات</a:t>
            </a:r>
          </a:p>
          <a:p>
            <a:pPr lvl="1" algn="r" rtl="1">
              <a:lnSpc>
                <a:spcPct val="150000"/>
              </a:lnSpc>
            </a:pPr>
            <a:r>
              <a:rPr lang="fa-IR" sz="1700" dirty="0" smtClean="0"/>
              <a:t>قبل از روشن کردن مشعل دوبار ه کاک ولو ها را چک کنید</a:t>
            </a:r>
          </a:p>
          <a:p>
            <a:pPr lvl="1" algn="r" rtl="1">
              <a:lnSpc>
                <a:spcPct val="150000"/>
              </a:lnSpc>
            </a:pPr>
            <a:r>
              <a:rPr lang="fa-IR" sz="1700" dirty="0" smtClean="0"/>
              <a:t>نشانه یا علامتی بر روی کنترل ولو یا کاک مشعل قرار دهید تا مطمین شود که  پایلوت قبل از روشن کردن مشعل روشن شده است</a:t>
            </a:r>
          </a:p>
          <a:p>
            <a:pPr lvl="1" algn="r" rtl="1">
              <a:lnSpc>
                <a:spcPct val="150000"/>
              </a:lnSpc>
            </a:pPr>
            <a:r>
              <a:rPr lang="fa-IR" sz="1700" dirty="0" smtClean="0"/>
              <a:t>هرگز شیر پایلوت را بعد از این که شیر اصلی شوخت باز شده است نبندید</a:t>
            </a:r>
          </a:p>
          <a:p>
            <a:pPr algn="r" rtl="1">
              <a:lnSpc>
                <a:spcPct val="150000"/>
              </a:lnSpc>
            </a:pPr>
            <a:endParaRPr lang="en-US" sz="2000"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سیستم سوخت کوره ها</a:t>
            </a:r>
            <a:endParaRPr lang="en-US" dirty="0"/>
          </a:p>
        </p:txBody>
      </p:sp>
      <p:sp>
        <p:nvSpPr>
          <p:cNvPr id="3" name="Content Placeholder 2"/>
          <p:cNvSpPr>
            <a:spLocks noGrp="1"/>
          </p:cNvSpPr>
          <p:nvPr>
            <p:ph sz="quarter" idx="1"/>
          </p:nvPr>
        </p:nvSpPr>
        <p:spPr/>
        <p:txBody>
          <a:bodyPr>
            <a:normAutofit/>
          </a:bodyPr>
          <a:lstStyle/>
          <a:p>
            <a:pPr algn="r" rtl="1">
              <a:lnSpc>
                <a:spcPct val="150000"/>
              </a:lnSpc>
            </a:pPr>
            <a:r>
              <a:rPr lang="fa-IR" sz="2800" b="1" dirty="0" smtClean="0"/>
              <a:t>سوخت گازی:</a:t>
            </a:r>
          </a:p>
          <a:p>
            <a:pPr algn="r" rtl="1">
              <a:lnSpc>
                <a:spcPct val="150000"/>
              </a:lnSpc>
            </a:pPr>
            <a:r>
              <a:rPr lang="fa-IR" sz="2000" b="1" dirty="0" smtClean="0"/>
              <a:t>از سرویس خارج کردن</a:t>
            </a:r>
          </a:p>
          <a:p>
            <a:pPr lvl="1" algn="r" rtl="1">
              <a:lnSpc>
                <a:spcPct val="150000"/>
              </a:lnSpc>
            </a:pPr>
            <a:r>
              <a:rPr lang="fa-IR" sz="1700" dirty="0" smtClean="0"/>
              <a:t>مشکلات پرژ کردن( گرفتگی مسیر، یخ زدگی، خطر خلا)</a:t>
            </a:r>
          </a:p>
          <a:p>
            <a:pPr lvl="1" algn="r" rtl="1">
              <a:lnSpc>
                <a:spcPct val="150000"/>
              </a:lnSpc>
            </a:pPr>
            <a:r>
              <a:rPr lang="fa-IR" sz="1700" dirty="0" smtClean="0"/>
              <a:t>بلنک کردن خط سوخت</a:t>
            </a:r>
          </a:p>
          <a:p>
            <a:pPr lvl="1" algn="r" rtl="1">
              <a:lnSpc>
                <a:spcPct val="150000"/>
              </a:lnSpc>
            </a:pPr>
            <a:r>
              <a:rPr lang="fa-IR" sz="1700" dirty="0" smtClean="0"/>
              <a:t>روغن کاری شیر مشعل ( در شرایط خوبی باشند)</a:t>
            </a:r>
          </a:p>
          <a:p>
            <a:pPr algn="r" rtl="1">
              <a:lnSpc>
                <a:spcPct val="150000"/>
              </a:lnSpc>
            </a:pPr>
            <a:r>
              <a:rPr lang="fa-IR" sz="2000" b="1" dirty="0" smtClean="0"/>
              <a:t>راه اندازی </a:t>
            </a:r>
          </a:p>
          <a:p>
            <a:pPr lvl="1" algn="r" rtl="1">
              <a:lnSpc>
                <a:spcPct val="150000"/>
              </a:lnSpc>
            </a:pPr>
            <a:r>
              <a:rPr lang="fa-IR" sz="1700" dirty="0" smtClean="0"/>
              <a:t>برقراری مجدد جریان گاز به سیستم سوخت و تحت فشار قرار گرفتن سیستم مزبور</a:t>
            </a:r>
          </a:p>
          <a:p>
            <a:pPr lvl="1" algn="r" rtl="1">
              <a:lnSpc>
                <a:spcPct val="150000"/>
              </a:lnSpc>
            </a:pPr>
            <a:endParaRPr lang="en-US" sz="17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سیستم سوخت کوره ها</a:t>
            </a:r>
            <a:endParaRPr lang="en-US" dirty="0"/>
          </a:p>
        </p:txBody>
      </p:sp>
      <p:sp>
        <p:nvSpPr>
          <p:cNvPr id="3" name="Content Placeholder 2"/>
          <p:cNvSpPr>
            <a:spLocks noGrp="1"/>
          </p:cNvSpPr>
          <p:nvPr>
            <p:ph sz="quarter" idx="1"/>
          </p:nvPr>
        </p:nvSpPr>
        <p:spPr/>
        <p:txBody>
          <a:bodyPr>
            <a:normAutofit/>
          </a:bodyPr>
          <a:lstStyle/>
          <a:p>
            <a:pPr algn="r" rtl="1"/>
            <a:endParaRPr lang="fa-IR" sz="2000" dirty="0" smtClean="0"/>
          </a:p>
          <a:p>
            <a:pPr algn="r" rtl="1"/>
            <a:r>
              <a:rPr lang="fa-IR" sz="2000" b="1" dirty="0" smtClean="0"/>
              <a:t>اگر سیستم سوخت در زمان از سرویس خارج کردن پرژشده این مراحل انجام می گیرد</a:t>
            </a:r>
          </a:p>
          <a:p>
            <a:pPr marL="777240" lvl="1" indent="-457200" algn="r" rtl="1">
              <a:buFont typeface="+mj-lt"/>
              <a:buAutoNum type="arabicPeriod"/>
            </a:pPr>
            <a:r>
              <a:rPr lang="fa-IR" sz="1800" dirty="0" smtClean="0"/>
              <a:t>خارج کردن بلنک خط اصلی سوخت</a:t>
            </a:r>
          </a:p>
          <a:p>
            <a:pPr marL="777240" lvl="1" indent="-457200" algn="r" rtl="1">
              <a:buFont typeface="+mj-lt"/>
              <a:buAutoNum type="arabicPeriod"/>
            </a:pPr>
            <a:r>
              <a:rPr lang="fa-IR" sz="1800" dirty="0" smtClean="0"/>
              <a:t>هوا های موجود در داخل اتاق احتراق را با بخاریا ازت پرژکنید</a:t>
            </a:r>
          </a:p>
          <a:p>
            <a:pPr marL="1051560" lvl="2" indent="-457200" algn="r" rtl="1"/>
            <a:r>
              <a:rPr lang="fa-IR" sz="1600" dirty="0" smtClean="0"/>
              <a:t>باز کردن درین ها و ونت ها به دلیل( ریسک حریق، تخلیه نیتروژن)</a:t>
            </a:r>
          </a:p>
          <a:p>
            <a:pPr marL="777240" lvl="1" indent="-457200" algn="r" rtl="1">
              <a:buFont typeface="+mj-lt"/>
              <a:buAutoNum type="arabicPeriod"/>
            </a:pPr>
            <a:r>
              <a:rPr lang="fa-IR" sz="1800" dirty="0" smtClean="0"/>
              <a:t>شیر مشعل را ببندید و پرژ را قطع کنید</a:t>
            </a:r>
          </a:p>
          <a:p>
            <a:pPr marL="777240" lvl="1" indent="-457200" algn="r" rtl="1">
              <a:buFont typeface="+mj-lt"/>
              <a:buAutoNum type="arabicPeriod"/>
            </a:pPr>
            <a:r>
              <a:rPr lang="fa-IR" sz="1800" dirty="0" smtClean="0"/>
              <a:t>شیر اصلی خط گاز را باز کنید</a:t>
            </a:r>
          </a:p>
          <a:p>
            <a:pPr marL="777240" lvl="1" indent="-457200" algn="r" rtl="1">
              <a:buFont typeface="+mj-lt"/>
              <a:buAutoNum type="arabicPeriod"/>
            </a:pPr>
            <a:r>
              <a:rPr lang="fa-IR" sz="1800" dirty="0" smtClean="0"/>
              <a:t>زمانیکه عمل تخلیه کامل کردید موارد زیر را انجا م دهید:</a:t>
            </a:r>
          </a:p>
          <a:p>
            <a:pPr marL="1051560" lvl="2" indent="-457200" algn="r" rtl="1"/>
            <a:r>
              <a:rPr lang="fa-IR" sz="1600" dirty="0" smtClean="0"/>
              <a:t>شیر فرعی کنار شیر کنترل مشعل را ببندید</a:t>
            </a:r>
          </a:p>
          <a:p>
            <a:pPr marL="1051560" lvl="2" indent="-457200" algn="r" rtl="1"/>
            <a:r>
              <a:rPr lang="fa-IR" sz="1600" dirty="0" smtClean="0"/>
              <a:t>شیرهای درین را ببندید</a:t>
            </a:r>
          </a:p>
          <a:p>
            <a:pPr marL="1051560" lvl="2" indent="-457200" algn="r" rtl="1"/>
            <a:r>
              <a:rPr lang="fa-IR" sz="1600" dirty="0" smtClean="0"/>
              <a:t>اگر بخار برای تخلیه هوای سیستم مورد استفاده قرار میگیرد ممکن است بعد از شروع کار مشعل ها تخلیه بخارات کندانس شده مجددا مورد نیاز باشد. هرگز هیچ یک از درین ها  را به صورت باز رها نسازید</a:t>
            </a:r>
            <a:endParaRPr lang="en-US" sz="16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سیستم سوخت کوره ها</a:t>
            </a:r>
            <a:endParaRPr lang="en-US" dirty="0"/>
          </a:p>
        </p:txBody>
      </p:sp>
      <p:sp>
        <p:nvSpPr>
          <p:cNvPr id="3" name="Content Placeholder 2"/>
          <p:cNvSpPr>
            <a:spLocks noGrp="1"/>
          </p:cNvSpPr>
          <p:nvPr>
            <p:ph sz="quarter" idx="1"/>
          </p:nvPr>
        </p:nvSpPr>
        <p:spPr/>
        <p:txBody>
          <a:bodyPr>
            <a:normAutofit/>
          </a:bodyPr>
          <a:lstStyle/>
          <a:p>
            <a:pPr algn="r" rtl="1"/>
            <a:r>
              <a:rPr lang="fa-IR" sz="2000" b="1" dirty="0" smtClean="0"/>
              <a:t>وجود کندانس در خطوط سوخت گازی</a:t>
            </a:r>
          </a:p>
          <a:p>
            <a:pPr algn="r" rtl="1"/>
            <a:r>
              <a:rPr lang="fa-IR" sz="2000" dirty="0" smtClean="0"/>
              <a:t>خطرسوخت اتمایز نشده </a:t>
            </a:r>
          </a:p>
          <a:p>
            <a:pPr algn="r" rtl="1"/>
            <a:r>
              <a:rPr lang="fa-IR" sz="2000" dirty="0" smtClean="0"/>
              <a:t>گرمای بیشتر کوره</a:t>
            </a:r>
          </a:p>
          <a:p>
            <a:pPr algn="r" rtl="1"/>
            <a:r>
              <a:rPr lang="fa-IR" sz="2000" dirty="0" smtClean="0"/>
              <a:t>تصور احتمال نشتی تیوپ</a:t>
            </a:r>
          </a:p>
          <a:p>
            <a:pPr algn="r" rtl="1"/>
            <a:r>
              <a:rPr lang="fa-IR" sz="2000" dirty="0" smtClean="0"/>
              <a:t>مایعی که بدرون مشعل ها وارد میگردد</a:t>
            </a:r>
          </a:p>
          <a:p>
            <a:pPr lvl="2" algn="r" rtl="1"/>
            <a:r>
              <a:rPr lang="fa-IR" sz="1400" dirty="0" smtClean="0"/>
              <a:t>ریختن روی کف کوره</a:t>
            </a:r>
          </a:p>
          <a:p>
            <a:pPr lvl="2" algn="r" rtl="1"/>
            <a:r>
              <a:rPr lang="fa-IR" sz="1400" dirty="0" smtClean="0"/>
              <a:t>نشتی قبل از پیریمکس شدن</a:t>
            </a:r>
          </a:p>
          <a:p>
            <a:pPr algn="r" rtl="1"/>
            <a:r>
              <a:rPr lang="fa-IR" sz="2000" dirty="0" smtClean="0"/>
              <a:t>راه حل استفاده از </a:t>
            </a:r>
            <a:r>
              <a:rPr lang="en-US" sz="2000" dirty="0" smtClean="0"/>
              <a:t>knockout drum</a:t>
            </a:r>
            <a:r>
              <a:rPr lang="fa-IR" sz="2000" dirty="0" smtClean="0"/>
              <a:t> است</a:t>
            </a:r>
          </a:p>
          <a:p>
            <a:pPr lvl="1" algn="r" rtl="1"/>
            <a:r>
              <a:rPr lang="fa-IR" sz="1700" dirty="0" smtClean="0"/>
              <a:t>موارد احتیاطی</a:t>
            </a:r>
          </a:p>
          <a:p>
            <a:pPr algn="r" rtl="1"/>
            <a:r>
              <a:rPr lang="fa-IR" sz="2000" dirty="0" smtClean="0"/>
              <a:t>اختلالات ایجاد توسط بخار آب در سوخت گازی در فصل سرما</a:t>
            </a:r>
          </a:p>
          <a:p>
            <a:pPr lvl="1" algn="r" rtl="1"/>
            <a:r>
              <a:rPr lang="fa-IR" sz="1700" dirty="0" smtClean="0"/>
              <a:t>اتفاده از </a:t>
            </a:r>
            <a:r>
              <a:rPr lang="en-US" sz="1700" dirty="0" smtClean="0"/>
              <a:t>steam trap</a:t>
            </a:r>
          </a:p>
          <a:p>
            <a:pPr lvl="1" algn="r" rtl="1"/>
            <a:r>
              <a:rPr lang="en-US" sz="1700" dirty="0" smtClean="0"/>
              <a:t>Steam trace </a:t>
            </a:r>
          </a:p>
          <a:p>
            <a:pPr lvl="1" algn="r" rtl="1"/>
            <a:endParaRPr lang="en-US" sz="17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سیستم سوخت کوره ها</a:t>
            </a:r>
            <a:endParaRPr lang="en-US" dirty="0"/>
          </a:p>
        </p:txBody>
      </p:sp>
      <p:sp>
        <p:nvSpPr>
          <p:cNvPr id="3" name="Content Placeholder 2"/>
          <p:cNvSpPr>
            <a:spLocks noGrp="1"/>
          </p:cNvSpPr>
          <p:nvPr>
            <p:ph sz="quarter" idx="1"/>
          </p:nvPr>
        </p:nvSpPr>
        <p:spPr/>
        <p:txBody>
          <a:bodyPr>
            <a:normAutofit lnSpcReduction="10000"/>
          </a:bodyPr>
          <a:lstStyle/>
          <a:p>
            <a:pPr algn="r" rtl="1">
              <a:lnSpc>
                <a:spcPct val="150000"/>
              </a:lnSpc>
            </a:pPr>
            <a:r>
              <a:rPr lang="fa-IR" sz="2400" b="1" dirty="0" smtClean="0"/>
              <a:t>خطرآب در نفت کوره</a:t>
            </a:r>
          </a:p>
          <a:p>
            <a:pPr algn="r" rtl="1">
              <a:lnSpc>
                <a:spcPct val="150000"/>
              </a:lnSpc>
            </a:pPr>
            <a:r>
              <a:rPr lang="fa-IR" sz="2000" b="1" dirty="0" smtClean="0"/>
              <a:t>چگونگی ورود آب به نفت کوره</a:t>
            </a:r>
          </a:p>
          <a:p>
            <a:pPr lvl="1" algn="r" rtl="1">
              <a:lnSpc>
                <a:spcPct val="150000"/>
              </a:lnSpc>
            </a:pPr>
            <a:r>
              <a:rPr lang="fa-IR" sz="1700" dirty="0" smtClean="0">
                <a:solidFill>
                  <a:srgbClr val="0070C0"/>
                </a:solidFill>
              </a:rPr>
              <a:t>سوراخ بودن </a:t>
            </a:r>
            <a:r>
              <a:rPr lang="en-US" sz="1700" dirty="0" smtClean="0">
                <a:solidFill>
                  <a:srgbClr val="0070C0"/>
                </a:solidFill>
              </a:rPr>
              <a:t>steam trace </a:t>
            </a:r>
          </a:p>
          <a:p>
            <a:pPr lvl="1" algn="r" rtl="1">
              <a:lnSpc>
                <a:spcPct val="150000"/>
              </a:lnSpc>
            </a:pPr>
            <a:r>
              <a:rPr lang="fa-IR" sz="1700" dirty="0" smtClean="0">
                <a:solidFill>
                  <a:srgbClr val="0070C0"/>
                </a:solidFill>
              </a:rPr>
              <a:t>نشت آب باران به داخل مخازن</a:t>
            </a:r>
          </a:p>
          <a:p>
            <a:pPr algn="r" rtl="1">
              <a:lnSpc>
                <a:spcPct val="150000"/>
              </a:lnSpc>
            </a:pPr>
            <a:r>
              <a:rPr lang="fa-IR" sz="2000" b="1" smtClean="0"/>
              <a:t>راه </a:t>
            </a:r>
            <a:r>
              <a:rPr lang="fa-IR" sz="2000" b="1" dirty="0" smtClean="0"/>
              <a:t>های جلوگیری</a:t>
            </a:r>
          </a:p>
          <a:p>
            <a:pPr lvl="1" algn="r" rtl="1">
              <a:lnSpc>
                <a:spcPct val="150000"/>
              </a:lnSpc>
            </a:pPr>
            <a:r>
              <a:rPr lang="fa-IR" sz="1700" dirty="0" smtClean="0">
                <a:solidFill>
                  <a:srgbClr val="0070C0"/>
                </a:solidFill>
              </a:rPr>
              <a:t>بازدید و شرایط نگه داری مخزن</a:t>
            </a:r>
          </a:p>
          <a:p>
            <a:pPr lvl="1" algn="r" rtl="1">
              <a:lnSpc>
                <a:spcPct val="150000"/>
              </a:lnSpc>
            </a:pPr>
            <a:r>
              <a:rPr lang="fa-IR" sz="1700" dirty="0" smtClean="0">
                <a:solidFill>
                  <a:srgbClr val="0070C0"/>
                </a:solidFill>
              </a:rPr>
              <a:t>کنترل درجه حرارت</a:t>
            </a:r>
          </a:p>
          <a:p>
            <a:pPr lvl="1" algn="r" rtl="1">
              <a:lnSpc>
                <a:spcPct val="150000"/>
              </a:lnSpc>
            </a:pPr>
            <a:r>
              <a:rPr lang="fa-IR" sz="1700" dirty="0" smtClean="0">
                <a:solidFill>
                  <a:srgbClr val="0070C0"/>
                </a:solidFill>
              </a:rPr>
              <a:t>کنترل سطح مایع داخل مخزن</a:t>
            </a:r>
          </a:p>
          <a:p>
            <a:pPr algn="r" rtl="1">
              <a:lnSpc>
                <a:spcPct val="150000"/>
              </a:lnSpc>
            </a:pPr>
            <a:r>
              <a:rPr lang="fa-IR" sz="2000" b="1" dirty="0" smtClean="0"/>
              <a:t>وجود آب و ایجاد پدیده</a:t>
            </a:r>
            <a:r>
              <a:rPr lang="en-US" sz="2000" b="1" dirty="0" smtClean="0"/>
              <a:t> lose suction</a:t>
            </a:r>
            <a:r>
              <a:rPr lang="fa-IR" sz="2000" b="1" dirty="0" smtClean="0"/>
              <a:t>  و خطرات حاصل از آن</a:t>
            </a:r>
            <a:endParaRPr lang="fa-IR" sz="1700" b="1" dirty="0" smtClean="0"/>
          </a:p>
          <a:p>
            <a:pPr algn="r" rtl="1">
              <a:lnSpc>
                <a:spcPct val="150000"/>
              </a:lnSpc>
            </a:pPr>
            <a:endParaRPr lang="fa-IR" sz="2000" dirty="0" smtClean="0"/>
          </a:p>
          <a:p>
            <a:pPr lvl="1" algn="r" rtl="1">
              <a:lnSpc>
                <a:spcPct val="150000"/>
              </a:lnSpc>
            </a:pPr>
            <a:endParaRPr lang="en-US" sz="17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سیستم سوخت کوره ها</a:t>
            </a:r>
            <a:endParaRPr lang="en-US" dirty="0"/>
          </a:p>
        </p:txBody>
      </p:sp>
      <p:sp>
        <p:nvSpPr>
          <p:cNvPr id="3" name="Content Placeholder 2"/>
          <p:cNvSpPr>
            <a:spLocks noGrp="1"/>
          </p:cNvSpPr>
          <p:nvPr>
            <p:ph sz="quarter" idx="1"/>
          </p:nvPr>
        </p:nvSpPr>
        <p:spPr/>
        <p:txBody>
          <a:bodyPr>
            <a:normAutofit fontScale="92500" lnSpcReduction="20000"/>
          </a:bodyPr>
          <a:lstStyle/>
          <a:p>
            <a:pPr algn="r" rtl="1"/>
            <a:r>
              <a:rPr lang="fa-IR" sz="2000" b="1" dirty="0" smtClean="0"/>
              <a:t>سوزاندن گاز های زاید</a:t>
            </a:r>
            <a:endParaRPr lang="en-US" sz="2000" b="1" dirty="0" smtClean="0"/>
          </a:p>
          <a:p>
            <a:pPr algn="r" rtl="1"/>
            <a:r>
              <a:rPr lang="fa-IR" sz="2000" dirty="0" smtClean="0"/>
              <a:t>در اغلب پالایشگاهها، مقداری و بخارات زاید قابل احتراق و سمی تولید می شود این بخارات طبعا نمی توان در هوای آزاد رها کرد زیرا باعث آلودگی هوا شده ونیز خطر انفجار را بدنبال دارد. بهترین راه دفع این مواد سوزاندن آنها در محفظه احتراق است ولی فرستادن این بخارات بوسیله لوله مستقیما به مشعلهای کوره، بدون استفاده از وسایل ایمنی خطر انفجار ایجاد می کند و برای این منظور باید سیستم قابل اعتماد تری استفاده شود</a:t>
            </a:r>
            <a:r>
              <a:rPr lang="fa-IR" sz="2000" b="1" dirty="0" smtClean="0"/>
              <a:t>.</a:t>
            </a:r>
          </a:p>
          <a:p>
            <a:pPr algn="r" rtl="1">
              <a:buNone/>
            </a:pPr>
            <a:r>
              <a:rPr lang="fa-IR" sz="2000" b="1" dirty="0" smtClean="0"/>
              <a:t>طریقه سوزاندن </a:t>
            </a:r>
            <a:r>
              <a:rPr lang="en-US" sz="2000" b="1" dirty="0" smtClean="0"/>
              <a:t>H2S</a:t>
            </a:r>
            <a:r>
              <a:rPr lang="fa-IR" sz="2000" b="1" dirty="0" smtClean="0"/>
              <a:t> توسط نقشه زیر مشهص شده که دارای اجزای:</a:t>
            </a:r>
          </a:p>
          <a:p>
            <a:pPr marL="457200" indent="-457200" algn="r" rtl="1">
              <a:buFont typeface="+mj-lt"/>
              <a:buAutoNum type="arabicPeriod"/>
            </a:pPr>
            <a:r>
              <a:rPr lang="fa-IR" sz="2000" dirty="0" smtClean="0"/>
              <a:t>مخزن سیفون آب و یا وسیله مشابه که مانع از اتقال شعله در داخل لوله گاز گردد. این وسیله را شعله شکن یا </a:t>
            </a:r>
            <a:r>
              <a:rPr lang="en-US" sz="2000" dirty="0" smtClean="0"/>
              <a:t>flame arrestor</a:t>
            </a:r>
            <a:r>
              <a:rPr lang="fa-IR" sz="2000" dirty="0" smtClean="0"/>
              <a:t> می نامیم</a:t>
            </a:r>
          </a:p>
          <a:p>
            <a:pPr marL="457200" indent="-457200" algn="r" rtl="1">
              <a:buFont typeface="+mj-lt"/>
              <a:buAutoNum type="arabicPeriod"/>
            </a:pPr>
            <a:r>
              <a:rPr lang="fa-IR" sz="2000" dirty="0" smtClean="0"/>
              <a:t> یک مخزن آب گیر</a:t>
            </a:r>
            <a:r>
              <a:rPr lang="en-US" sz="2000" dirty="0" smtClean="0"/>
              <a:t>knockout drum</a:t>
            </a:r>
            <a:r>
              <a:rPr lang="fa-IR" sz="2000" dirty="0" smtClean="0"/>
              <a:t> که مجهز به چراغ آژیر است و خطر زیاد بودن سطح بالای ماده را نشان می دهد.</a:t>
            </a:r>
          </a:p>
          <a:p>
            <a:pPr marL="457200" indent="-457200" algn="r" rtl="1">
              <a:buFont typeface="+mj-lt"/>
              <a:buAutoNum type="arabicPeriod"/>
            </a:pPr>
            <a:r>
              <a:rPr lang="fa-IR" sz="2000" dirty="0" smtClean="0"/>
              <a:t>مشعلهای گاز سوز مخصوص که گاز های زاید فقط در آن می سوزند.</a:t>
            </a:r>
          </a:p>
          <a:p>
            <a:pPr marL="457200" indent="-457200" algn="r" rtl="1">
              <a:buFont typeface="+mj-lt"/>
              <a:buAutoNum type="arabicPeriod"/>
            </a:pPr>
            <a:r>
              <a:rPr lang="fa-IR" sz="2000" dirty="0" smtClean="0"/>
              <a:t>یک سیستم جدا گانه گاز پیلوت</a:t>
            </a:r>
          </a:p>
          <a:p>
            <a:pPr marL="457200" indent="-457200" algn="r" rtl="1">
              <a:buNone/>
            </a:pPr>
            <a:r>
              <a:rPr lang="fa-IR" sz="2000" dirty="0" smtClean="0"/>
              <a:t>خیلی مهم و ضروری است که هر جایی که یک گاز زاید می سوزد ارزیابی اثرات زیست محیطی شود و دستگاههای کاهش آلودگی نصب شود</a:t>
            </a:r>
          </a:p>
          <a:p>
            <a:pPr marL="457200" indent="-457200" algn="r" rtl="1">
              <a:buFont typeface="+mj-lt"/>
              <a:buAutoNum type="arabicPeriod"/>
            </a:pPr>
            <a:endParaRPr lang="en-US" sz="2000" b="1"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t>انواع مشعلهای پالایشگاه</a:t>
            </a:r>
          </a:p>
        </p:txBody>
      </p:sp>
      <p:sp>
        <p:nvSpPr>
          <p:cNvPr id="3" name="Content Placeholder 2"/>
          <p:cNvSpPr>
            <a:spLocks noGrp="1"/>
          </p:cNvSpPr>
          <p:nvPr>
            <p:ph sz="quarter" idx="1"/>
          </p:nvPr>
        </p:nvSpPr>
        <p:spPr/>
        <p:txBody>
          <a:bodyPr>
            <a:normAutofit fontScale="92500" lnSpcReduction="20000"/>
          </a:bodyPr>
          <a:lstStyle/>
          <a:p>
            <a:pPr lvl="1" algn="r" rtl="1"/>
            <a:r>
              <a:rPr lang="fa-IR" sz="1700" dirty="0" smtClean="0"/>
              <a:t>مشعل های گازی </a:t>
            </a:r>
            <a:r>
              <a:rPr lang="en-US" sz="1700" dirty="0" smtClean="0"/>
              <a:t>non premix</a:t>
            </a:r>
            <a:r>
              <a:rPr lang="fa-IR" sz="1700" dirty="0" smtClean="0"/>
              <a:t> و </a:t>
            </a:r>
            <a:r>
              <a:rPr lang="en-US" sz="1700" dirty="0" smtClean="0"/>
              <a:t>premix </a:t>
            </a:r>
            <a:endParaRPr lang="fa-IR" sz="1700" dirty="0" smtClean="0"/>
          </a:p>
          <a:p>
            <a:pPr lvl="1" algn="r" rtl="1"/>
            <a:r>
              <a:rPr lang="fa-IR" sz="1700" dirty="0" smtClean="0"/>
              <a:t>مشعلهای اتمایز کننده و مشعل های ترکیبی</a:t>
            </a:r>
          </a:p>
          <a:p>
            <a:pPr algn="r" rtl="1"/>
            <a:r>
              <a:rPr lang="fa-IR" sz="2000" b="1" dirty="0" smtClean="0"/>
              <a:t>مشعل های پریمیکس</a:t>
            </a:r>
          </a:p>
          <a:p>
            <a:pPr lvl="1" algn="r" rtl="1"/>
            <a:r>
              <a:rPr lang="fa-IR" sz="1700" dirty="0" smtClean="0"/>
              <a:t>خوب مخلوط شدن با هوا و شعله کوتاه</a:t>
            </a:r>
          </a:p>
          <a:p>
            <a:pPr lvl="1" algn="r" rtl="1"/>
            <a:r>
              <a:rPr lang="fa-IR" sz="1700" dirty="0" smtClean="0"/>
              <a:t>خطر </a:t>
            </a:r>
            <a:r>
              <a:rPr lang="en-US" sz="1700" dirty="0" smtClean="0"/>
              <a:t>flash back</a:t>
            </a:r>
          </a:p>
          <a:p>
            <a:pPr lvl="1" algn="r" rtl="1"/>
            <a:r>
              <a:rPr lang="fa-IR" sz="1700" dirty="0" smtClean="0"/>
              <a:t>راه جلوگیری از</a:t>
            </a:r>
            <a:r>
              <a:rPr lang="en-US" sz="1700" dirty="0" smtClean="0"/>
              <a:t>flash back </a:t>
            </a:r>
            <a:endParaRPr lang="fa-IR" sz="1700" dirty="0" smtClean="0"/>
          </a:p>
          <a:p>
            <a:pPr algn="r" rtl="1"/>
            <a:r>
              <a:rPr lang="fa-IR" sz="2000" b="1" dirty="0" smtClean="0"/>
              <a:t>مشعل های </a:t>
            </a:r>
            <a:r>
              <a:rPr lang="en-US" sz="2000" b="1" dirty="0" smtClean="0"/>
              <a:t>non premix </a:t>
            </a:r>
            <a:endParaRPr lang="fa-IR" sz="2000" b="1" dirty="0" smtClean="0"/>
          </a:p>
          <a:p>
            <a:pPr algn="r" rtl="1"/>
            <a:r>
              <a:rPr lang="fa-IR" sz="2000" b="1" dirty="0" smtClean="0"/>
              <a:t>مشعل نفت سوز اتمیایزبا بخار(</a:t>
            </a:r>
            <a:r>
              <a:rPr lang="en-US" sz="2000" b="1" dirty="0" smtClean="0"/>
              <a:t>steam atomizing oil burners</a:t>
            </a:r>
            <a:r>
              <a:rPr lang="fa-IR" sz="2000" b="1" dirty="0" smtClean="0"/>
              <a:t>)</a:t>
            </a:r>
          </a:p>
          <a:p>
            <a:pPr lvl="1" algn="r" rtl="1"/>
            <a:r>
              <a:rPr lang="fa-IR" sz="1700" b="1" dirty="0" smtClean="0"/>
              <a:t>دودی  شدن شعله به دلیل:</a:t>
            </a:r>
          </a:p>
          <a:p>
            <a:pPr marL="708660" lvl="1" indent="-342900" algn="r" rtl="1">
              <a:buFont typeface="+mj-lt"/>
              <a:buAutoNum type="arabicPeriod"/>
            </a:pPr>
            <a:r>
              <a:rPr lang="fa-IR" sz="1700" dirty="0" smtClean="0"/>
              <a:t>مقدار نفت کوره زیاد است</a:t>
            </a:r>
          </a:p>
          <a:p>
            <a:pPr marL="708660" lvl="1" indent="-342900" algn="r" rtl="1">
              <a:buFont typeface="+mj-lt"/>
              <a:buAutoNum type="arabicPeriod"/>
            </a:pPr>
            <a:r>
              <a:rPr lang="fa-IR" sz="1700" dirty="0" smtClean="0"/>
              <a:t>دریچه تنظیم هوا کم باز شده</a:t>
            </a:r>
          </a:p>
          <a:p>
            <a:pPr marL="708660" lvl="1" indent="-342900" algn="r" rtl="1">
              <a:buFont typeface="+mj-lt"/>
              <a:buAutoNum type="arabicPeriod"/>
            </a:pPr>
            <a:r>
              <a:rPr lang="fa-IR" sz="1700" dirty="0" smtClean="0"/>
              <a:t>مکش کم باشد</a:t>
            </a:r>
          </a:p>
          <a:p>
            <a:pPr lvl="1" algn="r" rtl="1"/>
            <a:r>
              <a:rPr lang="fa-IR" sz="1700" b="1" dirty="0" smtClean="0"/>
              <a:t>وجود جرقه در شعله</a:t>
            </a:r>
          </a:p>
          <a:p>
            <a:pPr lvl="1" algn="r" rtl="1"/>
            <a:r>
              <a:rPr lang="fa-IR" sz="1700" b="1" dirty="0" smtClean="0"/>
              <a:t>خاموش و روشن شدن مرتب مشعل</a:t>
            </a:r>
          </a:p>
          <a:p>
            <a:pPr lvl="1" algn="r" rtl="1"/>
            <a:r>
              <a:rPr lang="fa-IR" sz="1700" b="1" dirty="0" smtClean="0"/>
              <a:t>درصورت عدم استفاده از بخار خشک</a:t>
            </a:r>
          </a:p>
          <a:p>
            <a:pPr algn="r" rtl="1"/>
            <a:endParaRPr lang="en-US" sz="20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rmAutofit/>
          </a:bodyPr>
          <a:lstStyle/>
          <a:p>
            <a:pPr algn="r" rtl="1"/>
            <a:r>
              <a:rPr lang="fa-IR" sz="2000" b="1" dirty="0" smtClean="0"/>
              <a:t>مشعل های مرکب</a:t>
            </a:r>
          </a:p>
          <a:p>
            <a:pPr algn="r" rtl="1"/>
            <a:r>
              <a:rPr lang="fa-IR" sz="2000" b="1" dirty="0" smtClean="0"/>
              <a:t>چند نکته را مهم:</a:t>
            </a:r>
          </a:p>
          <a:p>
            <a:pPr lvl="1" algn="r" rtl="1"/>
            <a:r>
              <a:rPr lang="fa-IR" sz="1700" dirty="0" smtClean="0"/>
              <a:t>قفل ایمنی </a:t>
            </a:r>
            <a:r>
              <a:rPr lang="en-US" sz="1700" dirty="0" smtClean="0"/>
              <a:t>oil gun</a:t>
            </a:r>
            <a:r>
              <a:rPr lang="fa-IR" sz="1700" dirty="0" smtClean="0"/>
              <a:t> : از خارج کردن </a:t>
            </a:r>
            <a:r>
              <a:rPr lang="en-US" sz="1700" dirty="0" smtClean="0"/>
              <a:t>oil gun </a:t>
            </a:r>
            <a:r>
              <a:rPr lang="fa-IR" sz="1700" dirty="0" smtClean="0"/>
              <a:t> در زمان وجود جریان سوخت جلوگیری می کند</a:t>
            </a:r>
          </a:p>
          <a:p>
            <a:pPr lvl="1" algn="r" rtl="1"/>
            <a:r>
              <a:rPr lang="fa-IR" sz="1700" dirty="0" smtClean="0"/>
              <a:t>دیواره و آجرها: حرارت به شعله بر می گردانند و باعث افزایش یکنواختی حرارت می شوند برهمین اساس نباید شکسته شده، ترک دار و یا کک گرفته باشند</a:t>
            </a:r>
          </a:p>
          <a:p>
            <a:pPr lvl="1" algn="r" rtl="1"/>
            <a:r>
              <a:rPr lang="fa-IR" sz="1700" dirty="0" smtClean="0"/>
              <a:t>محل دیدن شعله(</a:t>
            </a:r>
            <a:r>
              <a:rPr lang="en-US" sz="1700" dirty="0" smtClean="0"/>
              <a:t> peepholes</a:t>
            </a:r>
            <a:r>
              <a:rPr lang="fa-IR" sz="1700" dirty="0" smtClean="0"/>
              <a:t>) : باید تمیز و شفاف باشند( گرد و غبار و .. نداشته باشد)</a:t>
            </a:r>
          </a:p>
          <a:p>
            <a:pPr lvl="1" algn="r" rtl="1"/>
            <a:r>
              <a:rPr lang="fa-IR" sz="1700" dirty="0" smtClean="0"/>
              <a:t>شعله پایلوت: همیشه باید روشن باشد</a:t>
            </a:r>
          </a:p>
          <a:p>
            <a:pPr algn="r" rtl="1"/>
            <a:r>
              <a:rPr lang="fa-IR" sz="2000" b="1" dirty="0" smtClean="0"/>
              <a:t>مشعل پیلوت:</a:t>
            </a:r>
          </a:p>
          <a:p>
            <a:pPr lvl="1" algn="r" rtl="1"/>
            <a:r>
              <a:rPr lang="fa-IR" sz="1700" dirty="0" smtClean="0"/>
              <a:t>مهمترین تجهیز ایمنی کوره </a:t>
            </a:r>
          </a:p>
          <a:p>
            <a:pPr lvl="1" algn="r" rtl="1"/>
            <a:r>
              <a:rPr lang="fa-IR" sz="1700" dirty="0" smtClean="0"/>
              <a:t>انواع مشعل پایلوت</a:t>
            </a:r>
          </a:p>
          <a:p>
            <a:pPr lvl="1" algn="r" rtl="1"/>
            <a:r>
              <a:rPr lang="fa-IR" sz="1700" dirty="0" smtClean="0"/>
              <a:t>شرایط سوخت پیلوت</a:t>
            </a:r>
          </a:p>
          <a:p>
            <a:pPr lvl="1" algn="r" rtl="1"/>
            <a:r>
              <a:rPr lang="fa-IR" sz="1700" dirty="0" smtClean="0"/>
              <a:t>تعمیرات پیلوت</a:t>
            </a:r>
          </a:p>
          <a:p>
            <a:pPr algn="r" rtl="1"/>
            <a:endParaRPr lang="fa-IR" sz="2000" b="1" dirty="0" smtClean="0"/>
          </a:p>
          <a:p>
            <a:pPr algn="r" rtl="1"/>
            <a:endParaRPr lang="en-US" sz="2000" dirty="0"/>
          </a:p>
        </p:txBody>
      </p:sp>
      <p:pic>
        <p:nvPicPr>
          <p:cNvPr id="1026" name="Picture 2"/>
          <p:cNvPicPr>
            <a:picLocks noChangeAspect="1" noChangeArrowheads="1"/>
          </p:cNvPicPr>
          <p:nvPr/>
        </p:nvPicPr>
        <p:blipFill>
          <a:blip r:embed="rId2" cstate="print"/>
          <a:srcRect/>
          <a:stretch>
            <a:fillRect/>
          </a:stretch>
        </p:blipFill>
        <p:spPr bwMode="auto">
          <a:xfrm>
            <a:off x="0" y="4010025"/>
            <a:ext cx="4419600" cy="2847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rmAutofit fontScale="70000" lnSpcReduction="20000"/>
          </a:bodyPr>
          <a:lstStyle/>
          <a:p>
            <a:pPr algn="r" rtl="1">
              <a:lnSpc>
                <a:spcPct val="150000"/>
              </a:lnSpc>
            </a:pPr>
            <a:r>
              <a:rPr lang="fa-IR" sz="2400" dirty="0" smtClean="0"/>
              <a:t>کنترل خود کار مشعل ها</a:t>
            </a:r>
          </a:p>
          <a:p>
            <a:pPr lvl="1" algn="r" rtl="1">
              <a:lnSpc>
                <a:spcPct val="150000"/>
              </a:lnSpc>
            </a:pPr>
            <a:r>
              <a:rPr lang="fa-IR" sz="2100" dirty="0" smtClean="0"/>
              <a:t>نحوه کار مشعل</a:t>
            </a:r>
          </a:p>
          <a:p>
            <a:pPr lvl="1" algn="r" rtl="1">
              <a:lnSpc>
                <a:spcPct val="150000"/>
              </a:lnSpc>
            </a:pPr>
            <a:r>
              <a:rPr lang="fa-IR" sz="2100" dirty="0" smtClean="0"/>
              <a:t>در زمان راه اندازی</a:t>
            </a:r>
          </a:p>
          <a:p>
            <a:pPr algn="r" rtl="1">
              <a:lnSpc>
                <a:spcPct val="150000"/>
              </a:lnSpc>
            </a:pPr>
            <a:r>
              <a:rPr lang="fa-IR" sz="2400" b="1" dirty="0" smtClean="0"/>
              <a:t>سیستم مدیریت مشعلها</a:t>
            </a:r>
          </a:p>
          <a:p>
            <a:pPr lvl="1" algn="r" rtl="1">
              <a:lnSpc>
                <a:spcPct val="150000"/>
              </a:lnSpc>
            </a:pPr>
            <a:r>
              <a:rPr lang="fa-IR" sz="2100" dirty="0" smtClean="0"/>
              <a:t>این سیستم یک بخش نرمال برای کوره ها جدید است تا بوسیله آن عملیات کوره ها ایمن تر انجام شود این سیستم با استفاده از دو نکته ساده کار می کند</a:t>
            </a:r>
          </a:p>
          <a:p>
            <a:pPr marL="1028700" lvl="2" indent="-342900" algn="r" rtl="1">
              <a:lnSpc>
                <a:spcPct val="150000"/>
              </a:lnSpc>
              <a:buFont typeface="+mj-lt"/>
              <a:buAutoNum type="arabicPeriod"/>
            </a:pPr>
            <a:r>
              <a:rPr lang="fa-IR" sz="1800" dirty="0" smtClean="0"/>
              <a:t>نظارت بر روشن کردن کوره با استفاده از </a:t>
            </a:r>
            <a:r>
              <a:rPr lang="en-US" sz="1800" dirty="0" smtClean="0"/>
              <a:t>interlock  </a:t>
            </a:r>
            <a:r>
              <a:rPr lang="fa-IR" sz="1800" dirty="0" smtClean="0"/>
              <a:t> و سیستم های اکترونیکی </a:t>
            </a:r>
          </a:p>
          <a:p>
            <a:pPr marL="1028700" lvl="2" indent="-342900" algn="r" rtl="1">
              <a:lnSpc>
                <a:spcPct val="150000"/>
              </a:lnSpc>
              <a:buFont typeface="+mj-lt"/>
              <a:buAutoNum type="arabicPeriod"/>
            </a:pPr>
            <a:r>
              <a:rPr lang="fa-IR" sz="1800" dirty="0" smtClean="0"/>
              <a:t>استفاده از سیستم خود کنترلی  </a:t>
            </a:r>
            <a:r>
              <a:rPr lang="en-US" sz="1800" dirty="0" smtClean="0"/>
              <a:t>ESD</a:t>
            </a:r>
            <a:r>
              <a:rPr lang="fa-IR" sz="1800" dirty="0" smtClean="0"/>
              <a:t>  در زمان عملیات نرمال کوره ها</a:t>
            </a:r>
          </a:p>
          <a:p>
            <a:pPr marL="434340" indent="-342900" algn="r" rtl="1">
              <a:lnSpc>
                <a:spcPct val="150000"/>
              </a:lnSpc>
              <a:buFont typeface="+mj-lt"/>
              <a:buAutoNum type="arabicPeriod"/>
            </a:pPr>
            <a:r>
              <a:rPr lang="fa-IR" sz="2400" dirty="0" smtClean="0"/>
              <a:t>هرجایی که سیستم مدیریت سوخت وجود دارد باید:</a:t>
            </a:r>
          </a:p>
          <a:p>
            <a:pPr marL="754380" lvl="1" indent="-342900" algn="r" rtl="1">
              <a:lnSpc>
                <a:spcPct val="150000"/>
              </a:lnSpc>
              <a:buFont typeface="Wingdings" pitchFamily="2" charset="2"/>
              <a:buChar char="v"/>
            </a:pPr>
            <a:r>
              <a:rPr lang="fa-IR" sz="2100" dirty="0" smtClean="0"/>
              <a:t>بطور منظم باید این سیستم را چک کنید </a:t>
            </a:r>
          </a:p>
          <a:p>
            <a:pPr marL="754380" lvl="1" indent="-342900" algn="r" rtl="1">
              <a:lnSpc>
                <a:spcPct val="150000"/>
              </a:lnSpc>
              <a:buFont typeface="Wingdings" pitchFamily="2" charset="2"/>
              <a:buChar char="v"/>
            </a:pPr>
            <a:r>
              <a:rPr lang="fa-IR" sz="2100" dirty="0" smtClean="0"/>
              <a:t>یک کنترل مناسب همراه با ثبت داده ها باید در مکان وجود داشته باشد تا هر تغییر جانبی از این سیستم به دقت به تصویب افراد با صلاح قرار گیرد</a:t>
            </a:r>
            <a:endParaRPr lang="en-US" sz="21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روشن و خاموش کردن کوره ها</a:t>
            </a:r>
            <a:endParaRPr lang="en-US" dirty="0"/>
          </a:p>
        </p:txBody>
      </p:sp>
      <p:sp>
        <p:nvSpPr>
          <p:cNvPr id="3" name="Content Placeholder 2"/>
          <p:cNvSpPr>
            <a:spLocks noGrp="1"/>
          </p:cNvSpPr>
          <p:nvPr>
            <p:ph sz="quarter" idx="1"/>
          </p:nvPr>
        </p:nvSpPr>
        <p:spPr/>
        <p:txBody>
          <a:bodyPr>
            <a:normAutofit fontScale="77500" lnSpcReduction="20000"/>
          </a:bodyPr>
          <a:lstStyle/>
          <a:p>
            <a:pPr algn="r" rtl="1">
              <a:lnSpc>
                <a:spcPct val="150000"/>
              </a:lnSpc>
            </a:pPr>
            <a:r>
              <a:rPr lang="fa-IR" sz="3100" b="1" dirty="0" smtClean="0"/>
              <a:t>مقدمه:</a:t>
            </a:r>
          </a:p>
          <a:p>
            <a:pPr algn="r" rtl="1">
              <a:lnSpc>
                <a:spcPct val="150000"/>
              </a:lnSpc>
            </a:pPr>
            <a:r>
              <a:rPr lang="fa-IR" sz="2000" dirty="0" smtClean="0"/>
              <a:t>خطرناکترین زمان عملیات کوره ها در زمان روشن و خاموش کردن کوره ها می باشد.  تنها کافی است که یک منبع جرقه به داخل محفظه احتراق حاوی مخلوط قابل اشتعال و هوا وارد شود، انفجار شدیدی روخ خواهد داد </a:t>
            </a:r>
            <a:endParaRPr lang="fa-IR" sz="2600" dirty="0" smtClean="0"/>
          </a:p>
          <a:p>
            <a:pPr algn="r" rtl="1">
              <a:lnSpc>
                <a:spcPct val="150000"/>
              </a:lnSpc>
            </a:pPr>
            <a:r>
              <a:rPr lang="fa-IR" sz="2600" dirty="0" smtClean="0"/>
              <a:t>روشن کردن کوره به علت حضور منبع ایجاد جرقه و اکسیژن یعنی دوضلع از سه مثلث احتراق در زمان روشن کردن وجود دارد که بسیار خطرناک است. اگر ضلع سوم یعنی سوخت به طور اتفاقی و در مقدار مناسب وجود داشته باشد انفجار رخ خواهد داد. همچنین تراکم مقدار نفت سوخت و یا گاز در کوره در موقع شروع می تواند باعث انفجارشدید شود. </a:t>
            </a:r>
            <a:endParaRPr lang="en-US" sz="2600" dirty="0" smtClean="0"/>
          </a:p>
          <a:p>
            <a:pPr algn="r" rtl="1">
              <a:lnSpc>
                <a:spcPct val="150000"/>
              </a:lnSpc>
            </a:pPr>
            <a:r>
              <a:rPr lang="fa-IR" sz="2600" dirty="0" smtClean="0"/>
              <a:t>لذا ایمن روشن سازی کوره باید با این فرض شروع گردد که سوخت می تواند وجود داشته باشد و روشها باید طوری بکار گرفته شود که قبل از روشن کردن مشعل این سوخت ها از محفظه احتراق خارج گردد.  </a:t>
            </a:r>
            <a:r>
              <a:rPr lang="fa-IR" sz="2600" b="1" dirty="0" smtClean="0"/>
              <a:t>مقرارات زیر نتیجه سالها تجربه تلخ و شیرین است</a:t>
            </a:r>
            <a:endParaRPr lang="en-US" sz="2600" b="1" dirty="0" smtClean="0"/>
          </a:p>
          <a:p>
            <a:pPr algn="r" rtl="1">
              <a:lnSpc>
                <a:spcPct val="150000"/>
              </a:lnSpc>
            </a:pP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rmAutofit fontScale="62500" lnSpcReduction="20000"/>
          </a:bodyPr>
          <a:lstStyle/>
          <a:p>
            <a:pPr algn="r" rtl="1">
              <a:lnSpc>
                <a:spcPct val="170000"/>
              </a:lnSpc>
            </a:pPr>
            <a:r>
              <a:rPr lang="fa-IR" sz="2400" b="1" dirty="0" smtClean="0"/>
              <a:t>آماده سازی و پیلوت:</a:t>
            </a:r>
          </a:p>
          <a:p>
            <a:pPr marL="777240" lvl="1" indent="-457200" algn="r" rtl="1">
              <a:lnSpc>
                <a:spcPct val="170000"/>
              </a:lnSpc>
            </a:pPr>
            <a:r>
              <a:rPr lang="fa-IR" sz="2100" dirty="0" smtClean="0"/>
              <a:t>بداخل محفظه احتراق نگاه کرده تا مطمین شوید که هیچ ماده قابل اشتعالی مانند چوب، کاغذ یا کهنه پارچه وجود نداشته باشد. بجا ماندن چنین چیز هایی باعث حوادث گردیده است. از عدم تجمع سوخت در محفظه احتراق اطمینان زیادی حاصل کنید. به خاطر داشته باشید که سوخت نفتی یا گاز می تواند از کف کوره هایی که در روی زمین نصب گردیده ات بدرون محفظه احتراق نقوذ کند.</a:t>
            </a:r>
            <a:endParaRPr lang="en-US" sz="2100" dirty="0" smtClean="0"/>
          </a:p>
          <a:p>
            <a:pPr marL="777240" lvl="1" indent="-457200" algn="r" rtl="1">
              <a:lnSpc>
                <a:spcPct val="170000"/>
              </a:lnSpc>
            </a:pPr>
            <a:r>
              <a:rPr lang="fa-IR" sz="2100" dirty="0" smtClean="0"/>
              <a:t>در صورت نیاز ورودی های اضافی را با اجر مسدود کنیدو درهایی را که از درون انها به کوره نگاه می شود را ببندید. </a:t>
            </a:r>
            <a:r>
              <a:rPr lang="en-US" sz="2100" dirty="0" smtClean="0"/>
              <a:t>Header boxes</a:t>
            </a:r>
            <a:r>
              <a:rPr lang="fa-IR" sz="2100" dirty="0" smtClean="0"/>
              <a:t> و </a:t>
            </a:r>
            <a:r>
              <a:rPr lang="en-US" sz="2100" dirty="0" smtClean="0"/>
              <a:t> plates</a:t>
            </a:r>
            <a:r>
              <a:rPr lang="fa-IR" sz="2100" dirty="0" smtClean="0"/>
              <a:t> باید بخوبی بسته شده باشد، هوا باید فقط از طریق هواکش های مشعل وارد کوره گردد.</a:t>
            </a:r>
            <a:endParaRPr lang="en-US" sz="2100" dirty="0" smtClean="0"/>
          </a:p>
          <a:p>
            <a:pPr marL="777240" lvl="1" indent="-457200" algn="r" rtl="1">
              <a:lnSpc>
                <a:spcPct val="170000"/>
              </a:lnSpc>
            </a:pPr>
            <a:r>
              <a:rPr lang="fa-IR" sz="2100" dirty="0" smtClean="0"/>
              <a:t>شیر های سیستم سوخت را مجدد چک کنید. همه شیر های معیوب در خطوط سوخت گازی و نفتی باید تعویض شده و در زمانی که کوره از سرویس خارج شده چک شوند . در صورتی که شیر سماوری </a:t>
            </a:r>
            <a:r>
              <a:rPr lang="en-US" sz="2100" dirty="0" smtClean="0"/>
              <a:t>cock</a:t>
            </a:r>
            <a:r>
              <a:rPr lang="fa-IR" sz="2100" dirty="0" smtClean="0"/>
              <a:t> گریسکاری نشده خوب است این عمل انجام شود.</a:t>
            </a:r>
            <a:endParaRPr lang="en-US" sz="2100" dirty="0" smtClean="0"/>
          </a:p>
          <a:p>
            <a:pPr marL="777240" lvl="1" indent="-457200" algn="r" rtl="1">
              <a:lnSpc>
                <a:spcPct val="170000"/>
              </a:lnSpc>
            </a:pPr>
            <a:r>
              <a:rPr lang="fa-IR" sz="2100" dirty="0" smtClean="0"/>
              <a:t>مطمین شوید که شیرسماوری</a:t>
            </a:r>
            <a:r>
              <a:rPr lang="en-US" sz="2100" dirty="0" smtClean="0"/>
              <a:t>cock</a:t>
            </a:r>
            <a:r>
              <a:rPr lang="fa-IR" sz="2100" dirty="0" smtClean="0"/>
              <a:t> و شیر سوخت مشعلها کاملا بسته شده اند. یک شیر باز یا نشت کننده می تواند باعث انفجار شود. </a:t>
            </a:r>
            <a:endParaRPr lang="en-US" sz="2100" dirty="0" smtClean="0"/>
          </a:p>
          <a:p>
            <a:pPr marL="777240" lvl="1" indent="-457200" algn="r" rtl="1">
              <a:lnSpc>
                <a:spcPct val="170000"/>
              </a:lnSpc>
            </a:pPr>
            <a:r>
              <a:rPr lang="fa-IR" sz="2100" dirty="0" smtClean="0"/>
              <a:t>کوران سنج یا دستگاه تنظیم مکش را در نقطه صفر تنظیم کنید و ارتباط آن را با کوره برقرار کنید. و مطمین شوید که در مسیر جریان هوا و سوخت گازی ماده نفتی یا آب وجود ندارد.</a:t>
            </a:r>
            <a:endParaRPr lang="en-US" sz="21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rmAutofit fontScale="55000" lnSpcReduction="20000"/>
          </a:bodyPr>
          <a:lstStyle/>
          <a:p>
            <a:pPr marL="514350" indent="-514350" algn="r" rtl="1">
              <a:lnSpc>
                <a:spcPct val="170000"/>
              </a:lnSpc>
            </a:pPr>
            <a:r>
              <a:rPr lang="fa-IR" sz="3200" dirty="0" smtClean="0"/>
              <a:t>وقتي كه سيستم مديريت مشعل را وصل كرديد مطمئن شويد كه كار مي كند. </a:t>
            </a:r>
            <a:endParaRPr lang="en-US" sz="3200" dirty="0" smtClean="0"/>
          </a:p>
          <a:p>
            <a:pPr marL="514350" indent="-514350" algn="r" rtl="1">
              <a:lnSpc>
                <a:spcPct val="170000"/>
              </a:lnSpc>
            </a:pPr>
            <a:r>
              <a:rPr lang="fa-IR" sz="3200" dirty="0" smtClean="0"/>
              <a:t>از باز بودن  کامل </a:t>
            </a:r>
            <a:r>
              <a:rPr lang="en-US" sz="3200" dirty="0" smtClean="0"/>
              <a:t>air register </a:t>
            </a:r>
            <a:r>
              <a:rPr lang="fa-IR" sz="3200" dirty="0" smtClean="0"/>
              <a:t> و دمپر ها دودکش مطمین شوید و همچنین آزادانه  باز و بسته شدن آنرا نیز چک کنید. هوا هم  براي تميز كاري و هم براي احتراق لازم است ، فن مشعل ها يا كوره هايي كه با فن هاي جريان هوا كار مي كنند نبايد هيچ وقت خاموش شوند يا تحت شرايط جريان هواي طبيعي قرار بگيرنددر یک پالایشگاه که این نکته رعایت نشد و دیگ بخار با کوران طبیعی روشن شد  باعث انفجار شدیدی شده است. خطر زمانی بوجود می آید که مکش نرمال برای پرژ وجود ندارد</a:t>
            </a:r>
            <a:endParaRPr lang="en-US" sz="3200" dirty="0" smtClean="0"/>
          </a:p>
          <a:p>
            <a:pPr marL="514350" indent="-514350" algn="r" rtl="1">
              <a:lnSpc>
                <a:spcPct val="170000"/>
              </a:lnSpc>
            </a:pPr>
            <a:r>
              <a:rPr lang="en-US" sz="3200" dirty="0" smtClean="0"/>
              <a:t> </a:t>
            </a:r>
            <a:r>
              <a:rPr lang="fa-IR" sz="3200" dirty="0" smtClean="0"/>
              <a:t>پس از اينكه محفظه آتش بسته شد ،سريع فن ها را روشن كنيد و هوا را به محفظه آتش ببريد. فن ها را تحت ميزان هواي معين و براي زمان معين به كار بياندازيد تا محفظه آتش كاملا تميز شود.</a:t>
            </a:r>
            <a:endParaRPr lang="en-US" sz="3200" dirty="0" smtClean="0"/>
          </a:p>
          <a:p>
            <a:pPr marL="514350" indent="-514350" algn="r" rtl="1">
              <a:lnSpc>
                <a:spcPct val="170000"/>
              </a:lnSpc>
            </a:pPr>
            <a:endParaRPr lang="en-US" sz="3200" dirty="0" smtClean="0"/>
          </a:p>
          <a:p>
            <a:pPr marL="514350" indent="-514350" algn="r" rtl="1">
              <a:lnSpc>
                <a:spcPct val="170000"/>
              </a:lnSpc>
            </a:pP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rmAutofit fontScale="62500" lnSpcReduction="20000"/>
          </a:bodyPr>
          <a:lstStyle/>
          <a:p>
            <a:pPr marL="514350" indent="-514350" algn="r" rtl="1">
              <a:lnSpc>
                <a:spcPct val="170000"/>
              </a:lnSpc>
            </a:pPr>
            <a:r>
              <a:rPr lang="en-US" sz="2800" dirty="0" smtClean="0"/>
              <a:t> </a:t>
            </a:r>
            <a:r>
              <a:rPr lang="fa-IR" sz="2800" dirty="0" smtClean="0"/>
              <a:t>در آغاز اين مرحله همه محل هاي عبوري پيلوت و سوخت و گاز زائد بايد بسته باشند</a:t>
            </a:r>
            <a:endParaRPr lang="en-US" sz="2800" dirty="0" smtClean="0"/>
          </a:p>
          <a:p>
            <a:pPr marL="834390" lvl="1" indent="-514350" algn="r" rtl="1">
              <a:lnSpc>
                <a:spcPct val="170000"/>
              </a:lnSpc>
              <a:buNone/>
            </a:pPr>
            <a:r>
              <a:rPr lang="fa-IR" sz="2500" dirty="0" smtClean="0"/>
              <a:t> پس از اينكه کوره  تست شد، خطوط سوخت هر يك از مشعل ها بايد توسط نيتروژن تميز شوند. ولی نباید اجازه داد که محتوایات خط وارد کوره شود.برای چک هرگونه نشتی با استفاده از پرژبه وسیله نیتروژن سیستم سوخت رسانی  اعم از </a:t>
            </a:r>
            <a:r>
              <a:rPr lang="en-US" sz="2500" dirty="0" smtClean="0"/>
              <a:t>safety shut off vale</a:t>
            </a:r>
            <a:r>
              <a:rPr lang="fa-IR" sz="2500" dirty="0" smtClean="0"/>
              <a:t> </a:t>
            </a:r>
            <a:r>
              <a:rPr lang="en-US" sz="2500" dirty="0" smtClean="0"/>
              <a:t>interlock vale </a:t>
            </a:r>
            <a:r>
              <a:rPr lang="fa-IR" sz="2500" dirty="0" smtClean="0"/>
              <a:t>  را با فشار 2.5 بار مورد تست قرار دهید.</a:t>
            </a:r>
            <a:r>
              <a:rPr lang="fa-IR" sz="2800" dirty="0" smtClean="0"/>
              <a:t> فشار را کاهش دهید وتنها </a:t>
            </a:r>
            <a:r>
              <a:rPr lang="en-US" sz="2800" dirty="0" smtClean="0"/>
              <a:t>blind </a:t>
            </a:r>
            <a:r>
              <a:rPr lang="fa-IR" sz="2800" dirty="0" smtClean="0"/>
              <a:t> بلاند ها ی روی سوخت گاز پیلوت را بردارید. و دوباره فشار پرژ را بالا ببرید تا مسیر تماما پرژ شود  و مطمین شوید که نشتی در فلنج ها و مسیر وجود ندارد. در آخر فشار را تا حدود .0.2 بار کاهش دید . توجه داشته باشید که نباید </a:t>
            </a:r>
            <a:r>
              <a:rPr lang="en-US" sz="2800" dirty="0" smtClean="0"/>
              <a:t>blind</a:t>
            </a:r>
            <a:r>
              <a:rPr lang="fa-IR" sz="2800" dirty="0" smtClean="0"/>
              <a:t> سوخت اصلی و یا سیستم سوخت گاز های زاید در این مرحله  را بردارید.</a:t>
            </a:r>
          </a:p>
          <a:p>
            <a:pPr algn="r" rtl="1"/>
            <a:endParaRPr lang="fa-IR" sz="2800" dirty="0" smtClean="0"/>
          </a:p>
          <a:p>
            <a:pPr algn="r" rtl="1"/>
            <a:r>
              <a:rPr lang="fa-IR" sz="2800" dirty="0" smtClean="0"/>
              <a:t>از مخزن آب گیری بازرسی کنید و در صورت مایع در آب نمای آن جود دارد شیر درین را به مقدار کم باز کنید تا مایع تخلیه گردد</a:t>
            </a:r>
            <a:endParaRPr lang="en-US" sz="2800" b="1" dirty="0" smtClean="0"/>
          </a:p>
          <a:p>
            <a:pPr algn="r" rtl="1"/>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rmAutofit fontScale="47500" lnSpcReduction="20000"/>
          </a:bodyPr>
          <a:lstStyle/>
          <a:p>
            <a:pPr lvl="0" algn="r" rtl="1">
              <a:lnSpc>
                <a:spcPct val="170000"/>
              </a:lnSpc>
            </a:pPr>
            <a:r>
              <a:rPr lang="fa-IR" dirty="0" smtClean="0"/>
              <a:t>برقراری جريان پرژ به کوره: اولين قدم در ايجاد  حداقل جريان فراهم آوردن يك جريان ايمن از طريق لوله هاي کوره است. در این زمان توجه به تجهیزات ابزار دقیق خیلی مهم است برای مثال خطوط ارتباطی با آب حاصل از </a:t>
            </a:r>
            <a:r>
              <a:rPr lang="en-US" dirty="0" smtClean="0"/>
              <a:t>steam out </a:t>
            </a:r>
            <a:r>
              <a:rPr lang="fa-IR" dirty="0" smtClean="0"/>
              <a:t> پر نشده اند  هميشه فرض كنيد كه سوخت ناخواسته در محفظه آتش وجود دارد و کوره را كاملا از اين سوخت پاك كنيد.دمپر استك را كاملا باز كنيد و ريجسترهاي هواي مشعل را به حالت هاي قبلي برگردانيد، دستورالعمل پرژ هر کوره منفاوت است  (برای مثال کوره با مکش طبیعی با کوره با فن ) کوره با مکش طبيعي معمولا با بخار 15 دقيقه يا تازمانی كه دود سفيدي روي استك ديده شود به طور نرمال تميز شده اند. </a:t>
            </a:r>
            <a:endParaRPr lang="en-US" dirty="0" smtClean="0"/>
          </a:p>
          <a:p>
            <a:pPr algn="r" rtl="1">
              <a:lnSpc>
                <a:spcPct val="170000"/>
              </a:lnSpc>
            </a:pPr>
            <a:r>
              <a:rPr lang="fa-IR" dirty="0" smtClean="0"/>
              <a:t>براي گرم كردن هوا در محفظه آتش به طريق زير عمل مي كنيم:</a:t>
            </a:r>
            <a:endParaRPr lang="en-US" dirty="0" smtClean="0"/>
          </a:p>
          <a:p>
            <a:pPr lvl="0" algn="r" rtl="1">
              <a:lnSpc>
                <a:spcPct val="170000"/>
              </a:lnSpc>
            </a:pPr>
            <a:r>
              <a:rPr lang="fa-IR" dirty="0" smtClean="0"/>
              <a:t>اگر كوره دارای  مشعل هاي تركيبي است تقنگ سوخت مایع  را به سوي موقعيت آتش هدايت كنيد و شير بخار کاملا باز کنید.شير سوخت را باز نكنيد.</a:t>
            </a:r>
            <a:endParaRPr lang="en-US" dirty="0" smtClean="0"/>
          </a:p>
          <a:p>
            <a:pPr lvl="0" algn="r" rtl="1">
              <a:lnSpc>
                <a:spcPct val="170000"/>
              </a:lnSpc>
            </a:pPr>
            <a:r>
              <a:rPr lang="fa-IR" dirty="0" smtClean="0"/>
              <a:t>اگر كوره فقط مشعل هاي گازي دارد از نيزه  بخار  در سوراخ هاي مشعل قرار قرار دهید.</a:t>
            </a:r>
          </a:p>
          <a:p>
            <a:pPr lvl="0" algn="r" rtl="1">
              <a:lnSpc>
                <a:spcPct val="170000"/>
              </a:lnSpc>
            </a:pPr>
            <a:r>
              <a:rPr lang="fa-IR" dirty="0" smtClean="0"/>
              <a:t>بر طبق دستورالعمل تا رسیدن به مکش طبیعی در داخل اتاق احتراق و اطمینان از اینکه مخلوط قابل اشتعالی وجود ندارد،  پرژ با بخار را ادامه دهید</a:t>
            </a:r>
            <a:endParaRPr lang="en-US" dirty="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rmAutofit fontScale="62500" lnSpcReduction="20000"/>
          </a:bodyPr>
          <a:lstStyle/>
          <a:p>
            <a:pPr algn="r" rtl="1">
              <a:lnSpc>
                <a:spcPct val="170000"/>
              </a:lnSpc>
            </a:pPr>
            <a:r>
              <a:rPr lang="fa-IR" dirty="0" smtClean="0"/>
              <a:t>برای کوره ها با مکش بوسیله فن، پرژ اتاقک احتراق بوسیله فن انجام میگردد. میزان هوای پرژ شده باید طبق دستورالعمل واحد باشد اما حداقل میزان پرژباید به گونه ای باشد که حداقل 5 بار هوای داخل اتاق احتراق تعویض گردد. باید در زمان پرژ کردن کاملا مطمین شوید که دمپر های دودکش باز هستند زیرا حوادث زیادی تنها به این خاطر اتفاق افتاده است که اپراتور نمي دانستند كه هواي آزاد از طريق کوره ها باید جابه جا شود و فكر مي كردند همه چيز بعد از به راه اندازي فن ها براي يك مدت معين  </a:t>
            </a:r>
            <a:r>
              <a:rPr lang="en-US" dirty="0" smtClean="0"/>
              <a:t>ok </a:t>
            </a:r>
            <a:r>
              <a:rPr lang="fa-IR" dirty="0" smtClean="0"/>
              <a:t>می شود .</a:t>
            </a:r>
          </a:p>
          <a:p>
            <a:pPr lvl="0" algn="r" rtl="1">
              <a:lnSpc>
                <a:spcPct val="170000"/>
              </a:lnSpc>
            </a:pPr>
            <a:r>
              <a:rPr lang="fa-IR" dirty="0" smtClean="0"/>
              <a:t>زمانی که برای روشن نمودن اولین مشعل آماده بودید مطمین شوید که تنها افراد مورد نیاز (کمی) در اطراف کوره حضور دارند، و بعد جريان هواي</a:t>
            </a:r>
            <a:r>
              <a:rPr lang="en-US" dirty="0" smtClean="0"/>
              <a:t>air register </a:t>
            </a:r>
            <a:r>
              <a:rPr lang="fa-IR" dirty="0" smtClean="0"/>
              <a:t>  داخل مشعل و جريان هوا </a:t>
            </a:r>
            <a:r>
              <a:rPr lang="en-US" dirty="0" smtClean="0"/>
              <a:t>total air </a:t>
            </a:r>
            <a:r>
              <a:rPr lang="fa-IR" dirty="0" smtClean="0"/>
              <a:t>را بر اساس دستور العمل ها واحد تنظيم كنيد، طوري كه شعله يكنواخت ايجاد شود.( توجه داشته باشید که بدون نقاب و یا بدون عینک نباید اقدام به روشن کردن کوره کنید.</a:t>
            </a:r>
            <a:endParaRPr lang="en-US" dirty="0" smtClean="0"/>
          </a:p>
          <a:p>
            <a:pPr algn="r" rtl="1">
              <a:lnSpc>
                <a:spcPct val="170000"/>
              </a:lnSpc>
            </a:pPr>
            <a:endParaRPr lang="en-US" dirty="0" smtClean="0"/>
          </a:p>
          <a:p>
            <a:pPr algn="r" rtl="1">
              <a:lnSpc>
                <a:spcPct val="170000"/>
              </a:lnSpc>
            </a:pPr>
            <a:endParaRPr 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rmAutofit fontScale="55000" lnSpcReduction="20000"/>
          </a:bodyPr>
          <a:lstStyle/>
          <a:p>
            <a:pPr algn="r" rtl="1">
              <a:lnSpc>
                <a:spcPct val="170000"/>
              </a:lnSpc>
            </a:pPr>
            <a:r>
              <a:rPr lang="fa-IR" b="1" dirty="0" smtClean="0"/>
              <a:t>تست گاز</a:t>
            </a:r>
            <a:r>
              <a:rPr lang="fa-IR" dirty="0" smtClean="0"/>
              <a:t>: پرژ گاز و تست گاز در مراحل مختلقی باید انجام گردد، به جهت تائيد اينكه هيچ ماده قابل اشتعالي قبل از آغاز مرحله روشن كردن وجود ندارد.</a:t>
            </a:r>
            <a:endParaRPr lang="en-US" dirty="0" smtClean="0"/>
          </a:p>
          <a:p>
            <a:pPr lvl="2" algn="r" rtl="1">
              <a:lnSpc>
                <a:spcPct val="170000"/>
              </a:lnSpc>
              <a:tabLst>
                <a:tab pos="4848225" algn="l"/>
              </a:tabLst>
            </a:pPr>
            <a:r>
              <a:rPr lang="fa-IR" dirty="0" smtClean="0"/>
              <a:t>بازرسی دریچه ها</a:t>
            </a:r>
            <a:endParaRPr lang="en-US" dirty="0" smtClean="0"/>
          </a:p>
          <a:p>
            <a:pPr lvl="2" algn="r" rtl="1">
              <a:lnSpc>
                <a:spcPct val="170000"/>
              </a:lnSpc>
              <a:tabLst>
                <a:tab pos="4848225" algn="l"/>
              </a:tabLst>
            </a:pPr>
            <a:r>
              <a:rPr lang="fa-IR" dirty="0" smtClean="0"/>
              <a:t>قسمت جابجایی</a:t>
            </a:r>
          </a:p>
          <a:p>
            <a:pPr lvl="2" algn="r" rtl="1">
              <a:lnSpc>
                <a:spcPct val="170000"/>
              </a:lnSpc>
              <a:tabLst>
                <a:tab pos="4848225" algn="l"/>
              </a:tabLst>
            </a:pPr>
            <a:r>
              <a:rPr lang="fa-IR" dirty="0" smtClean="0"/>
              <a:t>مسیرسوخت گازی</a:t>
            </a:r>
            <a:endParaRPr lang="en-US" dirty="0" smtClean="0"/>
          </a:p>
          <a:p>
            <a:pPr lvl="2" algn="r" rtl="1">
              <a:lnSpc>
                <a:spcPct val="170000"/>
              </a:lnSpc>
              <a:tabLst>
                <a:tab pos="4848225" algn="l"/>
              </a:tabLst>
            </a:pPr>
            <a:r>
              <a:rPr lang="fa-IR" dirty="0" smtClean="0"/>
              <a:t> فضا بالاي مشعل  </a:t>
            </a:r>
            <a:endParaRPr lang="en-US" dirty="0" smtClean="0"/>
          </a:p>
          <a:p>
            <a:pPr algn="r" rtl="1">
              <a:lnSpc>
                <a:spcPct val="170000"/>
              </a:lnSpc>
            </a:pPr>
            <a:r>
              <a:rPr lang="fa-IR" dirty="0" smtClean="0"/>
              <a:t>اين امر ممكن است مدتي به طول بي انجامد  باید توجه خاصي به قسمت جابجایی و سيستم هاي گازي شود. همان طور كه تجربه نشان مي دهد گاز هاي قابل اشتعال مي توانند درنتیجه انجام نامناسب عمل پرژ در این قسمت ها جمع شوند. </a:t>
            </a:r>
          </a:p>
          <a:p>
            <a:pPr algn="r" rtl="1">
              <a:lnSpc>
                <a:spcPct val="170000"/>
              </a:lnSpc>
            </a:pPr>
            <a:r>
              <a:rPr lang="fa-IR" dirty="0" smtClean="0"/>
              <a:t>تست گاز نیز در فضاي بالاي مشعل هاباید انجام شود تا هر گونه نشت از سيستم گاز پيلوت مشخص گردد .</a:t>
            </a:r>
            <a:endParaRPr lang="en-US" dirty="0" smtClean="0"/>
          </a:p>
          <a:p>
            <a:pPr algn="r" rtl="1">
              <a:lnSpc>
                <a:spcPct val="170000"/>
              </a:lnSpc>
            </a:pP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rmAutofit/>
          </a:bodyPr>
          <a:lstStyle/>
          <a:p>
            <a:pPr algn="r" rtl="1">
              <a:lnSpc>
                <a:spcPct val="170000"/>
              </a:lnSpc>
            </a:pPr>
            <a:r>
              <a:rPr lang="fa-IR" sz="2000" dirty="0" smtClean="0"/>
              <a:t>اين مرحله يك مرحله بسيار مهم است كه تائيد مي كند كه پرژبه طور موفقيت اميزي به پايان رسيده است و می توان با اطمینان منبع اشتعال را به داخل کوره وارد کرد( این مرحله را نباید هرگز فراموش گردد) توجه داشته باشید اگر تا 5 دقيقه بعد مشعل را روشن نكرديد بايد تست گاز را دوباره انجام دهيد</a:t>
            </a:r>
          </a:p>
          <a:p>
            <a:pPr algn="r" rtl="1">
              <a:lnSpc>
                <a:spcPct val="170000"/>
              </a:lnSpc>
            </a:pPr>
            <a:endParaRPr lang="en-US" sz="2000" dirty="0" smtClean="0"/>
          </a:p>
          <a:p>
            <a:pPr algn="r" rtl="1"/>
            <a:endParaRPr lang="en-US" sz="20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پیلوت</a:t>
            </a:r>
            <a:endParaRPr lang="en-US" dirty="0"/>
          </a:p>
        </p:txBody>
      </p:sp>
      <p:sp>
        <p:nvSpPr>
          <p:cNvPr id="3" name="Content Placeholder 2"/>
          <p:cNvSpPr>
            <a:spLocks noGrp="1"/>
          </p:cNvSpPr>
          <p:nvPr>
            <p:ph sz="quarter" idx="1"/>
          </p:nvPr>
        </p:nvSpPr>
        <p:spPr/>
        <p:txBody>
          <a:bodyPr>
            <a:normAutofit fontScale="77500" lnSpcReduction="20000"/>
          </a:bodyPr>
          <a:lstStyle/>
          <a:p>
            <a:pPr algn="r" rtl="1">
              <a:lnSpc>
                <a:spcPct val="170000"/>
              </a:lnSpc>
            </a:pPr>
            <a:r>
              <a:rPr lang="fa-IR" b="1" dirty="0" smtClean="0"/>
              <a:t>پيلوت ها</a:t>
            </a:r>
            <a:endParaRPr lang="en-US" dirty="0" smtClean="0"/>
          </a:p>
          <a:p>
            <a:pPr algn="r" rtl="1">
              <a:lnSpc>
                <a:spcPct val="170000"/>
              </a:lnSpc>
            </a:pPr>
            <a:r>
              <a:rPr lang="fa-IR" dirty="0" smtClean="0"/>
              <a:t>در كوره هايي كه مجهز به پيلوت هستند مطمئن شويد كه قبل از اينكه هر مشعلي را روشن گردد همه پيلوت ها روشن شده اند، پس از اينكه همه پيلوت ها روشن شدند چك كنيد كه با افزايش جريان هوا، نمی توانند خاموش شوند. ريجسترهاي هوا را بر اساس دستورالعمل های  داده شده باز كنيد. </a:t>
            </a:r>
            <a:endParaRPr lang="en-US" dirty="0" smtClean="0"/>
          </a:p>
          <a:p>
            <a:pPr algn="r" rtl="1">
              <a:lnSpc>
                <a:spcPct val="170000"/>
              </a:lnSpc>
            </a:pPr>
            <a:r>
              <a:rPr lang="fa-IR" dirty="0" smtClean="0"/>
              <a:t>اپراتوره نبايد مستقيم كنار و يا زير مشعل ها روشن شده قرار بگيرند، انها باید با استفاده از شیلد صورتشان را بپوشند و از دریچه های مخصوص داخل کوره را نگاه کنند.</a:t>
            </a:r>
            <a:endParaRPr lang="en-US" dirty="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rmAutofit fontScale="62500" lnSpcReduction="20000"/>
          </a:bodyPr>
          <a:lstStyle/>
          <a:p>
            <a:pPr algn="r" rtl="1">
              <a:lnSpc>
                <a:spcPct val="170000"/>
              </a:lnSpc>
            </a:pPr>
            <a:r>
              <a:rPr lang="fa-IR" dirty="0" smtClean="0"/>
              <a:t>پس از اينكه پيلوت ها خوب سوختند بايد به </a:t>
            </a:r>
            <a:r>
              <a:rPr lang="en-US" dirty="0" err="1" smtClean="0"/>
              <a:t>deblaiding</a:t>
            </a:r>
            <a:r>
              <a:rPr lang="fa-IR" dirty="0" smtClean="0"/>
              <a:t> سيستم هاي سوخت اصلي انجام گردد. هر مشعل را با باز كردن آرام  شيرسوخت گازی آن روشن كنيد.</a:t>
            </a:r>
            <a:endParaRPr lang="en-US" dirty="0" smtClean="0"/>
          </a:p>
          <a:p>
            <a:pPr algn="r" rtl="1">
              <a:lnSpc>
                <a:spcPct val="170000"/>
              </a:lnSpc>
            </a:pPr>
            <a:r>
              <a:rPr lang="fa-IR" dirty="0" smtClean="0"/>
              <a:t>گاهي اوقات  نمی توان با بار اول کوره را روشن کرد مخصوصا اگر پرژ بوسیله نیتروژن انجام شده باشد.اگر مشعل پيلوت ظرف مدت 15 ثانيه روشن نشد ورودي گاز را ببنديد و 3 دقيقه صبر كنيد و يك بار ديگر برای  روشن کردن اقدام كنيد. برای اینکه متوجه شوید تا چند مرتبه قبل از پرژ و گاز تست مجدد می توانید این کار را انجام دهید باید به دستورالعمل ها مراجعه کنید.</a:t>
            </a:r>
            <a:endParaRPr lang="en-US" dirty="0" smtClean="0"/>
          </a:p>
          <a:p>
            <a:pPr algn="r" rtl="1">
              <a:lnSpc>
                <a:spcPct val="170000"/>
              </a:lnSpc>
            </a:pPr>
            <a:r>
              <a:rPr lang="fa-IR" dirty="0" smtClean="0"/>
              <a:t>گاز پيلوت ممكن است از قسمت  بالاي شير كنترل گاز و یا یک منبع جداگانه تامین شود، این گاز ممكن است آنقدر كثيف باشد كه باعث پلاگ  شدن پیلوت شود.بنابراين پيلوت ها حداقل يك بار در هر شيفت بايد بازرسی و تمیزشده  و به طور ایمن  روشن گردند.</a:t>
            </a:r>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Autofit/>
          </a:bodyPr>
          <a:lstStyle/>
          <a:p>
            <a:pPr algn="r" rtl="1">
              <a:lnSpc>
                <a:spcPct val="170000"/>
              </a:lnSpc>
            </a:pPr>
            <a:r>
              <a:rPr lang="fa-IR" sz="1400" dirty="0" smtClean="0"/>
              <a:t>برخي كوره ها به جاي مشعل پيلوت داراي خط  کوچک  </a:t>
            </a:r>
            <a:r>
              <a:rPr lang="en-US" sz="1400" dirty="0" smtClean="0"/>
              <a:t>bypass</a:t>
            </a:r>
            <a:r>
              <a:rPr lang="fa-IR" sz="1400" dirty="0" smtClean="0"/>
              <a:t> گاز در اطراف کنترل ولو هستند</a:t>
            </a:r>
            <a:r>
              <a:rPr lang="en-US" sz="1400" dirty="0" smtClean="0"/>
              <a:t>) </a:t>
            </a:r>
            <a:r>
              <a:rPr lang="fa-IR" sz="1400" dirty="0" smtClean="0"/>
              <a:t>و بعضی اوقات برای اینکه مقدار گاز ورودی آنرا کنترل کنند از یک اروفیس استفاده می کنند.)</a:t>
            </a:r>
            <a:endParaRPr lang="en-US" sz="1400" dirty="0" smtClean="0"/>
          </a:p>
          <a:p>
            <a:pPr algn="r" rtl="1">
              <a:lnSpc>
                <a:spcPct val="170000"/>
              </a:lnSpc>
            </a:pPr>
            <a:r>
              <a:rPr lang="fa-IR" sz="1400" dirty="0" smtClean="0"/>
              <a:t>يك مزيت بزرگ مشعل هاي پيلوتي اين است كه اين مقدار جريان كم گاز</a:t>
            </a:r>
            <a:r>
              <a:rPr lang="en-US" sz="1400" dirty="0" smtClean="0"/>
              <a:t>bypass</a:t>
            </a:r>
            <a:r>
              <a:rPr lang="fa-IR" sz="1400" dirty="0" smtClean="0"/>
              <a:t> در اطراف شير كنترل مشعل گاز را برای حفظ یک  آتش کوچک را ندارد. در زمانی که یک از تیوپ ها دچار مشکل می شود این آتش کوچک به جهت نشت از تیوب ها تبدیل به یک منبع حرارتی زیادی برای دیگر تیوپ ها می شود. که درمقایسه با آن مشعل پیلوت یک آتش کوچک و کنترل شده دارد.</a:t>
            </a:r>
          </a:p>
          <a:p>
            <a:pPr algn="r" rtl="1">
              <a:lnSpc>
                <a:spcPct val="170000"/>
              </a:lnSpc>
            </a:pPr>
            <a:r>
              <a:rPr lang="fa-IR" sz="1400" dirty="0" smtClean="0"/>
              <a:t>بيشتر مشعل ها مجهز به  فندك پيلوت هستند ،اين روش بهتري براي روشن کردن مشعل است. معمولا این سیستم ها یک سیستم اتوماتیک هستند به گونه ای که  اگر در مدت زمان اندک( حدود 10 ثانیه) مشعل روشن نشد سوخت کازی مشعل پیلوت قطع می گردد.  و منبع تولید جرقه از کار می افتد.اگر منبع تولید جرقه بوسیله حرارت خراب شده باشد باید فندک را جمع شود. فندک ها باید در یک محل مناسب ثابت باشند و به صورت کنترل از راه دور روشن شوند.</a:t>
            </a:r>
          </a:p>
          <a:p>
            <a:pPr algn="r" rtl="1">
              <a:lnSpc>
                <a:spcPct val="170000"/>
              </a:lnSpc>
            </a:pPr>
            <a:r>
              <a:rPr lang="fa-IR" sz="1400" dirty="0" smtClean="0"/>
              <a:t>توجه داشته باشید که شيرهاي گاز پيلوت بايد كنارکوره و نزديك دریچه  چشمي باشند، نه زير کوره باشد. </a:t>
            </a:r>
            <a:endParaRPr lang="en-US" sz="1400" dirty="0" smtClean="0"/>
          </a:p>
          <a:p>
            <a:pPr algn="r" rtl="1">
              <a:lnSpc>
                <a:spcPct val="170000"/>
              </a:lnSpc>
            </a:pPr>
            <a:endParaRPr lang="en-US" sz="1400" dirty="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b="1" dirty="0" smtClean="0"/>
              <a:t>روشن كردن مشعل هاي گازي</a:t>
            </a:r>
            <a:endParaRPr lang="en-US" dirty="0"/>
          </a:p>
        </p:txBody>
      </p:sp>
      <p:sp>
        <p:nvSpPr>
          <p:cNvPr id="3" name="Content Placeholder 2"/>
          <p:cNvSpPr>
            <a:spLocks noGrp="1"/>
          </p:cNvSpPr>
          <p:nvPr>
            <p:ph sz="quarter" idx="1"/>
          </p:nvPr>
        </p:nvSpPr>
        <p:spPr/>
        <p:txBody>
          <a:bodyPr>
            <a:normAutofit fontScale="62500" lnSpcReduction="20000"/>
          </a:bodyPr>
          <a:lstStyle/>
          <a:p>
            <a:pPr algn="r" rtl="1">
              <a:lnSpc>
                <a:spcPct val="170000"/>
              </a:lnSpc>
            </a:pPr>
            <a:r>
              <a:rPr lang="fa-IR" sz="3200" dirty="0" smtClean="0"/>
              <a:t>حال نگاهی به قوانینن مربوط به رعایت ایمنی در روشن کردن مشعلها ی گازی می اندازیم این قوانین برای مشعلهای گازی و روشن کردن قسمت گازی مشعلهای مرکب نیز به کار می رودالبته مشعلهای مرکب باید در صورت امکان با قسمت گازی روشن گردد. </a:t>
            </a:r>
          </a:p>
          <a:p>
            <a:pPr algn="r" rtl="1">
              <a:lnSpc>
                <a:spcPct val="170000"/>
              </a:lnSpc>
            </a:pPr>
            <a:r>
              <a:rPr lang="fa-IR" sz="4200" b="1" dirty="0" smtClean="0"/>
              <a:t>قوانین مربوطه به صورت زیر است:</a:t>
            </a:r>
            <a:endParaRPr lang="en-US" sz="4200" b="1" dirty="0" smtClean="0"/>
          </a:p>
          <a:p>
            <a:pPr lvl="1" algn="r" rtl="1">
              <a:lnSpc>
                <a:spcPct val="170000"/>
              </a:lnSpc>
            </a:pPr>
            <a:r>
              <a:rPr lang="fa-IR" dirty="0" smtClean="0"/>
              <a:t>کوره را بر طبق قسمت قبل اماده کنید.</a:t>
            </a:r>
            <a:endParaRPr lang="en-US" dirty="0" smtClean="0"/>
          </a:p>
          <a:p>
            <a:pPr lvl="1" algn="r" rtl="1">
              <a:lnSpc>
                <a:spcPct val="170000"/>
              </a:lnSpc>
            </a:pPr>
            <a:r>
              <a:rPr lang="fa-IR" dirty="0" smtClean="0"/>
              <a:t>جریان بخاررا به  مشعل ترکیبی(نفت و گاز) قطع کنید.قسمت نفت سوزسوخت را به عقب بکشید (شکل 45) در کوره هایی که دارای یک مشعل هستند قبل از قطع بخار مطمین شوید که کوره به منظور ایجاد مکش کافی(کوران) گرم شده است</a:t>
            </a:r>
            <a:endParaRPr lang="en-US" dirty="0" smtClean="0"/>
          </a:p>
          <a:p>
            <a:pPr lvl="1" algn="r" rtl="1">
              <a:lnSpc>
                <a:spcPct val="170000"/>
              </a:lnSpc>
            </a:pPr>
            <a:r>
              <a:rPr lang="fa-IR" dirty="0" smtClean="0"/>
              <a:t>اگر قسمت نفت سوز ثابت است باید به منطور خنک نگه داشتن قسمت نفت سوز بخار باز بماند. </a:t>
            </a:r>
          </a:p>
          <a:p>
            <a:pPr lvl="1" algn="r" rtl="1">
              <a:lnSpc>
                <a:spcPct val="170000"/>
              </a:lnSpc>
            </a:pPr>
            <a:endParaRPr lang="en-US" dirty="0" smtClean="0"/>
          </a:p>
          <a:p>
            <a:pPr algn="r" rtl="1">
              <a:lnSpc>
                <a:spcPct val="170000"/>
              </a:lnSpc>
            </a:pPr>
            <a:endParaRPr lang="en-US" sz="3200" dirty="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a:bodyPr>
          <a:lstStyle/>
          <a:p>
            <a:pPr lvl="1" algn="r" rtl="1">
              <a:lnSpc>
                <a:spcPct val="150000"/>
              </a:lnSpc>
            </a:pPr>
            <a:r>
              <a:rPr lang="fa-IR" sz="2000" dirty="0" smtClean="0"/>
              <a:t>زمانی که مشعل پیلوت روشن شد شیر اصلی سوخت و </a:t>
            </a:r>
            <a:r>
              <a:rPr lang="en-US" sz="2000" dirty="0" smtClean="0"/>
              <a:t>block valve </a:t>
            </a:r>
            <a:r>
              <a:rPr lang="fa-IR" sz="2000" dirty="0" smtClean="0"/>
              <a:t> اصلی سوخت گاز را باز کنید اگر تست فشار2.5 بار بروی سیستم سوخت انجام گرفته باشد حال می توانید سیستم سوخت مشعل هارا </a:t>
            </a:r>
            <a:r>
              <a:rPr lang="en-US" sz="2000" dirty="0" err="1" smtClean="0"/>
              <a:t>deblind</a:t>
            </a:r>
            <a:r>
              <a:rPr lang="en-US" sz="2000" dirty="0" smtClean="0"/>
              <a:t> </a:t>
            </a:r>
            <a:r>
              <a:rPr lang="fa-IR" sz="2000" dirty="0" smtClean="0"/>
              <a:t> کنید ومخزن آب گیری را بازرسی کنید واگر مایعی در آن وجود دارد تخلیه کنید.  </a:t>
            </a:r>
          </a:p>
          <a:p>
            <a:pPr lvl="1" algn="r" rtl="1">
              <a:lnSpc>
                <a:spcPct val="150000"/>
              </a:lnSpc>
            </a:pPr>
            <a:r>
              <a:rPr lang="fa-IR" sz="2000" dirty="0" smtClean="0"/>
              <a:t>مجددا کوران سنج را بازرسی کنید  تا از وجود مکش مناسب ( کوران ) اطمینان حاصل کنید </a:t>
            </a:r>
          </a:p>
          <a:p>
            <a:pPr lvl="1" algn="r" rtl="1">
              <a:lnSpc>
                <a:spcPct val="150000"/>
              </a:lnSpc>
            </a:pPr>
            <a:r>
              <a:rPr lang="fa-IR" sz="2000" dirty="0" smtClean="0"/>
              <a:t>دریچه هوای اولیه(</a:t>
            </a:r>
            <a:r>
              <a:rPr lang="en-US" sz="2000" dirty="0" smtClean="0"/>
              <a:t>primary air register </a:t>
            </a:r>
            <a:r>
              <a:rPr lang="fa-IR" sz="2000" dirty="0" smtClean="0"/>
              <a:t>)  را به منظور جلوگیری از پدیده پس زدن شعله(</a:t>
            </a:r>
            <a:r>
              <a:rPr lang="en-US" sz="2000" dirty="0" smtClean="0"/>
              <a:t>FLASH BACK</a:t>
            </a:r>
            <a:r>
              <a:rPr lang="fa-IR" sz="2000" dirty="0" smtClean="0"/>
              <a:t>) در زمان روشن مشعل ببندید.</a:t>
            </a:r>
          </a:p>
          <a:p>
            <a:pPr lvl="1" algn="r" rtl="1">
              <a:lnSpc>
                <a:spcPct val="150000"/>
              </a:lnSpc>
            </a:pPr>
            <a:endParaRPr lang="fa-IR" sz="2000" dirty="0" smtClean="0"/>
          </a:p>
          <a:p>
            <a:pPr lvl="1" algn="r" rtl="1">
              <a:lnSpc>
                <a:spcPct val="150000"/>
              </a:lnSpc>
            </a:pPr>
            <a:endParaRPr lang="en-US" sz="2000" dirty="0" smtClean="0"/>
          </a:p>
          <a:p>
            <a:pPr algn="r" rtl="1">
              <a:lnSpc>
                <a:spcPct val="150000"/>
              </a:lnSpc>
            </a:pPr>
            <a:endParaRPr lang="en-US" sz="20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rmAutofit fontScale="62500" lnSpcReduction="20000"/>
          </a:bodyPr>
          <a:lstStyle/>
          <a:p>
            <a:pPr lvl="0" algn="r" rtl="1">
              <a:lnSpc>
                <a:spcPct val="170000"/>
              </a:lnSpc>
            </a:pPr>
            <a:endParaRPr lang="en-US" sz="2800" dirty="0" smtClean="0"/>
          </a:p>
          <a:p>
            <a:pPr lvl="0" algn="r" rtl="1">
              <a:lnSpc>
                <a:spcPct val="170000"/>
              </a:lnSpc>
            </a:pPr>
            <a:r>
              <a:rPr lang="fa-IR" sz="2800" dirty="0" smtClean="0"/>
              <a:t>اینگونه مشعل ها مجهز به فندک نیستند و بوسیله یک مشعل دستی (</a:t>
            </a:r>
            <a:r>
              <a:rPr lang="en-US" sz="2800" dirty="0" smtClean="0"/>
              <a:t>torch</a:t>
            </a:r>
            <a:r>
              <a:rPr lang="fa-IR" sz="2800" dirty="0" smtClean="0"/>
              <a:t>) که سلندر کوچکی به آن متصل است روشن می شوند.البته این نوع مشعل های دستی خیلی ایمن تر از مشعل های دستی قدیمی هستند که برای روشن کردن محفظه های احتراق فشار مثبت مورد استفاده قرار می گرفتند. </a:t>
            </a:r>
          </a:p>
          <a:p>
            <a:pPr lvl="0" algn="r" rtl="1">
              <a:lnSpc>
                <a:spcPct val="170000"/>
              </a:lnSpc>
            </a:pPr>
            <a:r>
              <a:rPr lang="fa-IR" sz="2800" dirty="0" smtClean="0"/>
              <a:t>توجه  داشته باشید که یک باد قوی میزان مکش را در مشعلهای بالایی افزایش داده ، لذا بهتر است که ابتدا این مشعلها روشن گردد. بعد از روشن کردن شعله دستی در یک طرف مشعل ایستاده و با گرفتن شعله در جلوی هواکش مشعلی که باید روشن گردد مکش را چک کنید. مکش،شعله را از مشعل به داخل محفظه احتراق خواهد کشید ، اگر محفظه احتراق شامل گاز های تجمع یافته باشد در اثر جرقه زدن این گاز ها شعله به بیرون از هواکش پرتاب می شود و می تواند هرکسی را که در جلوی هواکش ایستاده است را به شدت بسوزاند </a:t>
            </a:r>
            <a:endParaRPr lang="en-US" sz="2800" dirty="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fontScale="55000" lnSpcReduction="20000"/>
          </a:bodyPr>
          <a:lstStyle/>
          <a:p>
            <a:pPr lvl="0" algn="r" rtl="1">
              <a:lnSpc>
                <a:spcPct val="170000"/>
              </a:lnSpc>
            </a:pPr>
            <a:r>
              <a:rPr lang="fa-IR" sz="3200" dirty="0" smtClean="0"/>
              <a:t>در صورت نیاز جریان بخار به سایر مشعلها را کاهش داده بطوری که شعله مشعلی که می خواهید روشن کنید به اسانی دیده شود. سپس به میزان کمی شیر کنترل گاز را بطور دستی کمی باز کنید. و با روشن کردن مشعل های گازی دیگر شیر کنترل را به همان میزان بیشتر باز کنید تا فشار کافی برای روشن نگه داشتن مشعل ها داشته باشید.</a:t>
            </a:r>
          </a:p>
          <a:p>
            <a:pPr algn="r" rtl="1">
              <a:lnSpc>
                <a:spcPct val="170000"/>
              </a:lnSpc>
            </a:pPr>
            <a:r>
              <a:rPr lang="fa-IR" sz="3200" dirty="0" smtClean="0"/>
              <a:t>در یک طرف ایستاده و مشعل دستی را از طریق مجرای ورودی وارد نموده و به اهستگی شیر گاز مشعل را باز کنید اگر از نیتروژن یا گاز خنثی دیگری برای تخلیه سیستم استفاده شده ممکن است چند ثانیه طول بکشد تا سوخت گازی به مشعل برسد. اگر مشعل در زمان مشخص شده در دستورالعمل روشن نگردید شیر گاز مشعل را قطع نموده و مشعل دستی را خارج سازید، محفظه احتراق باید قبل از روشن کردن بعدی مجددا تخلیه گردد با چک کردن مطمین شوید نقصی که موجب روشن نشدن مشعل گردیده  در اثر خیلی زیاد بودن هوای ورودی یا گرفتن مشعل دستی و محل اشتباه نباشد.</a:t>
            </a:r>
            <a:endParaRPr lang="en-US" sz="3200" dirty="0" smtClean="0"/>
          </a:p>
          <a:p>
            <a:pPr lvl="0" algn="r" rtl="1">
              <a:lnSpc>
                <a:spcPct val="170000"/>
              </a:lnSpc>
            </a:pPr>
            <a:endParaRPr lang="en-US" sz="3200" dirty="0" smtClean="0"/>
          </a:p>
          <a:p>
            <a:pPr algn="r" rtl="1">
              <a:lnSpc>
                <a:spcPct val="170000"/>
              </a:lnSpc>
            </a:pPr>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rmAutofit fontScale="62500" lnSpcReduction="20000"/>
          </a:bodyPr>
          <a:lstStyle/>
          <a:p>
            <a:pPr lvl="0" algn="r" rtl="1">
              <a:lnSpc>
                <a:spcPct val="170000"/>
              </a:lnSpc>
            </a:pPr>
            <a:r>
              <a:rPr lang="fa-IR" sz="3200" dirty="0" smtClean="0"/>
              <a:t>وقتی مشعل روشن شد دریچه های هوای اولیه را باز نموده تا شعله زرد رنگ به رنگ ابی تبدیل گردد. توجه داشته باشید که با زیاد باز کردن دریچه هوا شعله را خاموش نسازید . مشعل دستی(</a:t>
            </a:r>
            <a:r>
              <a:rPr lang="en-US" sz="3200" dirty="0" smtClean="0"/>
              <a:t>torch</a:t>
            </a:r>
            <a:r>
              <a:rPr lang="fa-IR" sz="3200" dirty="0" smtClean="0"/>
              <a:t>)  روشن را برای مدتی در جای خود قرار دهید تا شعله مشعل به صورت پایدار و ثابت شود</a:t>
            </a:r>
            <a:endParaRPr lang="en-US" sz="3200" dirty="0" smtClean="0"/>
          </a:p>
          <a:p>
            <a:pPr lvl="0" algn="r" rtl="1">
              <a:lnSpc>
                <a:spcPct val="170000"/>
              </a:lnSpc>
            </a:pPr>
            <a:r>
              <a:rPr lang="fa-IR" sz="3200" dirty="0" smtClean="0"/>
              <a:t>هر کدام از مشعلهای کوره را طبق روشی که برای اولین مشعل استفاده گردید روشن سازید . هرگز یک مشعل را بوسیله  سایر مشعلها روشن نسازید چون این کار می تواند موجب انفجار گردد. شیر کنترل رابه منظور ثابت نگه داشتن شعله به میزان لازم باز کنید.</a:t>
            </a:r>
            <a:endParaRPr lang="en-US" sz="3200" dirty="0" smtClean="0"/>
          </a:p>
          <a:p>
            <a:pPr algn="r" rtl="1">
              <a:lnSpc>
                <a:spcPct val="170000"/>
              </a:lnSpc>
            </a:pPr>
            <a:r>
              <a:rPr lang="fa-IR" sz="3200" dirty="0" smtClean="0"/>
              <a:t>همانطور که قبلا ذکر گردید همه قوانین بالا می تواند برای روشن کردن پیلوت های گازی نیز استفاده می شود. </a:t>
            </a:r>
            <a:endParaRPr lang="en-US" dirty="0" smtClean="0"/>
          </a:p>
          <a:p>
            <a:pPr algn="r" rtl="1">
              <a:lnSpc>
                <a:spcPct val="170000"/>
              </a:lnSpc>
            </a:pP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fontScale="55000" lnSpcReduction="20000"/>
          </a:bodyPr>
          <a:lstStyle/>
          <a:p>
            <a:pPr algn="r" rtl="1">
              <a:lnSpc>
                <a:spcPct val="170000"/>
              </a:lnSpc>
              <a:buNone/>
            </a:pPr>
            <a:r>
              <a:rPr lang="fa-IR" sz="2800" b="1" dirty="0" smtClean="0"/>
              <a:t>بعد از روشن کردن کوره ها  احتیاط های زیر را باید برای تنظیم شعله و مناسب  بکار گرفت</a:t>
            </a:r>
            <a:endParaRPr lang="en-US" sz="2800" b="1" dirty="0" smtClean="0"/>
          </a:p>
          <a:p>
            <a:pPr marL="834390" lvl="1" indent="-514350" algn="r" rtl="1">
              <a:lnSpc>
                <a:spcPct val="170000"/>
              </a:lnSpc>
              <a:buFont typeface="+mj-lt"/>
              <a:buAutoNum type="arabicPeriod"/>
            </a:pPr>
            <a:r>
              <a:rPr lang="fa-IR" sz="2500" dirty="0" smtClean="0"/>
              <a:t>شعله را مکرر مورد بازرسی قرار دهید . یک مشعل روشن شده در محفظه احتراق سرد ممکن است مجددا خاموش گردد. هوا را وقتی که شدت ایجاد اتش افزایش می یابد تنظیم کنید.</a:t>
            </a:r>
            <a:endParaRPr lang="en-US" sz="2500" dirty="0" smtClean="0"/>
          </a:p>
          <a:p>
            <a:pPr marL="834390" lvl="1" indent="-514350" algn="r" rtl="1">
              <a:lnSpc>
                <a:spcPct val="170000"/>
              </a:lnSpc>
              <a:buFont typeface="+mj-lt"/>
              <a:buAutoNum type="arabicPeriod"/>
            </a:pPr>
            <a:r>
              <a:rPr lang="fa-IR" sz="2500" dirty="0" smtClean="0"/>
              <a:t>در صورتیکه اولین مشعل قبل از روشن کردن سایر مشعلها خاموش گردیده یا اگر همه مشعل ها خاموش شد شیر گاز را بلافاصله قطع و تخلیه کامل کوره را انجام دهید و روشن کردن را دوباره تکرار کنید</a:t>
            </a:r>
            <a:endParaRPr lang="en-US" sz="2500" dirty="0" smtClean="0"/>
          </a:p>
          <a:p>
            <a:pPr marL="834390" lvl="1" indent="-514350" algn="r" rtl="1">
              <a:lnSpc>
                <a:spcPct val="170000"/>
              </a:lnSpc>
              <a:buFont typeface="+mj-lt"/>
              <a:buAutoNum type="arabicPeriod"/>
            </a:pPr>
            <a:r>
              <a:rPr lang="fa-IR" sz="2500" dirty="0" smtClean="0"/>
              <a:t>اگ یک مشعل در حالی که سایر مشعل ها روشن مانده بود خاموش گردید گاز مربوط به ان مشعل را به مدت 5 دقیق قطع و سپس انرا توسط یک مشعل دستی مجددا روشن سازید.</a:t>
            </a:r>
            <a:endParaRPr lang="en-US" sz="2500" dirty="0" smtClean="0"/>
          </a:p>
          <a:p>
            <a:pPr marL="834390" lvl="1" indent="-514350" algn="r" rtl="1">
              <a:lnSpc>
                <a:spcPct val="170000"/>
              </a:lnSpc>
              <a:buFont typeface="+mj-lt"/>
              <a:buAutoNum type="arabicPeriod"/>
            </a:pPr>
            <a:r>
              <a:rPr lang="fa-IR" sz="2500" dirty="0" smtClean="0"/>
              <a:t>هرگز اجازه ندهید یک مشعل توسط مشعلهای مجاور یا شبکه آجری داغ روشن گردد زیرا سوخت سوزانده نشده ممکن است تجمع یافته و انفجار حاصل شود.</a:t>
            </a:r>
            <a:endParaRPr lang="en-US" sz="2500" dirty="0" smtClean="0"/>
          </a:p>
          <a:p>
            <a:pPr marL="834390" lvl="1" indent="-514350" algn="r" rtl="1">
              <a:lnSpc>
                <a:spcPct val="170000"/>
              </a:lnSpc>
              <a:buFont typeface="+mj-lt"/>
              <a:buAutoNum type="arabicPeriod"/>
            </a:pPr>
            <a:r>
              <a:rPr lang="fa-IR" sz="2500" dirty="0" smtClean="0"/>
              <a:t>از تماس شعله با کویل جلوگیری کنید در صورت چنین اتفاقی ممکن است </a:t>
            </a:r>
            <a:r>
              <a:rPr lang="en-US" sz="2500" dirty="0" smtClean="0"/>
              <a:t>HOT SPOT</a:t>
            </a:r>
            <a:r>
              <a:rPr lang="fa-IR" sz="2500" dirty="0" smtClean="0"/>
              <a:t> روی کویلها گسترش یابد در این حالت با افزایش جریان هوا به کوره شعله ها را کوتا کنید.</a:t>
            </a:r>
          </a:p>
          <a:p>
            <a:pPr marL="834390" lvl="1" indent="-514350" algn="r" rtl="1">
              <a:lnSpc>
                <a:spcPct val="170000"/>
              </a:lnSpc>
              <a:buFont typeface="+mj-lt"/>
              <a:buAutoNum type="arabicPeriod"/>
            </a:pPr>
            <a:r>
              <a:rPr lang="fa-IR" sz="2500" dirty="0" smtClean="0"/>
              <a:t>مشعل هایی که با سوخت گازی زاید کار می کنند را تا رسیدن به شرایط نرمال راه اندازی نکنید</a:t>
            </a:r>
            <a:endParaRPr lang="en-US" sz="2500" dirty="0" smtClean="0"/>
          </a:p>
          <a:p>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b="1" dirty="0" smtClean="0"/>
              <a:t>روشن کردن مشعلهای نفتی</a:t>
            </a:r>
            <a:endParaRPr lang="en-US" dirty="0"/>
          </a:p>
        </p:txBody>
      </p:sp>
      <p:sp>
        <p:nvSpPr>
          <p:cNvPr id="3" name="Content Placeholder 2"/>
          <p:cNvSpPr>
            <a:spLocks noGrp="1"/>
          </p:cNvSpPr>
          <p:nvPr>
            <p:ph sz="quarter" idx="1"/>
          </p:nvPr>
        </p:nvSpPr>
        <p:spPr/>
        <p:txBody>
          <a:bodyPr>
            <a:normAutofit fontScale="55000" lnSpcReduction="20000"/>
          </a:bodyPr>
          <a:lstStyle/>
          <a:p>
            <a:pPr algn="r" rtl="1">
              <a:lnSpc>
                <a:spcPct val="170000"/>
              </a:lnSpc>
            </a:pPr>
            <a:r>
              <a:rPr lang="fa-IR" dirty="0" smtClean="0"/>
              <a:t>مشعلهای نفتی که دارای پیلوت گازی نیستند باید بوسیله یک مشعل دستی (</a:t>
            </a:r>
            <a:r>
              <a:rPr lang="en-US" dirty="0" smtClean="0"/>
              <a:t>torch</a:t>
            </a:r>
            <a:r>
              <a:rPr lang="fa-IR" dirty="0" smtClean="0"/>
              <a:t>) روشن گردند.اما در صورت وجود پیلوت گازی ابتدا آن را روشن کرده و سپس توسط آن مشعل نفتی را روشن سازید.اگر کوره مجهز به مشعل های ترکیبی(نفتی وگازی) می باشد بهتر است مشعل های گاز سوز را برای مدت حداقل یک ساعت  در سرویس قرار داده تا در جه حرارت محفظه احتراق به حدود </a:t>
            </a:r>
            <a:r>
              <a:rPr lang="en-US" dirty="0" smtClean="0"/>
              <a:t>500F</a:t>
            </a:r>
            <a:r>
              <a:rPr lang="fa-IR" dirty="0" smtClean="0"/>
              <a:t> برسد و در آن موقع مشعل نفتی را روشن سازید.</a:t>
            </a:r>
          </a:p>
          <a:p>
            <a:pPr algn="r" rtl="1">
              <a:lnSpc>
                <a:spcPct val="170000"/>
              </a:lnSpc>
            </a:pPr>
            <a:r>
              <a:rPr lang="fa-IR" sz="3300" b="1" dirty="0" smtClean="0"/>
              <a:t>برای روشن کردن مشعل های نفت سوز باید تمام مراحل زیر را پشت سرهم انجام دهید.</a:t>
            </a:r>
          </a:p>
          <a:p>
            <a:pPr lvl="1" algn="r" rtl="1">
              <a:lnSpc>
                <a:spcPct val="170000"/>
              </a:lnSpc>
            </a:pPr>
            <a:r>
              <a:rPr lang="fa-IR" dirty="0" smtClean="0"/>
              <a:t>اگر ازنفت( سوخت مایع) بعنوان سوخت استفاده می کنید مطمین شوید که پمپ سوخت در سرویس بوده و دما و فشار آن به دما و فشار مورد نیاز رسیده است</a:t>
            </a:r>
          </a:p>
          <a:p>
            <a:pPr lvl="1" algn="r" rtl="1">
              <a:lnSpc>
                <a:spcPct val="170000"/>
              </a:lnSpc>
            </a:pPr>
            <a:r>
              <a:rPr lang="fa-IR" dirty="0" smtClean="0"/>
              <a:t>زمانی که پیلوت روشن شد باید خط  و شیراصلی سوخت کوره  </a:t>
            </a:r>
            <a:r>
              <a:rPr lang="en-US" dirty="0" smtClean="0"/>
              <a:t>DEBLIND</a:t>
            </a:r>
            <a:r>
              <a:rPr lang="fa-IR" dirty="0" smtClean="0"/>
              <a:t> شود(قسمت 6.1 را ببینید) </a:t>
            </a:r>
          </a:p>
          <a:p>
            <a:pPr lvl="1" algn="r" rtl="1">
              <a:lnSpc>
                <a:spcPct val="170000"/>
              </a:lnSpc>
            </a:pPr>
            <a:r>
              <a:rPr lang="fa-IR" dirty="0" smtClean="0"/>
              <a:t> قسمت  نفت پاش(</a:t>
            </a:r>
            <a:r>
              <a:rPr lang="en-US" dirty="0" smtClean="0"/>
              <a:t>oil gun</a:t>
            </a:r>
            <a:r>
              <a:rPr lang="fa-IR" dirty="0" smtClean="0"/>
              <a:t>)  را به طرف جلو برده و سپس مسیر بخار و شیر اصلی  بخاررا کاملا باز کنید.توجه داشته باشید اگر قبل از جلوراندن قسمت نفت پاش بخار را باز کنید ممکن است که مشعل گاز سوز ( اگر مشعل ترکیبی است)با وزش بخار خاموش گردد.</a:t>
            </a:r>
            <a:endParaRPr lang="en-US" dirty="0"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t>روشن کردن مشعلهای نفتی</a:t>
            </a:r>
            <a:endParaRPr lang="en-US" dirty="0"/>
          </a:p>
        </p:txBody>
      </p:sp>
      <p:sp>
        <p:nvSpPr>
          <p:cNvPr id="3" name="Content Placeholder 2"/>
          <p:cNvSpPr>
            <a:spLocks noGrp="1"/>
          </p:cNvSpPr>
          <p:nvPr>
            <p:ph sz="quarter" idx="1"/>
          </p:nvPr>
        </p:nvSpPr>
        <p:spPr/>
        <p:txBody>
          <a:bodyPr>
            <a:noAutofit/>
          </a:bodyPr>
          <a:lstStyle/>
          <a:p>
            <a:pPr lvl="0" algn="r" rtl="1">
              <a:lnSpc>
                <a:spcPct val="170000"/>
              </a:lnSpc>
            </a:pPr>
            <a:r>
              <a:rPr lang="fa-IR" sz="1900" dirty="0" smtClean="0"/>
              <a:t>از بسته بودن شیر ورود سوخت به مشعل مطمین شوید سپس شیر تنظیم کننده را با چرخاندن اهرم ان در حالت موازی با خط باز کنید شیر فرعی بخار را برا ی تمیز نمودن و گرم نمودن مشعل باز کنید.</a:t>
            </a:r>
            <a:endParaRPr lang="en-US" sz="1900" dirty="0" smtClean="0"/>
          </a:p>
          <a:p>
            <a:pPr lvl="0" algn="r" rtl="1">
              <a:lnSpc>
                <a:spcPct val="170000"/>
              </a:lnSpc>
            </a:pPr>
            <a:r>
              <a:rPr lang="fa-IR" sz="1900" dirty="0" smtClean="0"/>
              <a:t>زمانی که کندانس ها  از مسیر بخار خارج شد  و بخار خشک بیرون آمد شیر فرعی بخار و شیر سوخت را ببندید.( بخار خشک قابل دیدن نیست)</a:t>
            </a:r>
            <a:endParaRPr lang="en-US" sz="1900" dirty="0" smtClean="0"/>
          </a:p>
          <a:p>
            <a:pPr lvl="0" algn="r" rtl="1">
              <a:lnSpc>
                <a:spcPct val="170000"/>
              </a:lnSpc>
            </a:pPr>
            <a:r>
              <a:rPr lang="fa-IR" sz="1900" dirty="0" smtClean="0"/>
              <a:t>زمانی که شیر اصلی </a:t>
            </a:r>
            <a:r>
              <a:rPr lang="en-US" sz="1900" dirty="0" smtClean="0"/>
              <a:t>block valve</a:t>
            </a:r>
            <a:r>
              <a:rPr lang="fa-IR" sz="1900" dirty="0" smtClean="0"/>
              <a:t> سوخت نفتی و سپس شیر </a:t>
            </a:r>
            <a:r>
              <a:rPr lang="en-US" sz="1900" dirty="0" smtClean="0"/>
              <a:t>oil cock</a:t>
            </a:r>
            <a:r>
              <a:rPr lang="fa-IR" sz="1900" dirty="0" smtClean="0"/>
              <a:t> را بتدریج باز کنیدشیر </a:t>
            </a:r>
            <a:r>
              <a:rPr lang="en-US" sz="1900" dirty="0" smtClean="0"/>
              <a:t>cock </a:t>
            </a:r>
            <a:r>
              <a:rPr lang="fa-IR" sz="1900" dirty="0" smtClean="0"/>
              <a:t> را با عمل ضربه زدن تنظیم کنید تا سوخت نفتی جریان پیدا کند و شروع به سوختن نماید. در این موقع نفت با شعله گاز و یا شعله دستی(</a:t>
            </a:r>
            <a:r>
              <a:rPr lang="en-US" sz="1900" dirty="0" smtClean="0"/>
              <a:t>torch</a:t>
            </a:r>
            <a:r>
              <a:rPr lang="fa-IR" sz="1900" dirty="0" smtClean="0"/>
              <a:t>) مشتعل می شود دقت کنید که نفت به داخل محفظه احتراق نریزد زیرا پس از بالا رفتن درجه حرارت محفظه احتراق آتش خواهد گرفت. </a:t>
            </a:r>
            <a:endParaRPr lang="en-US" sz="19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t>روشن کردن مشعلهای نفتی</a:t>
            </a:r>
            <a:endParaRPr lang="en-US" dirty="0"/>
          </a:p>
        </p:txBody>
      </p:sp>
      <p:sp>
        <p:nvSpPr>
          <p:cNvPr id="3" name="Content Placeholder 2"/>
          <p:cNvSpPr>
            <a:spLocks noGrp="1"/>
          </p:cNvSpPr>
          <p:nvPr>
            <p:ph sz="quarter" idx="1"/>
          </p:nvPr>
        </p:nvSpPr>
        <p:spPr/>
        <p:txBody>
          <a:bodyPr>
            <a:normAutofit fontScale="70000" lnSpcReduction="20000"/>
          </a:bodyPr>
          <a:lstStyle/>
          <a:p>
            <a:pPr algn="r" rtl="1">
              <a:lnSpc>
                <a:spcPct val="170000"/>
              </a:lnSpc>
            </a:pPr>
            <a:r>
              <a:rPr lang="fa-IR" dirty="0" smtClean="0"/>
              <a:t>شیر بخار و ماده نفتی را برای بدست اوردن شکل درستی از شعله تنظیم نمایید . هرگز اجازه ندهید شعله با تیوپ ها تماس پیدا کند</a:t>
            </a:r>
          </a:p>
          <a:p>
            <a:pPr algn="r" rtl="1">
              <a:lnSpc>
                <a:spcPct val="170000"/>
              </a:lnSpc>
            </a:pPr>
            <a:r>
              <a:rPr lang="fa-IR" dirty="0" smtClean="0"/>
              <a:t>گاهی اوقات ترجیح دادخ می شود که در مورد مشعل های ترکیبی مقداری گاز به مشعل باز باشد زیرا سوخت نقتی سنگین در مجاوت شعله کاز بهتر می سوزد و شعله گاز به منزله پیلوت برا یسوخت نفتی عمل می کند و از خاموش شدن آن جلوگیری می کند. </a:t>
            </a:r>
          </a:p>
          <a:p>
            <a:pPr algn="r" rtl="1">
              <a:lnSpc>
                <a:spcPct val="170000"/>
              </a:lnSpc>
            </a:pPr>
            <a:r>
              <a:rPr lang="fa-IR" dirty="0" smtClean="0"/>
              <a:t>در بعضی از پالایشگاه ها سیستم کنترل حرارت کوره فقط روی گاز نصب شده و کم وزیاد کردن مشعل های نفتی به صورت دستی انجام می گردد.</a:t>
            </a:r>
          </a:p>
          <a:p>
            <a:pPr algn="r" rtl="1">
              <a:lnSpc>
                <a:spcPct val="170000"/>
              </a:lnSpc>
            </a:pPr>
            <a:r>
              <a:rPr lang="fa-IR" dirty="0" smtClean="0"/>
              <a:t>در جاهایی که از سیستم مدیریت سوخت برای حفاظت سیستم کوره استفاده می شود باید دستورالعمل های مربوط به شرکت سازنده را انجام دهید.</a:t>
            </a:r>
            <a:endParaRPr lang="en-US" dirty="0" smtClean="0"/>
          </a:p>
          <a:p>
            <a:pPr algn="r" rtl="1"/>
            <a:endParaRPr lang="en-US"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تعویض سوخت</a:t>
            </a:r>
            <a:endParaRPr lang="en-US" dirty="0"/>
          </a:p>
        </p:txBody>
      </p:sp>
      <p:sp>
        <p:nvSpPr>
          <p:cNvPr id="3" name="Content Placeholder 2"/>
          <p:cNvSpPr>
            <a:spLocks noGrp="1"/>
          </p:cNvSpPr>
          <p:nvPr>
            <p:ph sz="quarter" idx="1"/>
          </p:nvPr>
        </p:nvSpPr>
        <p:spPr/>
        <p:txBody>
          <a:bodyPr>
            <a:normAutofit fontScale="47500" lnSpcReduction="20000"/>
          </a:bodyPr>
          <a:lstStyle/>
          <a:p>
            <a:pPr algn="r" rtl="1"/>
            <a:r>
              <a:rPr lang="fa-IR" dirty="0" smtClean="0"/>
              <a:t>مراحل </a:t>
            </a:r>
            <a:r>
              <a:rPr lang="fa-IR" b="1" dirty="0" smtClean="0"/>
              <a:t>سوئیچ کردن سوخت از حالت نفتی به گاز در مشعلهای مرکب بصورت زیر است</a:t>
            </a:r>
            <a:r>
              <a:rPr lang="fa-IR" dirty="0" smtClean="0"/>
              <a:t>:</a:t>
            </a:r>
            <a:endParaRPr lang="en-US" dirty="0" smtClean="0"/>
          </a:p>
          <a:p>
            <a:pPr algn="r" rtl="1">
              <a:lnSpc>
                <a:spcPct val="170000"/>
              </a:lnSpc>
              <a:buNone/>
            </a:pPr>
            <a:r>
              <a:rPr lang="fa-IR" dirty="0" smtClean="0"/>
              <a:t>1-سوخت گازی را به منظور اطمینان از روشن ماندن مشعل گازی افزایش دهید.</a:t>
            </a:r>
            <a:endParaRPr lang="en-US" dirty="0" smtClean="0"/>
          </a:p>
          <a:p>
            <a:pPr algn="r" rtl="1">
              <a:lnSpc>
                <a:spcPct val="170000"/>
              </a:lnSpc>
              <a:buNone/>
            </a:pPr>
            <a:r>
              <a:rPr lang="fa-IR" dirty="0" smtClean="0"/>
              <a:t> 2-شیر ورود نفت به مشعل ها و سپس شیر اصلی سوخت را ببندید.</a:t>
            </a:r>
            <a:endParaRPr lang="en-US" dirty="0" smtClean="0"/>
          </a:p>
          <a:p>
            <a:pPr algn="r" rtl="1">
              <a:lnSpc>
                <a:spcPct val="170000"/>
              </a:lnSpc>
              <a:buNone/>
            </a:pPr>
            <a:r>
              <a:rPr lang="fa-IR" dirty="0" smtClean="0"/>
              <a:t>3-شیر فرعی بخار را باز کرده و سوخت نفتی را از درون مشعل به بیرون فلش نمایید تا از ایجاد کک و مسدود شدن خط جلوگیری گردد.شیر نفتی را با جلو و عقب بردن اهرم فلاش کنید.</a:t>
            </a:r>
            <a:endParaRPr lang="en-US" dirty="0" smtClean="0"/>
          </a:p>
          <a:p>
            <a:pPr algn="r" rtl="1">
              <a:lnSpc>
                <a:spcPct val="170000"/>
              </a:lnSpc>
              <a:buNone/>
            </a:pPr>
            <a:r>
              <a:rPr lang="fa-IR" dirty="0" smtClean="0"/>
              <a:t>4بخار را کاملا قطع نمایید مگر آنکه  فقط مقدار کمی برای جلوگیری از یخ زدگی در طی زمستان یا خنک نگه داشتن مشعل مورد نیاز باشد باز بگزارید.</a:t>
            </a:r>
            <a:endParaRPr lang="en-US" dirty="0" smtClean="0"/>
          </a:p>
          <a:p>
            <a:pPr algn="r" rtl="1">
              <a:lnSpc>
                <a:spcPct val="170000"/>
              </a:lnSpc>
              <a:buNone/>
            </a:pPr>
            <a:r>
              <a:rPr lang="fa-IR" dirty="0" smtClean="0"/>
              <a:t>5-نفت پاش  را در داخل مشعل گازی به طرف عقب بکشید اگر مشعل به عقب کشیده نمی شود نوک انرا با بخار خنک نگه دارید.</a:t>
            </a:r>
            <a:endParaRPr lang="en-US" dirty="0" smtClean="0"/>
          </a:p>
          <a:p>
            <a:pPr algn="r" rtl="1">
              <a:lnSpc>
                <a:spcPct val="170000"/>
              </a:lnSpc>
              <a:buNone/>
            </a:pPr>
            <a:r>
              <a:rPr lang="fa-IR" dirty="0" smtClean="0"/>
              <a:t>6-گاز را طوری تنظیم کنید که حرارت مورد نیاز تامین گردد.</a:t>
            </a:r>
            <a:endParaRPr lang="en-US" dirty="0" smtClean="0"/>
          </a:p>
          <a:p>
            <a:pPr algn="r" rtl="1">
              <a:lnSpc>
                <a:spcPct val="170000"/>
              </a:lnSpc>
              <a:buNone/>
            </a:pPr>
            <a:r>
              <a:rPr lang="fa-IR" dirty="0" smtClean="0"/>
              <a:t>7-اگر مشعلهای نفتی و گازی مجزا می باشند مراحل 2،3،4و 6 مناسب هستند.</a:t>
            </a:r>
          </a:p>
          <a:p>
            <a:pPr algn="r" rtl="1">
              <a:lnSpc>
                <a:spcPct val="170000"/>
              </a:lnSpc>
              <a:buNone/>
            </a:pPr>
            <a:r>
              <a:rPr lang="fa-IR" dirty="0" smtClean="0"/>
              <a:t>برای تغییر سوخت از گاز به نفت باید همه مراحل قسمت 6.3 را انجام دهید </a:t>
            </a:r>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b="1" dirty="0" smtClean="0"/>
              <a:t>روشن کردن مشعلهای تحت فشار</a:t>
            </a:r>
            <a:endParaRPr lang="en-US" dirty="0"/>
          </a:p>
        </p:txBody>
      </p:sp>
      <p:sp>
        <p:nvSpPr>
          <p:cNvPr id="3" name="Content Placeholder 2"/>
          <p:cNvSpPr>
            <a:spLocks noGrp="1"/>
          </p:cNvSpPr>
          <p:nvPr>
            <p:ph sz="quarter" idx="1"/>
          </p:nvPr>
        </p:nvSpPr>
        <p:spPr/>
        <p:txBody>
          <a:bodyPr>
            <a:normAutofit fontScale="92500" lnSpcReduction="20000"/>
          </a:bodyPr>
          <a:lstStyle/>
          <a:p>
            <a:pPr lvl="0" algn="r" rtl="1">
              <a:lnSpc>
                <a:spcPct val="150000"/>
              </a:lnSpc>
            </a:pPr>
            <a:r>
              <a:rPr lang="fa-IR" dirty="0" smtClean="0"/>
              <a:t>مشعلهای گرمایشی هوا که درمایع کاتالیتی واحد کرکینگ قراردارند در ظرفی که زیر فشار 2 بار هوا یا بیشتراست کار می کند.</a:t>
            </a:r>
            <a:endParaRPr lang="en-US" dirty="0" smtClean="0"/>
          </a:p>
          <a:p>
            <a:pPr lvl="0" algn="r" rtl="1">
              <a:lnSpc>
                <a:spcPct val="150000"/>
              </a:lnSpc>
            </a:pPr>
            <a:r>
              <a:rPr lang="fa-IR" dirty="0" smtClean="0"/>
              <a:t>هوای گرم و محصولات ناشی از احتراق در طی راه اندازی به </a:t>
            </a:r>
            <a:r>
              <a:rPr lang="en-US" dirty="0" smtClean="0"/>
              <a:t>regenerator</a:t>
            </a:r>
            <a:r>
              <a:rPr lang="fa-IR" smtClean="0"/>
              <a:t> تخلیه می شود تا گرمای لازم برای واحد کاتالیستی آماده کندو سپس شعله دستی را وارد می کنیم. </a:t>
            </a:r>
            <a:r>
              <a:rPr lang="fa-IR" dirty="0" smtClean="0"/>
              <a:t>به اندازه ی کافی گرم شود و بتواند مشعل را بکار اندازد.یک اسپارک برای روشن کردن مشعل گازی کافی می باشدولازم است که همواره یک نفر به مشاهده ی شعله بپردازد تا در صورت خاموشی جریان سوخت قطع شود</a:t>
            </a:r>
            <a:endParaRPr lang="en-US" dirty="0" smtClean="0"/>
          </a:p>
          <a:p>
            <a:pPr algn="r" rtl="1">
              <a:lnSpc>
                <a:spcPct val="150000"/>
              </a:lnSpc>
            </a:pP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dirty="0" smtClean="0"/>
              <a:t>دستورات ویژه</a:t>
            </a:r>
            <a:endParaRPr lang="en-US" dirty="0"/>
          </a:p>
        </p:txBody>
      </p:sp>
      <p:sp>
        <p:nvSpPr>
          <p:cNvPr id="3" name="Content Placeholder 2"/>
          <p:cNvSpPr>
            <a:spLocks noGrp="1"/>
          </p:cNvSpPr>
          <p:nvPr>
            <p:ph sz="quarter" idx="1"/>
          </p:nvPr>
        </p:nvSpPr>
        <p:spPr/>
        <p:txBody>
          <a:bodyPr>
            <a:normAutofit fontScale="55000" lnSpcReduction="20000"/>
          </a:bodyPr>
          <a:lstStyle/>
          <a:p>
            <a:pPr algn="r" rtl="1">
              <a:lnSpc>
                <a:spcPct val="150000"/>
              </a:lnSpc>
            </a:pPr>
            <a:r>
              <a:rPr lang="fa-IR" dirty="0" smtClean="0"/>
              <a:t>شما به عنوان یک اپراتور دستگاه می بایستی به کلیه روش ها و دستورالعملهای مربوط به کار کردن با کوره های واحد خود احاطه کامل داشته باشید بنحوی که در موارد اضطراری در اسزع وقت و بدون مراجعه به دستورالعمل ها بتوانید روشهای مزبور را به ترتیب زمانی صحیح بموقع عمل در آورید. این دستورالعمل ها را باید مرتبا مرور کرده و به حافظه خود بسپارید. معمولا قبل از راه اندازی و از سرویس خارج کردن دستگاه دستورالعملهای مورد نیاز توسط سرپرست دستگاه تنظیم شده و به کارکنان ابلاغ می گردد</a:t>
            </a:r>
          </a:p>
          <a:p>
            <a:pPr algn="r" rtl="1">
              <a:lnSpc>
                <a:spcPct val="150000"/>
              </a:lnSpc>
            </a:pPr>
            <a:r>
              <a:rPr lang="fa-IR" dirty="0" smtClean="0"/>
              <a:t>بیشترین دمای سطح:</a:t>
            </a:r>
          </a:p>
          <a:p>
            <a:pPr algn="r" rtl="1">
              <a:lnSpc>
                <a:spcPct val="150000"/>
              </a:lnSpc>
            </a:pPr>
            <a:r>
              <a:rPr lang="fa-IR" dirty="0" smtClean="0"/>
              <a:t>در دستورالعملهای هر کوره قسمتی وجود دارد که در آن حداقل شدت جریان عبوری از تیوپ ها و همچنین بیشترین دمایی که سطح تیوپ های می تواننداشته باشند ذکر شده است به عنوان نمونه ( شکل زیر)</a:t>
            </a:r>
          </a:p>
          <a:p>
            <a:pPr algn="r" rtl="1">
              <a:lnSpc>
                <a:spcPct val="150000"/>
              </a:lnSpc>
            </a:pPr>
            <a:r>
              <a:rPr lang="fa-IR" dirty="0" smtClean="0"/>
              <a:t>نکته خیلی مهم در قبل از روشن کردن کوره ها این است که با توجه به دستورالعمل راه اندازی دستگاه جریان داخل تیوپ ها  و درجه حرارت کوره بالا برود. و باید ازگرم شدن بیش از حد تیوپ ها ( </a:t>
            </a:r>
            <a:r>
              <a:rPr lang="en-US" dirty="0" smtClean="0"/>
              <a:t>overheating</a:t>
            </a:r>
            <a:r>
              <a:rPr lang="fa-IR" dirty="0" smtClean="0"/>
              <a:t> ) جلوگیری گردد.</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endParaRPr lang="en-US" dirty="0"/>
          </a:p>
        </p:txBody>
      </p:sp>
      <p:sp>
        <p:nvSpPr>
          <p:cNvPr id="3" name="Content Placeholder 2"/>
          <p:cNvSpPr>
            <a:spLocks noGrp="1"/>
          </p:cNvSpPr>
          <p:nvPr>
            <p:ph sz="quarter" idx="1"/>
          </p:nvPr>
        </p:nvSpPr>
        <p:spPr/>
        <p:txBody>
          <a:bodyPr>
            <a:normAutofit fontScale="92500"/>
          </a:bodyPr>
          <a:lstStyle/>
          <a:p>
            <a:pPr algn="r" rtl="1">
              <a:buNone/>
            </a:pPr>
            <a:r>
              <a:rPr lang="fa-IR" sz="2400" b="1" dirty="0" smtClean="0"/>
              <a:t>برای کنترل ایمنی کوره ها استفاده از تجهیزات زیر می تواند مفید باشد.</a:t>
            </a:r>
          </a:p>
          <a:p>
            <a:pPr marL="880110" lvl="1" indent="-514350" algn="r" rtl="1">
              <a:buFont typeface="+mj-lt"/>
              <a:buAutoNum type="arabicPeriod"/>
            </a:pPr>
            <a:r>
              <a:rPr lang="fa-IR" sz="1800" dirty="0" smtClean="0"/>
              <a:t>از سرویس خارج کردن دستگاه در دما های بالا(</a:t>
            </a:r>
            <a:r>
              <a:rPr lang="en-US" sz="1800" dirty="0" smtClean="0"/>
              <a:t>high temperature shut down</a:t>
            </a:r>
            <a:r>
              <a:rPr lang="fa-IR" sz="1800" dirty="0" smtClean="0"/>
              <a:t>) و ثبت و کنترل درجه حرارت خروجی از تیوپ ها</a:t>
            </a:r>
          </a:p>
          <a:p>
            <a:pPr marL="880110" lvl="1" indent="-514350" algn="r" rtl="1">
              <a:buFont typeface="+mj-lt"/>
              <a:buAutoNum type="arabicPeriod"/>
            </a:pPr>
            <a:r>
              <a:rPr lang="fa-IR" sz="1800" dirty="0" smtClean="0"/>
              <a:t>الارم مشخص کننده دمای سطح تیوپ ها برای هر پاس( در  زمان نیاز)</a:t>
            </a:r>
          </a:p>
          <a:p>
            <a:pPr marL="880110" lvl="1" indent="-514350" algn="r" rtl="1">
              <a:buFont typeface="+mj-lt"/>
              <a:buAutoNum type="arabicPeriod"/>
            </a:pPr>
            <a:r>
              <a:rPr lang="fa-IR" sz="1800" dirty="0" smtClean="0"/>
              <a:t>الارم سطح بالای مایع در ظرف( </a:t>
            </a:r>
            <a:r>
              <a:rPr lang="en-US" sz="1800" dirty="0" smtClean="0"/>
              <a:t>knockout drum</a:t>
            </a:r>
            <a:r>
              <a:rPr lang="fa-IR" sz="1800" dirty="0" smtClean="0"/>
              <a:t>) برای جلوگیری از ورود آب به سیستم سوخت </a:t>
            </a:r>
          </a:p>
          <a:p>
            <a:pPr marL="880110" lvl="1" indent="-514350" algn="r" rtl="1">
              <a:buFont typeface="+mj-lt"/>
              <a:buAutoNum type="arabicPeriod"/>
            </a:pPr>
            <a:r>
              <a:rPr lang="fa-IR" sz="1800" dirty="0" smtClean="0"/>
              <a:t>وجود دریچه ها در قسمت های مختلف کوره برای مشاهده تیوپ ها</a:t>
            </a:r>
          </a:p>
          <a:p>
            <a:pPr marL="880110" lvl="1" indent="-514350" algn="r" rtl="1">
              <a:buFont typeface="+mj-lt"/>
              <a:buAutoNum type="arabicPeriod"/>
            </a:pPr>
            <a:r>
              <a:rPr lang="fa-IR" sz="1800" dirty="0" smtClean="0"/>
              <a:t>مشخص کننده حداقل جریان برای تیوپ ها بوسیله الارم که روی تیوپ ها داخلی کوره ها است</a:t>
            </a:r>
          </a:p>
          <a:p>
            <a:pPr marL="560070" indent="-514350" algn="r" rtl="1"/>
            <a:r>
              <a:rPr lang="fa-IR" sz="2100" b="1" dirty="0" smtClean="0"/>
              <a:t>بالانس جریان</a:t>
            </a:r>
          </a:p>
          <a:p>
            <a:pPr marL="880110" lvl="1" indent="-514350" algn="r" rtl="1"/>
            <a:r>
              <a:rPr lang="fa-IR" sz="1800" dirty="0" smtClean="0"/>
              <a:t>مهم است که جریان گذرنده از تیوپ ها با  دمای جریان خروجی از تیوپ ها برابر باشد </a:t>
            </a:r>
          </a:p>
          <a:p>
            <a:pPr marL="560070" indent="-514350" algn="r" rtl="1"/>
            <a:r>
              <a:rPr lang="fa-IR" sz="2100" dirty="0" smtClean="0"/>
              <a:t>تنها ترکیب از:</a:t>
            </a:r>
          </a:p>
          <a:p>
            <a:pPr marL="880110" lvl="1" indent="-514350" algn="r" rtl="1"/>
            <a:r>
              <a:rPr lang="fa-IR" sz="1800" dirty="0" smtClean="0"/>
              <a:t>نشانگر جریان</a:t>
            </a:r>
          </a:p>
          <a:p>
            <a:pPr marL="880110" lvl="1" indent="-514350" algn="r" rtl="1"/>
            <a:r>
              <a:rPr lang="fa-IR" sz="1800" dirty="0" smtClean="0"/>
              <a:t>دمای پوسته تیوپ</a:t>
            </a:r>
          </a:p>
          <a:p>
            <a:pPr marL="880110" lvl="1" indent="-514350" algn="r" rtl="1"/>
            <a:r>
              <a:rPr lang="fa-IR" sz="1800" dirty="0" smtClean="0"/>
              <a:t>دمای جریان خروجی </a:t>
            </a:r>
          </a:p>
          <a:p>
            <a:pPr marL="880110" lvl="1" indent="-514350" algn="r" rtl="1">
              <a:buNone/>
            </a:pPr>
            <a:endParaRPr lang="fa-IR" sz="1800" dirty="0" smtClean="0"/>
          </a:p>
          <a:p>
            <a:pPr marL="880110" lvl="1" indent="-514350" algn="r" rtl="1">
              <a:buFont typeface="+mj-lt"/>
              <a:buAutoNum type="arabicPeriod"/>
            </a:pPr>
            <a:endParaRPr lang="en-US" sz="18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3143</TotalTime>
  <Words>5530</Words>
  <Application>Microsoft Office PowerPoint</Application>
  <PresentationFormat>On-screen Show (4:3)</PresentationFormat>
  <Paragraphs>322</Paragraphs>
  <Slides>46</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Courier New</vt:lpstr>
      <vt:lpstr>Tw Cen MT</vt:lpstr>
      <vt:lpstr>Wingdings</vt:lpstr>
      <vt:lpstr>Wingdings 2</vt:lpstr>
      <vt:lpstr>Median</vt:lpstr>
      <vt:lpstr>ایمنی کوره ها و بویلرها</vt:lpstr>
      <vt:lpstr>مقدمه </vt:lpstr>
      <vt:lpstr>مقدمه</vt:lpstr>
      <vt:lpstr>چطورکوره ها کار می کنند</vt:lpstr>
      <vt:lpstr>PowerPoint Presentation</vt:lpstr>
      <vt:lpstr>PowerPoint Presentation</vt:lpstr>
      <vt:lpstr>چطور کوره ها کار می کنند</vt:lpstr>
      <vt:lpstr>چطور کوره ها کار می کنند</vt:lpstr>
      <vt:lpstr>چطور کوره ها کار می کنند</vt:lpstr>
      <vt:lpstr>چطور کوره ها کار می کنند</vt:lpstr>
      <vt:lpstr>PowerPoint Presentation</vt:lpstr>
      <vt:lpstr>چطور کوره ها کار می کنند</vt:lpstr>
      <vt:lpstr>چطور کوره ها کار می کنند</vt:lpstr>
      <vt:lpstr>انفجاردر کوره</vt:lpstr>
      <vt:lpstr>سیستم سوخت کوره ها</vt:lpstr>
      <vt:lpstr>سیستم سوخت کوره ها</vt:lpstr>
      <vt:lpstr>سیستم سوخت کوره ها</vt:lpstr>
      <vt:lpstr>سیستم سوخت کوره ها</vt:lpstr>
      <vt:lpstr>سیستم سوخت کوره ها</vt:lpstr>
      <vt:lpstr>انواع مشعلهای پالایشگاه</vt:lpstr>
      <vt:lpstr>PowerPoint Presentation</vt:lpstr>
      <vt:lpstr>PowerPoint Presentation</vt:lpstr>
      <vt:lpstr>روشن و خاموش کردن کوره ها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پیلوت</vt:lpstr>
      <vt:lpstr>PowerPoint Presentation</vt:lpstr>
      <vt:lpstr>PowerPoint Presentation</vt:lpstr>
      <vt:lpstr>روشن كردن مشعل هاي گازي</vt:lpstr>
      <vt:lpstr>PowerPoint Presentation</vt:lpstr>
      <vt:lpstr>PowerPoint Presentation</vt:lpstr>
      <vt:lpstr>PowerPoint Presentation</vt:lpstr>
      <vt:lpstr>PowerPoint Presentation</vt:lpstr>
      <vt:lpstr>PowerPoint Presentation</vt:lpstr>
      <vt:lpstr>روشن کردن مشعلهای نفتی</vt:lpstr>
      <vt:lpstr>روشن کردن مشعلهای نفتی</vt:lpstr>
      <vt:lpstr>روشن کردن مشعلهای نفتی</vt:lpstr>
      <vt:lpstr>تعویض سوخت</vt:lpstr>
      <vt:lpstr>روشن کردن مشعلهای تحت فشار</vt:lpstr>
      <vt:lpstr>دستورات ویژه</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ایمنی کوره ها و بویلرها</dc:title>
  <dc:creator>sorie</dc:creator>
  <cp:lastModifiedBy>DadeFam-43262657</cp:lastModifiedBy>
  <cp:revision>183</cp:revision>
  <dcterms:created xsi:type="dcterms:W3CDTF">2011-08-12T07:17:18Z</dcterms:created>
  <dcterms:modified xsi:type="dcterms:W3CDTF">2023-08-27T11:43:30Z</dcterms:modified>
</cp:coreProperties>
</file>